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4303" r:id="rId1"/>
  </p:sldMasterIdLst>
  <p:notesMasterIdLst>
    <p:notesMasterId r:id="rId18"/>
  </p:notesMasterIdLst>
  <p:handoutMasterIdLst>
    <p:handoutMasterId r:id="rId19"/>
  </p:handoutMasterIdLst>
  <p:sldIdLst>
    <p:sldId id="1399" r:id="rId2"/>
    <p:sldId id="1454" r:id="rId3"/>
    <p:sldId id="990" r:id="rId4"/>
    <p:sldId id="1455" r:id="rId5"/>
    <p:sldId id="1474" r:id="rId6"/>
    <p:sldId id="1456" r:id="rId7"/>
    <p:sldId id="1459" r:id="rId8"/>
    <p:sldId id="1460" r:id="rId9"/>
    <p:sldId id="1461" r:id="rId10"/>
    <p:sldId id="1464" r:id="rId11"/>
    <p:sldId id="1467" r:id="rId12"/>
    <p:sldId id="1466" r:id="rId13"/>
    <p:sldId id="1470" r:id="rId14"/>
    <p:sldId id="1469" r:id="rId15"/>
    <p:sldId id="1472" r:id="rId16"/>
    <p:sldId id="1473" r:id="rId17"/>
  </p:sldIdLst>
  <p:sldSz cx="12192000" cy="6858000"/>
  <p:notesSz cx="6985000" cy="92837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5F8CA109-06AA-CB48-BFB5-5B6869CD67F7}">
          <p14:sldIdLst>
            <p14:sldId id="1399"/>
            <p14:sldId id="1454"/>
            <p14:sldId id="990"/>
            <p14:sldId id="1455"/>
            <p14:sldId id="1474"/>
            <p14:sldId id="1456"/>
            <p14:sldId id="1459"/>
            <p14:sldId id="1460"/>
            <p14:sldId id="1461"/>
            <p14:sldId id="1464"/>
            <p14:sldId id="1467"/>
            <p14:sldId id="1466"/>
            <p14:sldId id="1470"/>
            <p14:sldId id="1469"/>
            <p14:sldId id="1472"/>
            <p14:sldId id="1473"/>
          </p14:sldIdLst>
        </p14:section>
      </p14:sectionLst>
    </p:ext>
    <p:ext uri="{EFAFB233-063F-42B5-8137-9DF3F51BA10A}">
      <p15:sldGuideLst xmlns:p15="http://schemas.microsoft.com/office/powerpoint/2012/main">
        <p15:guide id="1" orient="horz" pos="1298"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yama Chihiro" initials="TC" lastIdx="2" clrIdx="0">
    <p:extLst>
      <p:ext uri="{19B8F6BF-5375-455C-9EA6-DF929625EA0E}">
        <p15:presenceInfo xmlns:p15="http://schemas.microsoft.com/office/powerpoint/2012/main" userId="ae534fcb6b4c4e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C55243"/>
    <a:srgbClr val="4B4B4B"/>
    <a:srgbClr val="DEEBF7"/>
    <a:srgbClr val="973B2F"/>
    <a:srgbClr val="FF7B07"/>
    <a:srgbClr val="5B9BD5"/>
    <a:srgbClr val="FFFFFF"/>
    <a:srgbClr val="FFFFC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68" autoAdjust="0"/>
    <p:restoredTop sz="77527" autoAdjust="0"/>
  </p:normalViewPr>
  <p:slideViewPr>
    <p:cSldViewPr>
      <p:cViewPr varScale="1">
        <p:scale>
          <a:sx n="59" d="100"/>
          <a:sy n="59" d="100"/>
        </p:scale>
        <p:origin x="648" y="184"/>
      </p:cViewPr>
      <p:guideLst>
        <p:guide orient="horz" pos="1298"/>
        <p:guide pos="3840"/>
      </p:guideLst>
    </p:cSldViewPr>
  </p:slideViewPr>
  <p:outlineViewPr>
    <p:cViewPr>
      <p:scale>
        <a:sx n="33" d="100"/>
        <a:sy n="33" d="100"/>
      </p:scale>
      <p:origin x="0" y="-968"/>
    </p:cViewPr>
  </p:outlineViewPr>
  <p:notesTextViewPr>
    <p:cViewPr>
      <p:scale>
        <a:sx n="100" d="100"/>
        <a:sy n="100" d="100"/>
      </p:scale>
      <p:origin x="0" y="0"/>
    </p:cViewPr>
  </p:notesTextViewPr>
  <p:sorterViewPr>
    <p:cViewPr varScale="1">
      <p:scale>
        <a:sx n="100" d="100"/>
        <a:sy n="100" d="100"/>
      </p:scale>
      <p:origin x="0" y="-4168"/>
    </p:cViewPr>
  </p:sorterViewPr>
  <p:notesViewPr>
    <p:cSldViewPr>
      <p:cViewPr varScale="1">
        <p:scale>
          <a:sx n="78" d="100"/>
          <a:sy n="78" d="100"/>
        </p:scale>
        <p:origin x="295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27322" cy="465371"/>
          </a:xfrm>
          <a:prstGeom prst="rect">
            <a:avLst/>
          </a:prstGeom>
        </p:spPr>
        <p:txBody>
          <a:bodyPr vert="horz" lIns="91083" tIns="45542" rIns="91083" bIns="45542" rtlCol="0"/>
          <a:lstStyle>
            <a:lvl1pPr algn="l">
              <a:defRPr sz="1200"/>
            </a:lvl1pPr>
          </a:lstStyle>
          <a:p>
            <a:endParaRPr lang="en-US"/>
          </a:p>
        </p:txBody>
      </p:sp>
      <p:sp>
        <p:nvSpPr>
          <p:cNvPr id="3" name="日付プレースホルダー 2"/>
          <p:cNvSpPr>
            <a:spLocks noGrp="1"/>
          </p:cNvSpPr>
          <p:nvPr>
            <p:ph type="dt" sz="quarter" idx="1"/>
          </p:nvPr>
        </p:nvSpPr>
        <p:spPr>
          <a:xfrm>
            <a:off x="3956049" y="1"/>
            <a:ext cx="3027322" cy="465371"/>
          </a:xfrm>
          <a:prstGeom prst="rect">
            <a:avLst/>
          </a:prstGeom>
        </p:spPr>
        <p:txBody>
          <a:bodyPr vert="horz" lIns="91083" tIns="45542" rIns="91083" bIns="45542" rtlCol="0"/>
          <a:lstStyle>
            <a:lvl1pPr algn="r">
              <a:defRPr sz="1200"/>
            </a:lvl1pPr>
          </a:lstStyle>
          <a:p>
            <a:fld id="{CAF55644-5327-443D-86DD-D31AF509D70B}" type="datetimeFigureOut">
              <a:rPr lang="en-US" smtClean="0"/>
              <a:t>5/2/21</a:t>
            </a:fld>
            <a:endParaRPr lang="en-US"/>
          </a:p>
        </p:txBody>
      </p:sp>
      <p:sp>
        <p:nvSpPr>
          <p:cNvPr id="4" name="フッター プレースホルダー 3"/>
          <p:cNvSpPr>
            <a:spLocks noGrp="1"/>
          </p:cNvSpPr>
          <p:nvPr>
            <p:ph type="ftr" sz="quarter" idx="2"/>
          </p:nvPr>
        </p:nvSpPr>
        <p:spPr>
          <a:xfrm>
            <a:off x="1" y="8818331"/>
            <a:ext cx="3027322" cy="465371"/>
          </a:xfrm>
          <a:prstGeom prst="rect">
            <a:avLst/>
          </a:prstGeom>
        </p:spPr>
        <p:txBody>
          <a:bodyPr vert="horz" lIns="91083" tIns="45542" rIns="91083" bIns="45542" rtlCol="0" anchor="b"/>
          <a:lstStyle>
            <a:lvl1pPr algn="l">
              <a:defRPr sz="1200"/>
            </a:lvl1pPr>
          </a:lstStyle>
          <a:p>
            <a:endParaRPr lang="en-US"/>
          </a:p>
        </p:txBody>
      </p:sp>
      <p:sp>
        <p:nvSpPr>
          <p:cNvPr id="5" name="スライド番号プレースホルダー 4"/>
          <p:cNvSpPr>
            <a:spLocks noGrp="1"/>
          </p:cNvSpPr>
          <p:nvPr>
            <p:ph type="sldNum" sz="quarter" idx="3"/>
          </p:nvPr>
        </p:nvSpPr>
        <p:spPr>
          <a:xfrm>
            <a:off x="3956049" y="8818331"/>
            <a:ext cx="3027322" cy="465371"/>
          </a:xfrm>
          <a:prstGeom prst="rect">
            <a:avLst/>
          </a:prstGeom>
        </p:spPr>
        <p:txBody>
          <a:bodyPr vert="horz" lIns="91083" tIns="45542" rIns="91083" bIns="45542" rtlCol="0" anchor="b"/>
          <a:lstStyle>
            <a:lvl1pPr algn="r">
              <a:defRPr sz="1200"/>
            </a:lvl1pPr>
          </a:lstStyle>
          <a:p>
            <a:fld id="{EFAD5BD7-5CD5-476A-B8EF-C492646C4209}" type="slidenum">
              <a:rPr lang="en-US" smtClean="0"/>
              <a:t>‹#›</a:t>
            </a:fld>
            <a:endParaRPr lang="en-US"/>
          </a:p>
        </p:txBody>
      </p:sp>
    </p:spTree>
    <p:extLst>
      <p:ext uri="{BB962C8B-B14F-4D97-AF65-F5344CB8AC3E}">
        <p14:creationId xmlns:p14="http://schemas.microsoft.com/office/powerpoint/2010/main" val="2467179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0"/>
            <a:ext cx="3026833" cy="46418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24579" name="Rectangle 3"/>
          <p:cNvSpPr>
            <a:spLocks noGrp="1" noChangeArrowheads="1"/>
          </p:cNvSpPr>
          <p:nvPr>
            <p:ph type="dt" idx="1"/>
          </p:nvPr>
        </p:nvSpPr>
        <p:spPr bwMode="auto">
          <a:xfrm>
            <a:off x="3956552" y="0"/>
            <a:ext cx="3026833" cy="46418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35844" name="Rectangle 4"/>
          <p:cNvSpPr>
            <a:spLocks noGrp="1" noRot="1" noChangeAspect="1" noChangeArrowheads="1" noTextEdit="1"/>
          </p:cNvSpPr>
          <p:nvPr>
            <p:ph type="sldImg" idx="2"/>
          </p:nvPr>
        </p:nvSpPr>
        <p:spPr bwMode="auto">
          <a:xfrm>
            <a:off x="400050" y="696913"/>
            <a:ext cx="6186488" cy="3481387"/>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98501" y="4409759"/>
            <a:ext cx="5588000" cy="417766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4582" name="Rectangle 6"/>
          <p:cNvSpPr>
            <a:spLocks noGrp="1" noChangeArrowheads="1"/>
          </p:cNvSpPr>
          <p:nvPr>
            <p:ph type="ftr" sz="quarter" idx="4"/>
          </p:nvPr>
        </p:nvSpPr>
        <p:spPr bwMode="auto">
          <a:xfrm>
            <a:off x="1" y="8817905"/>
            <a:ext cx="3026833" cy="46418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24583" name="Rectangle 7"/>
          <p:cNvSpPr>
            <a:spLocks noGrp="1" noChangeArrowheads="1"/>
          </p:cNvSpPr>
          <p:nvPr>
            <p:ph type="sldNum" sz="quarter" idx="5"/>
          </p:nvPr>
        </p:nvSpPr>
        <p:spPr bwMode="auto">
          <a:xfrm>
            <a:off x="3956552" y="8817905"/>
            <a:ext cx="3026833" cy="46418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r">
              <a:defRPr sz="1200">
                <a:ea typeface="ＭＳ Ｐゴシック" pitchFamily="50" charset="-128"/>
              </a:defRPr>
            </a:lvl1pPr>
          </a:lstStyle>
          <a:p>
            <a:pPr>
              <a:defRPr/>
            </a:pPr>
            <a:fld id="{151493CF-E531-441D-9075-65223DED09DD}" type="slidenum">
              <a:rPr lang="en-US" altLang="ja-JP"/>
              <a:pPr>
                <a:defRPr/>
              </a:pPr>
              <a:t>‹#›</a:t>
            </a:fld>
            <a:endParaRPr lang="en-US" altLang="ja-JP"/>
          </a:p>
        </p:txBody>
      </p:sp>
    </p:spTree>
    <p:extLst>
      <p:ext uri="{BB962C8B-B14F-4D97-AF65-F5344CB8AC3E}">
        <p14:creationId xmlns:p14="http://schemas.microsoft.com/office/powerpoint/2010/main" val="19492562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r>
              <a:rPr lang="ja-JP" altLang="en-US"/>
              <a:t>メモ</a:t>
            </a:r>
            <a:endParaRPr lang="en-US" altLang="ja-JP" dirty="0"/>
          </a:p>
          <a:p>
            <a:pPr eaLnBrk="1" hangingPunct="1"/>
            <a:r>
              <a:rPr lang="en-US" altLang="ja-JP" dirty="0"/>
              <a:t>STE </a:t>
            </a:r>
            <a:r>
              <a:rPr lang="ja-JP" altLang="en-US"/>
              <a:t>課題</a:t>
            </a:r>
            <a:r>
              <a:rPr lang="en-US" altLang="ja-JP" dirty="0"/>
              <a:t>5</a:t>
            </a:r>
            <a:r>
              <a:rPr lang="ja-JP" altLang="en-US"/>
              <a:t>分</a:t>
            </a:r>
            <a:endParaRPr lang="en-US" altLang="ja-JP" dirty="0"/>
          </a:p>
          <a:p>
            <a:pPr eaLnBrk="1" hangingPunct="1"/>
            <a:endParaRPr lang="en-US" altLang="ja-JP" dirty="0"/>
          </a:p>
          <a:p>
            <a:pPr eaLnBrk="1" hangingPunct="1"/>
            <a:endParaRPr lang="en-GB" altLang="ja-JP" dirty="0"/>
          </a:p>
          <a:p>
            <a:endParaRPr kumimoji="1" lang="ja-JP" altLang="en-US"/>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51493CF-E531-441D-9075-65223DED09DD}" type="slidenum">
              <a:rPr lang="en-US" altLang="ja-JP" smtClean="0"/>
              <a:pPr>
                <a:defRPr/>
              </a:pPr>
              <a:t>1</a:t>
            </a:fld>
            <a:endParaRPr lang="en-US" altLang="ja-JP"/>
          </a:p>
        </p:txBody>
      </p:sp>
    </p:spTree>
    <p:extLst>
      <p:ext uri="{BB962C8B-B14F-4D97-AF65-F5344CB8AC3E}">
        <p14:creationId xmlns:p14="http://schemas.microsoft.com/office/powerpoint/2010/main" val="99918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51493CF-E531-441D-9075-65223DED09DD}" type="slidenum">
              <a:rPr lang="en-US" altLang="ja-JP" smtClean="0"/>
              <a:pPr>
                <a:defRPr/>
              </a:pPr>
              <a:t>3</a:t>
            </a:fld>
            <a:endParaRPr lang="en-US" altLang="ja-JP"/>
          </a:p>
        </p:txBody>
      </p:sp>
    </p:spTree>
    <p:extLst>
      <p:ext uri="{BB962C8B-B14F-4D97-AF65-F5344CB8AC3E}">
        <p14:creationId xmlns:p14="http://schemas.microsoft.com/office/powerpoint/2010/main" val="224011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a:t>
            </a:r>
            <a:r>
              <a:rPr kumimoji="1" lang="ja-JP" altLang="en-US"/>
              <a:t>は支持</a:t>
            </a:r>
            <a:endParaRPr kumimoji="1" lang="en-US" altLang="ja-JP" dirty="0"/>
          </a:p>
          <a:p>
            <a:r>
              <a:rPr kumimoji="1" lang="en-US" altLang="ja-JP" dirty="0"/>
              <a:t>1-b</a:t>
            </a:r>
            <a:r>
              <a:rPr kumimoji="1" lang="ja-JP" altLang="en-US"/>
              <a:t>は棄却</a:t>
            </a:r>
            <a:endParaRPr kumimoji="1" lang="en-US" altLang="ja-JP" dirty="0"/>
          </a:p>
          <a:p>
            <a:r>
              <a:rPr kumimoji="1" lang="en-US" altLang="ja-JP" dirty="0"/>
              <a:t>2</a:t>
            </a:r>
            <a:r>
              <a:rPr kumimoji="1" lang="ja-JP" altLang="en-US"/>
              <a:t>は支持</a:t>
            </a:r>
          </a:p>
        </p:txBody>
      </p:sp>
      <p:sp>
        <p:nvSpPr>
          <p:cNvPr id="4" name="スライド番号プレースホルダー 3"/>
          <p:cNvSpPr>
            <a:spLocks noGrp="1"/>
          </p:cNvSpPr>
          <p:nvPr>
            <p:ph type="sldNum" sz="quarter" idx="5"/>
          </p:nvPr>
        </p:nvSpPr>
        <p:spPr/>
        <p:txBody>
          <a:bodyPr/>
          <a:lstStyle/>
          <a:p>
            <a:pPr>
              <a:defRPr/>
            </a:pPr>
            <a:fld id="{151493CF-E531-441D-9075-65223DED09DD}" type="slidenum">
              <a:rPr lang="en-US" altLang="ja-JP" smtClean="0"/>
              <a:pPr>
                <a:defRPr/>
              </a:pPr>
              <a:t>6</a:t>
            </a:fld>
            <a:endParaRPr lang="en-US" altLang="ja-JP"/>
          </a:p>
        </p:txBody>
      </p:sp>
    </p:spTree>
    <p:extLst>
      <p:ext uri="{BB962C8B-B14F-4D97-AF65-F5344CB8AC3E}">
        <p14:creationId xmlns:p14="http://schemas.microsoft.com/office/powerpoint/2010/main" val="3073651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a:solidFill>
                  <a:schemeClr val="tx1"/>
                </a:solidFill>
                <a:effectLst/>
                <a:latin typeface="Arial" charset="0"/>
                <a:ea typeface="ＭＳ Ｐ明朝" pitchFamily="18" charset="-128"/>
                <a:cs typeface="+mn-cs"/>
              </a:rPr>
              <a:t>注：</a:t>
            </a:r>
            <a:endParaRPr kumimoji="1" lang="en-US" altLang="ja-JP" sz="1200" b="0" i="0" kern="1200" dirty="0">
              <a:solidFill>
                <a:schemeClr val="tx1"/>
              </a:solidFill>
              <a:effectLst/>
              <a:latin typeface="Arial" charset="0"/>
              <a:ea typeface="ＭＳ Ｐ明朝" pitchFamily="18" charset="-128"/>
              <a:cs typeface="+mn-cs"/>
            </a:endParaRPr>
          </a:p>
          <a:p>
            <a:r>
              <a:rPr kumimoji="1" lang="en-US" altLang="ja-JP" sz="1200" b="0" i="0" kern="1200" dirty="0">
                <a:solidFill>
                  <a:schemeClr val="tx1"/>
                </a:solidFill>
                <a:effectLst/>
                <a:latin typeface="Arial" charset="0"/>
                <a:ea typeface="ＭＳ Ｐ明朝" pitchFamily="18" charset="-128"/>
                <a:cs typeface="+mn-cs"/>
              </a:rPr>
              <a:t>QB =</a:t>
            </a:r>
            <a:r>
              <a:rPr kumimoji="1" lang="ja-JP" altLang="en-US" sz="1200" b="0" i="0" kern="1200">
                <a:solidFill>
                  <a:schemeClr val="tx1"/>
                </a:solidFill>
                <a:effectLst/>
                <a:latin typeface="Arial" charset="0"/>
                <a:ea typeface="ＭＳ Ｐ明朝" pitchFamily="18" charset="-128"/>
                <a:cs typeface="+mn-cs"/>
              </a:rPr>
              <a:t>クラス間の適合度統計</a:t>
            </a:r>
            <a:endParaRPr kumimoji="1" lang="en-US" altLang="ja-JP" sz="1200" b="0" i="0" kern="1200" dirty="0">
              <a:solidFill>
                <a:schemeClr val="tx1"/>
              </a:solidFill>
              <a:effectLst/>
              <a:latin typeface="Arial" charset="0"/>
              <a:ea typeface="ＭＳ Ｐ明朝" pitchFamily="18" charset="-128"/>
              <a:cs typeface="+mn-cs"/>
            </a:endParaRPr>
          </a:p>
          <a:p>
            <a:r>
              <a:rPr kumimoji="1" lang="en-US" altLang="ja-JP" sz="1200" b="0" i="0" kern="1200" dirty="0">
                <a:solidFill>
                  <a:schemeClr val="tx1"/>
                </a:solidFill>
                <a:effectLst/>
                <a:latin typeface="Arial" charset="0"/>
                <a:ea typeface="ＭＳ Ｐ明朝" pitchFamily="18" charset="-128"/>
                <a:cs typeface="+mn-cs"/>
              </a:rPr>
              <a:t>K =</a:t>
            </a:r>
            <a:r>
              <a:rPr kumimoji="1" lang="ja-JP" altLang="en-US" sz="1200" b="0" i="0" kern="1200">
                <a:solidFill>
                  <a:schemeClr val="tx1"/>
                </a:solidFill>
                <a:effectLst/>
                <a:latin typeface="Arial" charset="0"/>
                <a:ea typeface="ＭＳ Ｐ明朝" pitchFamily="18" charset="-128"/>
                <a:cs typeface="+mn-cs"/>
              </a:rPr>
              <a:t>相関の数。 </a:t>
            </a:r>
            <a:endParaRPr kumimoji="1" lang="en-US" altLang="ja-JP" sz="1200" b="0" i="0" kern="1200" dirty="0">
              <a:solidFill>
                <a:schemeClr val="tx1"/>
              </a:solidFill>
              <a:effectLst/>
              <a:latin typeface="Arial" charset="0"/>
              <a:ea typeface="ＭＳ Ｐ明朝" pitchFamily="18" charset="-128"/>
              <a:cs typeface="+mn-cs"/>
            </a:endParaRPr>
          </a:p>
          <a:p>
            <a:r>
              <a:rPr kumimoji="1" lang="en-US" altLang="ja-JP" sz="1200" b="0" i="0" kern="1200" dirty="0">
                <a:solidFill>
                  <a:schemeClr val="tx1"/>
                </a:solidFill>
                <a:effectLst/>
                <a:latin typeface="Arial" charset="0"/>
                <a:ea typeface="ＭＳ Ｐ明朝" pitchFamily="18" charset="-128"/>
                <a:cs typeface="+mn-cs"/>
              </a:rPr>
              <a:t>N =</a:t>
            </a:r>
            <a:r>
              <a:rPr kumimoji="1" lang="ja-JP" altLang="en-US" sz="1200" b="0" i="0" kern="1200">
                <a:solidFill>
                  <a:schemeClr val="tx1"/>
                </a:solidFill>
                <a:effectLst/>
                <a:latin typeface="Arial" charset="0"/>
                <a:ea typeface="ＭＳ Ｐ明朝" pitchFamily="18" charset="-128"/>
                <a:cs typeface="+mn-cs"/>
              </a:rPr>
              <a:t>合計サンプルサイズ。 </a:t>
            </a:r>
            <a:endParaRPr kumimoji="1" lang="en-US" altLang="ja-JP" sz="1200" b="0" i="0" kern="1200" dirty="0">
              <a:solidFill>
                <a:schemeClr val="tx1"/>
              </a:solidFill>
              <a:effectLst/>
              <a:latin typeface="Arial" charset="0"/>
              <a:ea typeface="ＭＳ Ｐ明朝" pitchFamily="18" charset="-128"/>
              <a:cs typeface="+mn-cs"/>
            </a:endParaRPr>
          </a:p>
          <a:p>
            <a:r>
              <a:rPr kumimoji="1" lang="el-GR" altLang="ja-JP" sz="1200" b="0" i="0" kern="1200" dirty="0">
                <a:solidFill>
                  <a:schemeClr val="tx1"/>
                </a:solidFill>
                <a:effectLst/>
                <a:latin typeface="Arial" charset="0"/>
                <a:ea typeface="ＭＳ Ｐ明朝" pitchFamily="18" charset="-128"/>
                <a:cs typeface="+mn-cs"/>
              </a:rPr>
              <a:t>ρ=</a:t>
            </a:r>
            <a:r>
              <a:rPr kumimoji="1" lang="ja-JP" altLang="en-US" sz="1200" b="0" i="0" kern="1200">
                <a:solidFill>
                  <a:schemeClr val="tx1"/>
                </a:solidFill>
                <a:effectLst/>
                <a:latin typeface="Arial" charset="0"/>
                <a:ea typeface="ＭＳ Ｐ明朝" pitchFamily="18" charset="-128"/>
                <a:cs typeface="+mn-cs"/>
              </a:rPr>
              <a:t>加重平均効果量</a:t>
            </a:r>
            <a:r>
              <a:rPr kumimoji="1" lang="en-US" altLang="ja-JP" sz="1200" b="0" i="0" kern="1200" dirty="0">
                <a:solidFill>
                  <a:schemeClr val="tx1"/>
                </a:solidFill>
                <a:effectLst/>
                <a:latin typeface="Arial" charset="0"/>
                <a:ea typeface="ＭＳ Ｐ明朝" pitchFamily="18" charset="-128"/>
                <a:cs typeface="+mn-cs"/>
              </a:rPr>
              <a:t>; </a:t>
            </a:r>
          </a:p>
          <a:p>
            <a:r>
              <a:rPr kumimoji="1" lang="en-US" altLang="ja-JP" sz="1200" b="0" i="0" kern="1200" dirty="0">
                <a:solidFill>
                  <a:schemeClr val="tx1"/>
                </a:solidFill>
                <a:effectLst/>
                <a:latin typeface="Arial" charset="0"/>
                <a:ea typeface="ＭＳ Ｐ明朝" pitchFamily="18" charset="-128"/>
                <a:cs typeface="+mn-cs"/>
              </a:rPr>
              <a:t>95</a:t>
            </a:r>
            <a:r>
              <a:rPr kumimoji="1" lang="ja-JP" altLang="en-US" sz="1200" b="0" i="0" kern="1200">
                <a:solidFill>
                  <a:schemeClr val="tx1"/>
                </a:solidFill>
                <a:effectLst/>
                <a:latin typeface="Arial" charset="0"/>
                <a:ea typeface="ＭＳ Ｐ明朝" pitchFamily="18" charset="-128"/>
                <a:cs typeface="+mn-cs"/>
              </a:rPr>
              <a:t>％</a:t>
            </a:r>
            <a:r>
              <a:rPr kumimoji="1" lang="en-US" altLang="ja-JP" sz="1200" b="0" i="0" kern="1200" dirty="0">
                <a:solidFill>
                  <a:schemeClr val="tx1"/>
                </a:solidFill>
                <a:effectLst/>
                <a:latin typeface="Arial" charset="0"/>
                <a:ea typeface="ＭＳ Ｐ明朝" pitchFamily="18" charset="-128"/>
                <a:cs typeface="+mn-cs"/>
              </a:rPr>
              <a:t>CI = 95</a:t>
            </a:r>
            <a:r>
              <a:rPr kumimoji="1" lang="ja-JP" altLang="en-US" sz="1200" b="0" i="0" kern="1200">
                <a:solidFill>
                  <a:schemeClr val="tx1"/>
                </a:solidFill>
                <a:effectLst/>
                <a:latin typeface="Arial" charset="0"/>
                <a:ea typeface="ＭＳ Ｐ明朝" pitchFamily="18" charset="-128"/>
                <a:cs typeface="+mn-cs"/>
              </a:rPr>
              <a:t>％信頼区間の上限と下限。 </a:t>
            </a:r>
            <a:endParaRPr kumimoji="1" lang="en-US" altLang="ja-JP" sz="1200" b="0" i="0" kern="1200" dirty="0">
              <a:solidFill>
                <a:schemeClr val="tx1"/>
              </a:solidFill>
              <a:effectLst/>
              <a:latin typeface="Arial" charset="0"/>
              <a:ea typeface="ＭＳ Ｐ明朝" pitchFamily="18" charset="-128"/>
              <a:cs typeface="+mn-cs"/>
            </a:endParaRPr>
          </a:p>
          <a:p>
            <a:r>
              <a:rPr kumimoji="1" lang="en-US" altLang="ja-JP" sz="1200" b="0" i="0" kern="1200" dirty="0" err="1">
                <a:solidFill>
                  <a:schemeClr val="tx1"/>
                </a:solidFill>
                <a:effectLst/>
                <a:latin typeface="Arial" charset="0"/>
                <a:ea typeface="ＭＳ Ｐ明朝" pitchFamily="18" charset="-128"/>
                <a:cs typeface="+mn-cs"/>
              </a:rPr>
              <a:t>Qw</a:t>
            </a:r>
            <a:r>
              <a:rPr kumimoji="1" lang="en-US" altLang="ja-JP" sz="1200" b="0" i="0" kern="1200" dirty="0">
                <a:solidFill>
                  <a:schemeClr val="tx1"/>
                </a:solidFill>
                <a:effectLst/>
                <a:latin typeface="Arial" charset="0"/>
                <a:ea typeface="ＭＳ Ｐ明朝" pitchFamily="18" charset="-128"/>
                <a:cs typeface="+mn-cs"/>
              </a:rPr>
              <a:t> =</a:t>
            </a:r>
            <a:r>
              <a:rPr kumimoji="1" lang="ja-JP" altLang="en-US" sz="1200" b="0" i="0" kern="1200">
                <a:solidFill>
                  <a:schemeClr val="tx1"/>
                </a:solidFill>
                <a:effectLst/>
                <a:latin typeface="Arial" charset="0"/>
                <a:ea typeface="ＭＳ Ｐ明朝" pitchFamily="18" charset="-128"/>
                <a:cs typeface="+mn-cs"/>
              </a:rPr>
              <a:t>クラス内の適合度統計。 </a:t>
            </a:r>
            <a:endParaRPr kumimoji="1" lang="en-US" altLang="ja-JP" sz="1200" b="0" i="0" kern="1200" dirty="0">
              <a:solidFill>
                <a:schemeClr val="tx1"/>
              </a:solidFill>
              <a:effectLst/>
              <a:latin typeface="Arial" charset="0"/>
              <a:ea typeface="ＭＳ Ｐ明朝" pitchFamily="18" charset="-128"/>
              <a:cs typeface="+mn-cs"/>
            </a:endParaRPr>
          </a:p>
          <a:p>
            <a:r>
              <a:rPr kumimoji="1" lang="en-US" altLang="ja-JP" sz="1200" b="0" i="0" kern="1200" dirty="0" err="1">
                <a:solidFill>
                  <a:schemeClr val="tx1"/>
                </a:solidFill>
                <a:effectLst/>
                <a:latin typeface="Arial" charset="0"/>
                <a:ea typeface="ＭＳ Ｐ明朝" pitchFamily="18" charset="-128"/>
                <a:cs typeface="+mn-cs"/>
              </a:rPr>
              <a:t>df</a:t>
            </a:r>
            <a:r>
              <a:rPr kumimoji="1" lang="en-US" altLang="ja-JP" sz="1200" b="0" i="0" kern="1200" dirty="0">
                <a:solidFill>
                  <a:schemeClr val="tx1"/>
                </a:solidFill>
                <a:effectLst/>
                <a:latin typeface="Arial" charset="0"/>
                <a:ea typeface="ＭＳ Ｐ明朝" pitchFamily="18" charset="-128"/>
                <a:cs typeface="+mn-cs"/>
              </a:rPr>
              <a:t> =</a:t>
            </a:r>
            <a:r>
              <a:rPr kumimoji="1" lang="ja-JP" altLang="en-US" sz="1200" b="0" i="0" kern="1200">
                <a:solidFill>
                  <a:schemeClr val="tx1"/>
                </a:solidFill>
                <a:effectLst/>
                <a:latin typeface="Arial" charset="0"/>
                <a:ea typeface="ＭＳ Ｐ明朝" pitchFamily="18" charset="-128"/>
                <a:cs typeface="+mn-cs"/>
              </a:rPr>
              <a:t>自由度。 * </a:t>
            </a:r>
            <a:r>
              <a:rPr kumimoji="1" lang="en-US" altLang="ja-JP" sz="1200" b="0" i="0" kern="1200" dirty="0">
                <a:solidFill>
                  <a:schemeClr val="tx1"/>
                </a:solidFill>
                <a:effectLst/>
                <a:latin typeface="Arial" charset="0"/>
                <a:ea typeface="ＭＳ Ｐ明朝" pitchFamily="18" charset="-128"/>
                <a:cs typeface="+mn-cs"/>
              </a:rPr>
              <a:t>p &lt;.05</a:t>
            </a:r>
            <a:r>
              <a:rPr kumimoji="1" lang="ja-JP" altLang="en-US" sz="1200" b="0" i="0" kern="1200">
                <a:solidFill>
                  <a:schemeClr val="tx1"/>
                </a:solidFill>
                <a:effectLst/>
                <a:latin typeface="Arial" charset="0"/>
                <a:ea typeface="ＭＳ Ｐ明朝" pitchFamily="18" charset="-128"/>
                <a:cs typeface="+mn-cs"/>
              </a:rPr>
              <a:t>。</a:t>
            </a:r>
            <a:endParaRPr kumimoji="1" lang="en-US" altLang="ja-JP" sz="1200" b="0" i="0" kern="1200" dirty="0">
              <a:solidFill>
                <a:schemeClr val="tx1"/>
              </a:solidFill>
              <a:effectLst/>
              <a:latin typeface="Arial" charset="0"/>
              <a:ea typeface="ＭＳ Ｐ明朝" pitchFamily="18" charset="-128"/>
              <a:cs typeface="+mn-cs"/>
            </a:endParaRPr>
          </a:p>
          <a:p>
            <a:br>
              <a:rPr kumimoji="1" lang="en-US" altLang="ja-JP" sz="1200" b="0" i="0" kern="1200" dirty="0">
                <a:solidFill>
                  <a:schemeClr val="tx1"/>
                </a:solidFill>
                <a:effectLst/>
                <a:latin typeface="Arial" charset="0"/>
                <a:ea typeface="ＭＳ Ｐ明朝" pitchFamily="18" charset="-128"/>
                <a:cs typeface="+mn-cs"/>
              </a:rPr>
            </a:br>
            <a:endParaRPr kumimoji="1" lang="en-US" altLang="ja-JP" sz="1200" b="0" i="0" kern="1200" dirty="0">
              <a:solidFill>
                <a:schemeClr val="tx1"/>
              </a:solidFill>
              <a:effectLst/>
              <a:latin typeface="Arial" charset="0"/>
              <a:ea typeface="ＭＳ Ｐ明朝" pitchFamily="18" charset="-128"/>
              <a:cs typeface="+mn-cs"/>
            </a:endParaRPr>
          </a:p>
          <a:p>
            <a:endParaRPr kumimoji="1" lang="en-US" altLang="ja-JP" sz="1200" b="0" i="0" kern="1200" dirty="0">
              <a:solidFill>
                <a:schemeClr val="tx1"/>
              </a:solidFill>
              <a:effectLst/>
              <a:latin typeface="Arial" charset="0"/>
              <a:ea typeface="ＭＳ Ｐ明朝" pitchFamily="18" charset="-128"/>
              <a:cs typeface="+mn-cs"/>
            </a:endParaRPr>
          </a:p>
          <a:p>
            <a:endParaRPr kumimoji="1" lang="en-US" altLang="ja-JP" sz="1200" b="0" i="0" kern="1200" dirty="0">
              <a:solidFill>
                <a:schemeClr val="tx1"/>
              </a:solidFill>
              <a:effectLst/>
              <a:latin typeface="Arial" charset="0"/>
              <a:ea typeface="ＭＳ Ｐ明朝" pitchFamily="18" charset="-128"/>
              <a:cs typeface="+mn-cs"/>
            </a:endParaRPr>
          </a:p>
          <a:p>
            <a:r>
              <a:rPr kumimoji="1" lang="en-US" altLang="ja-JP" sz="1200" b="0" i="0" kern="1200" dirty="0" err="1">
                <a:solidFill>
                  <a:schemeClr val="tx1"/>
                </a:solidFill>
                <a:effectLst/>
                <a:latin typeface="Arial" charset="0"/>
                <a:ea typeface="ＭＳ Ｐ明朝" pitchFamily="18" charset="-128"/>
                <a:cs typeface="+mn-cs"/>
              </a:rPr>
              <a:t>Qb</a:t>
            </a:r>
            <a:r>
              <a:rPr kumimoji="1" lang="en-US" altLang="ja-JP" sz="1200" b="0" i="0" kern="1200" dirty="0">
                <a:solidFill>
                  <a:schemeClr val="tx1"/>
                </a:solidFill>
                <a:effectLst/>
                <a:latin typeface="Arial" charset="0"/>
                <a:ea typeface="ＭＳ Ｐ明朝" pitchFamily="18" charset="-128"/>
                <a:cs typeface="+mn-cs"/>
              </a:rPr>
              <a:t> </a:t>
            </a:r>
            <a:r>
              <a:rPr kumimoji="1" lang="ja-JP" altLang="en-US" sz="1200" b="0" i="0" kern="1200">
                <a:solidFill>
                  <a:schemeClr val="tx1"/>
                </a:solidFill>
                <a:effectLst/>
                <a:latin typeface="Arial" charset="0"/>
                <a:ea typeface="ＭＳ Ｐ明朝" pitchFamily="18" charset="-128"/>
                <a:cs typeface="+mn-cs"/>
              </a:rPr>
              <a:t>モデルの</a:t>
            </a:r>
            <a:r>
              <a:rPr kumimoji="1" lang="ja-JP" altLang="en-US" sz="1200" b="1" i="0" kern="1200">
                <a:solidFill>
                  <a:schemeClr val="tx1"/>
                </a:solidFill>
                <a:effectLst/>
                <a:latin typeface="Arial" charset="0"/>
                <a:ea typeface="ＭＳ Ｐ明朝" pitchFamily="18" charset="-128"/>
                <a:cs typeface="+mn-cs"/>
              </a:rPr>
              <a:t>適合度</a:t>
            </a:r>
            <a:r>
              <a:rPr kumimoji="1" lang="ja-JP" altLang="en-US" sz="1200" b="0" i="0" kern="1200">
                <a:solidFill>
                  <a:schemeClr val="tx1"/>
                </a:solidFill>
                <a:effectLst/>
                <a:latin typeface="Arial" charset="0"/>
                <a:ea typeface="ＭＳ Ｐ明朝" pitchFamily="18" charset="-128"/>
                <a:cs typeface="+mn-cs"/>
              </a:rPr>
              <a:t> </a:t>
            </a:r>
            <a:r>
              <a:rPr kumimoji="1" lang="en-US" altLang="ja-JP" sz="1200" b="0" i="1" kern="1200" dirty="0">
                <a:solidFill>
                  <a:schemeClr val="tx1"/>
                </a:solidFill>
                <a:effectLst/>
                <a:latin typeface="Arial" charset="0"/>
                <a:ea typeface="ＭＳ Ｐ明朝" pitchFamily="18" charset="-128"/>
                <a:cs typeface="+mn-cs"/>
              </a:rPr>
              <a:t>goodness of fit</a:t>
            </a:r>
            <a:r>
              <a:rPr kumimoji="1" lang="en-US" altLang="ja-JP" sz="1200" b="0" i="0" kern="1200" dirty="0">
                <a:solidFill>
                  <a:schemeClr val="tx1"/>
                </a:solidFill>
                <a:effectLst/>
                <a:latin typeface="Arial" charset="0"/>
                <a:ea typeface="ＭＳ Ｐ明朝" pitchFamily="18" charset="-128"/>
                <a:cs typeface="+mn-cs"/>
              </a:rPr>
              <a:t> </a:t>
            </a:r>
            <a:r>
              <a:rPr kumimoji="1" lang="ja-JP" altLang="en-US" sz="1200" b="0" i="0" kern="1200">
                <a:solidFill>
                  <a:schemeClr val="tx1"/>
                </a:solidFill>
                <a:effectLst/>
                <a:latin typeface="Arial" charset="0"/>
                <a:ea typeface="ＭＳ Ｐ明朝" pitchFamily="18" charset="-128"/>
                <a:cs typeface="+mn-cs"/>
              </a:rPr>
              <a:t>という概念である。 モデルの適合度とは，モデルつまりパス図が，得られたデータが示している変数間の関係性つまり分散共分散行列とどれくらい整合的か（矛盾していないか）ということ</a:t>
            </a:r>
            <a:endParaRPr kumimoji="1" lang="en-US" altLang="ja-JP" sz="1200" b="0" i="0" kern="1200" dirty="0">
              <a:solidFill>
                <a:schemeClr val="tx1"/>
              </a:solidFill>
              <a:effectLst/>
              <a:latin typeface="Arial" charset="0"/>
              <a:ea typeface="ＭＳ Ｐ明朝" pitchFamily="18" charset="-128"/>
              <a:cs typeface="+mn-cs"/>
            </a:endParaRPr>
          </a:p>
          <a:p>
            <a:endParaRPr lang="en-US" altLang="ja-JP" dirty="0"/>
          </a:p>
          <a:p>
            <a:r>
              <a:rPr lang="ja-JP" altLang="en-US"/>
              <a:t>タスクの複雑さは、チームの多様性とチームのパフォーマンスの関係を緩和する。</a:t>
            </a:r>
            <a:endParaRPr lang="en-US" altLang="ja-JP" dirty="0"/>
          </a:p>
          <a:p>
            <a:r>
              <a:rPr kumimoji="1" lang="en-US" altLang="ja-JP" dirty="0"/>
              <a:t> =&gt; </a:t>
            </a:r>
            <a:r>
              <a:rPr kumimoji="1" lang="ja-JP" altLang="en-US"/>
              <a:t>棄却</a:t>
            </a:r>
            <a:endParaRPr kumimoji="1" lang="en-US" altLang="ja-JP" dirty="0"/>
          </a:p>
          <a:p>
            <a:endParaRPr kumimoji="1" lang="en-US" altLang="ja-JP" dirty="0"/>
          </a:p>
          <a:p>
            <a:r>
              <a:rPr kumimoji="1" lang="ja-JP" altLang="en-US" sz="1200" b="0" i="0" u="none" strike="noStrike" kern="1200">
                <a:solidFill>
                  <a:schemeClr val="tx1"/>
                </a:solidFill>
                <a:effectLst/>
                <a:latin typeface="Arial" charset="0"/>
                <a:ea typeface="ＭＳ Ｐ明朝" pitchFamily="18" charset="-128"/>
                <a:cs typeface="+mn-cs"/>
              </a:rPr>
              <a:t>仮説</a:t>
            </a:r>
            <a:r>
              <a:rPr kumimoji="1" lang="en-US" altLang="ja-JP" sz="1200" b="0" i="0" u="none" strike="noStrike" kern="1200" dirty="0">
                <a:solidFill>
                  <a:schemeClr val="tx1"/>
                </a:solidFill>
                <a:effectLst/>
                <a:latin typeface="Arial" charset="0"/>
                <a:ea typeface="ＭＳ Ｐ明朝" pitchFamily="18" charset="-128"/>
                <a:cs typeface="+mn-cs"/>
              </a:rPr>
              <a:t>8</a:t>
            </a:r>
            <a:r>
              <a:rPr kumimoji="1" lang="ja-JP" altLang="en-US" sz="1200" b="0" i="0" u="none" strike="noStrike" kern="1200">
                <a:solidFill>
                  <a:schemeClr val="tx1"/>
                </a:solidFill>
                <a:effectLst/>
                <a:latin typeface="Arial" charset="0"/>
                <a:ea typeface="ＭＳ Ｐ明朝" pitchFamily="18" charset="-128"/>
                <a:cs typeface="+mn-cs"/>
              </a:rPr>
              <a:t>は、タスクの相互依存性に変動性がなかったため、検討できなかった（</a:t>
            </a:r>
            <a:r>
              <a:rPr kumimoji="1" lang="en-US" altLang="ja-JP" sz="1200" b="0" i="0" u="none" strike="noStrike" kern="1200" dirty="0">
                <a:solidFill>
                  <a:schemeClr val="tx1"/>
                </a:solidFill>
                <a:effectLst/>
                <a:latin typeface="Arial" charset="0"/>
                <a:ea typeface="ＭＳ Ｐ明朝" pitchFamily="18" charset="-128"/>
                <a:cs typeface="+mn-cs"/>
              </a:rPr>
              <a:t>14</a:t>
            </a:r>
            <a:r>
              <a:rPr kumimoji="1" lang="ja-JP" altLang="en-US" sz="1200" b="0" i="0" u="none" strike="noStrike" kern="1200">
                <a:solidFill>
                  <a:schemeClr val="tx1"/>
                </a:solidFill>
                <a:effectLst/>
                <a:latin typeface="Arial" charset="0"/>
                <a:ea typeface="ＭＳ Ｐ明朝" pitchFamily="18" charset="-128"/>
                <a:cs typeface="+mn-cs"/>
              </a:rPr>
              <a:t>件の研究のいずれも「低いタスクの相互依存性」としてコード化されていなかった）。</a:t>
            </a:r>
            <a:endParaRPr kumimoji="1" lang="en-US" altLang="ja-JP" sz="1200" b="0" i="0" u="none" strike="noStrike" kern="1200" dirty="0">
              <a:solidFill>
                <a:schemeClr val="tx1"/>
              </a:solidFill>
              <a:effectLst/>
              <a:latin typeface="Arial" charset="0"/>
              <a:ea typeface="ＭＳ Ｐ明朝" pitchFamily="18" charset="-128"/>
              <a:cs typeface="+mn-cs"/>
            </a:endParaRPr>
          </a:p>
          <a:p>
            <a:endParaRPr kumimoji="1" lang="en-US" altLang="ja-JP" sz="1200" b="0" i="0" u="none" strike="noStrike" kern="1200" dirty="0">
              <a:solidFill>
                <a:schemeClr val="tx1"/>
              </a:solidFill>
              <a:effectLst/>
              <a:latin typeface="Arial" charset="0"/>
              <a:ea typeface="ＭＳ Ｐ明朝" pitchFamily="18" charset="-128"/>
              <a:cs typeface="+mn-cs"/>
            </a:endParaRPr>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151493CF-E531-441D-9075-65223DED09DD}" type="slidenum">
              <a:rPr lang="en-US" altLang="ja-JP" smtClean="0"/>
              <a:pPr>
                <a:defRPr/>
              </a:pPr>
              <a:t>13</a:t>
            </a:fld>
            <a:endParaRPr lang="en-US" altLang="ja-JP"/>
          </a:p>
        </p:txBody>
      </p:sp>
    </p:spTree>
    <p:extLst>
      <p:ext uri="{BB962C8B-B14F-4D97-AF65-F5344CB8AC3E}">
        <p14:creationId xmlns:p14="http://schemas.microsoft.com/office/powerpoint/2010/main" val="1013096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a:solidFill>
                  <a:schemeClr val="tx1"/>
                </a:solidFill>
                <a:effectLst/>
                <a:latin typeface="Arial" charset="0"/>
                <a:ea typeface="ＭＳ Ｐ明朝" pitchFamily="18" charset="-128"/>
                <a:cs typeface="+mn-cs"/>
              </a:rPr>
              <a:t>チーム規模の中和効果の欠如は、分析におけるチーム規模の二分化による相関関係の減衰に起因しているのではないかと疑われました。</a:t>
            </a:r>
            <a:endParaRPr kumimoji="1" lang="en-US" altLang="ja-JP" sz="1200" b="0" i="0" u="none" strike="noStrike" kern="1200" dirty="0">
              <a:solidFill>
                <a:schemeClr val="tx1"/>
              </a:solidFill>
              <a:effectLst/>
              <a:latin typeface="Arial" charset="0"/>
              <a:ea typeface="ＭＳ Ｐ明朝" pitchFamily="18" charset="-128"/>
              <a:cs typeface="+mn-cs"/>
            </a:endParaRPr>
          </a:p>
          <a:p>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a:solidFill>
                  <a:schemeClr val="tx1"/>
                </a:solidFill>
                <a:effectLst/>
                <a:latin typeface="Arial" charset="0"/>
                <a:ea typeface="ＭＳ Ｐ明朝" pitchFamily="18" charset="-128"/>
                <a:cs typeface="+mn-cs"/>
              </a:rPr>
              <a:t>チームサイズの真の測定レベルは連続的であるにもかかわらず、研究は人為的にサブグループに分類されました。このことから、チーム規模の人為的な二分法に基づくカテゴリーモデル検定では、チーム規模がチームの多様性と社会的統合の関係に及ぼす潜在的な中庸化効果を検出できなかった可能性</a:t>
            </a:r>
            <a:endParaRPr kumimoji="1" lang="en-US" altLang="ja-JP" sz="1200" b="0" i="0" u="none" strike="noStrike" kern="1200" dirty="0">
              <a:solidFill>
                <a:schemeClr val="tx1"/>
              </a:solidFill>
              <a:effectLst/>
              <a:latin typeface="Arial" charset="0"/>
              <a:ea typeface="ＭＳ Ｐ明朝" pitchFamily="18" charset="-128"/>
              <a:cs typeface="+mn-cs"/>
            </a:endParaRPr>
          </a:p>
          <a:p>
            <a:endParaRPr kumimoji="1" lang="en-US" altLang="ja-JP" dirty="0"/>
          </a:p>
          <a:p>
            <a:endParaRPr kumimoji="1" lang="en-US" altLang="ja-JP" dirty="0"/>
          </a:p>
          <a:p>
            <a:pPr rtl="0"/>
            <a:r>
              <a:rPr kumimoji="1" lang="ja-JP" altLang="en-US" sz="1200" b="0" i="0" u="none" strike="noStrike" kern="1200">
                <a:solidFill>
                  <a:schemeClr val="tx1"/>
                </a:solidFill>
                <a:effectLst/>
                <a:latin typeface="Arial" charset="0"/>
                <a:ea typeface="ＭＳ Ｐ明朝" pitchFamily="18" charset="-128"/>
                <a:cs typeface="+mn-cs"/>
              </a:rPr>
              <a:t>仮説</a:t>
            </a:r>
            <a:r>
              <a:rPr kumimoji="1" lang="en-US" altLang="ja-JP" sz="1200" b="0" i="0" u="none" strike="noStrike" kern="1200" dirty="0">
                <a:solidFill>
                  <a:schemeClr val="tx1"/>
                </a:solidFill>
                <a:effectLst/>
                <a:latin typeface="Arial" charset="0"/>
                <a:ea typeface="ＭＳ Ｐ明朝" pitchFamily="18" charset="-128"/>
                <a:cs typeface="+mn-cs"/>
              </a:rPr>
              <a:t>9</a:t>
            </a:r>
            <a:r>
              <a:rPr kumimoji="1" lang="ja-JP" altLang="en-US" sz="1200" b="0" i="0" u="none" strike="noStrike" kern="1200">
                <a:solidFill>
                  <a:schemeClr val="tx1"/>
                </a:solidFill>
                <a:effectLst/>
                <a:latin typeface="Arial" charset="0"/>
                <a:ea typeface="ＭＳ Ｐ明朝" pitchFamily="18" charset="-128"/>
                <a:cs typeface="+mn-cs"/>
              </a:rPr>
              <a:t>は支持されませんでした。</a:t>
            </a:r>
            <a:endParaRPr lang="ja-JP" altLang="en-US" b="0">
              <a:effectLst/>
            </a:endParaRPr>
          </a:p>
          <a:p>
            <a:br>
              <a:rPr lang="ja-JP" altLang="en-US"/>
            </a:br>
            <a:endParaRPr kumimoji="1" lang="ja-JP" altLang="en-US"/>
          </a:p>
        </p:txBody>
      </p:sp>
      <p:sp>
        <p:nvSpPr>
          <p:cNvPr id="4" name="スライド番号プレースホルダー 3"/>
          <p:cNvSpPr>
            <a:spLocks noGrp="1"/>
          </p:cNvSpPr>
          <p:nvPr>
            <p:ph type="sldNum" sz="quarter" idx="5"/>
          </p:nvPr>
        </p:nvSpPr>
        <p:spPr/>
        <p:txBody>
          <a:bodyPr/>
          <a:lstStyle/>
          <a:p>
            <a:pPr>
              <a:defRPr/>
            </a:pPr>
            <a:fld id="{151493CF-E531-441D-9075-65223DED09DD}" type="slidenum">
              <a:rPr lang="en-US" altLang="ja-JP" smtClean="0"/>
              <a:pPr>
                <a:defRPr/>
              </a:pPr>
              <a:t>15</a:t>
            </a:fld>
            <a:endParaRPr lang="en-US" altLang="ja-JP"/>
          </a:p>
        </p:txBody>
      </p:sp>
    </p:spTree>
    <p:extLst>
      <p:ext uri="{BB962C8B-B14F-4D97-AF65-F5344CB8AC3E}">
        <p14:creationId xmlns:p14="http://schemas.microsoft.com/office/powerpoint/2010/main" val="1230733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a:solidFill>
                  <a:schemeClr val="tx1"/>
                </a:solidFill>
                <a:effectLst/>
                <a:latin typeface="Arial" charset="0"/>
                <a:ea typeface="ＭＳ Ｐ明朝" pitchFamily="18" charset="-128"/>
                <a:cs typeface="+mn-cs"/>
              </a:rPr>
              <a:t>異質なメンバーでチームを構成する際には、バイオデモグラフィック属性を重視せずに、よりタスクに関連した異質なメンバーでハイパフォーマンスなチームを意識的に構成することが理想的</a:t>
            </a:r>
            <a:endParaRPr kumimoji="1" lang="ja-JP" altLang="en-US"/>
          </a:p>
        </p:txBody>
      </p:sp>
      <p:sp>
        <p:nvSpPr>
          <p:cNvPr id="4" name="スライド番号プレースホルダー 3"/>
          <p:cNvSpPr>
            <a:spLocks noGrp="1"/>
          </p:cNvSpPr>
          <p:nvPr>
            <p:ph type="sldNum" sz="quarter" idx="5"/>
          </p:nvPr>
        </p:nvSpPr>
        <p:spPr/>
        <p:txBody>
          <a:bodyPr/>
          <a:lstStyle/>
          <a:p>
            <a:pPr>
              <a:defRPr/>
            </a:pPr>
            <a:fld id="{151493CF-E531-441D-9075-65223DED09DD}" type="slidenum">
              <a:rPr lang="en-US" altLang="ja-JP" smtClean="0"/>
              <a:pPr>
                <a:defRPr/>
              </a:pPr>
              <a:t>16</a:t>
            </a:fld>
            <a:endParaRPr lang="en-US" altLang="ja-JP"/>
          </a:p>
        </p:txBody>
      </p:sp>
    </p:spTree>
    <p:extLst>
      <p:ext uri="{BB962C8B-B14F-4D97-AF65-F5344CB8AC3E}">
        <p14:creationId xmlns:p14="http://schemas.microsoft.com/office/powerpoint/2010/main" val="2211855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6" name="Slide Number Placeholder 5"/>
          <p:cNvSpPr>
            <a:spLocks noGrp="1"/>
          </p:cNvSpPr>
          <p:nvPr>
            <p:ph type="sldNum" sz="quarter" idx="12"/>
          </p:nvPr>
        </p:nvSpPr>
        <p:spPr/>
        <p:txBody>
          <a:bodyPr/>
          <a:lstStyle/>
          <a:p>
            <a:pPr>
              <a:defRPr/>
            </a:pPr>
            <a:fld id="{A51E1BBD-1EB1-44E6-86EC-8616B29B00A7}" type="slidenum">
              <a:rPr lang="en-US" altLang="ja-JP" smtClean="0"/>
              <a:pPr>
                <a:defRPr/>
              </a:pPr>
              <a:t>‹#›</a:t>
            </a:fld>
            <a:endParaRPr lang="en-US" altLang="ja-JP"/>
          </a:p>
        </p:txBody>
      </p:sp>
      <p:pic>
        <p:nvPicPr>
          <p:cNvPr id="8" name="Picture 12"/>
          <p:cNvPicPr>
            <a:picLocks noChangeAspect="1" noChangeArrowheads="1"/>
          </p:cNvPicPr>
          <p:nvPr userDrawn="1"/>
        </p:nvPicPr>
        <p:blipFill>
          <a:blip r:embed="rId2" cstate="print"/>
          <a:srcRect/>
          <a:stretch>
            <a:fillRect/>
          </a:stretch>
        </p:blipFill>
        <p:spPr bwMode="auto">
          <a:xfrm>
            <a:off x="236901" y="6263284"/>
            <a:ext cx="11715751" cy="46037"/>
          </a:xfrm>
          <a:prstGeom prst="rect">
            <a:avLst/>
          </a:prstGeom>
          <a:noFill/>
          <a:ln w="9525">
            <a:noFill/>
            <a:miter lim="800000"/>
            <a:headEnd/>
            <a:tailEnd/>
          </a:ln>
        </p:spPr>
      </p:pic>
      <p:pic>
        <p:nvPicPr>
          <p:cNvPr id="9" name="Picture 12"/>
          <p:cNvPicPr>
            <a:picLocks noChangeAspect="1" noChangeArrowheads="1"/>
          </p:cNvPicPr>
          <p:nvPr userDrawn="1"/>
        </p:nvPicPr>
        <p:blipFill>
          <a:blip r:embed="rId2" cstate="print"/>
          <a:srcRect/>
          <a:stretch>
            <a:fillRect/>
          </a:stretch>
        </p:blipFill>
        <p:spPr bwMode="auto">
          <a:xfrm>
            <a:off x="236901" y="6263284"/>
            <a:ext cx="11715751" cy="46037"/>
          </a:xfrm>
          <a:prstGeom prst="rect">
            <a:avLst/>
          </a:prstGeom>
          <a:noFill/>
          <a:ln w="9525">
            <a:noFill/>
            <a:miter lim="800000"/>
            <a:headEnd/>
            <a:tailEnd/>
          </a:ln>
        </p:spPr>
      </p:pic>
      <p:pic>
        <p:nvPicPr>
          <p:cNvPr id="10" name="Picture 12"/>
          <p:cNvPicPr>
            <a:picLocks noChangeAspect="1" noChangeArrowheads="1"/>
          </p:cNvPicPr>
          <p:nvPr userDrawn="1"/>
        </p:nvPicPr>
        <p:blipFill>
          <a:blip r:embed="rId2" cstate="print"/>
          <a:srcRect/>
          <a:stretch>
            <a:fillRect/>
          </a:stretch>
        </p:blipFill>
        <p:spPr bwMode="auto">
          <a:xfrm>
            <a:off x="203201" y="304801"/>
            <a:ext cx="11715751" cy="46037"/>
          </a:xfrm>
          <a:prstGeom prst="rect">
            <a:avLst/>
          </a:prstGeom>
          <a:noFill/>
          <a:ln w="9525">
            <a:noFill/>
            <a:miter lim="800000"/>
            <a:headEnd/>
            <a:tailEnd/>
          </a:ln>
        </p:spPr>
      </p:pic>
    </p:spTree>
    <p:extLst>
      <p:ext uri="{BB962C8B-B14F-4D97-AF65-F5344CB8AC3E}">
        <p14:creationId xmlns:p14="http://schemas.microsoft.com/office/powerpoint/2010/main" val="23168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12"/>
          </p:nvPr>
        </p:nvSpPr>
        <p:spPr/>
        <p:txBody>
          <a:bodyPr/>
          <a:lstStyle/>
          <a:p>
            <a:pPr>
              <a:defRPr/>
            </a:pPr>
            <a:fld id="{7C8BF2B2-521C-452D-9601-D7CF1D21182C}" type="slidenum">
              <a:rPr lang="en-US" altLang="ja-JP" smtClean="0"/>
              <a:pPr>
                <a:defRPr/>
              </a:pPr>
              <a:t>‹#›</a:t>
            </a:fld>
            <a:endParaRPr lang="en-US" altLang="ja-JP"/>
          </a:p>
        </p:txBody>
      </p:sp>
    </p:spTree>
    <p:extLst>
      <p:ext uri="{BB962C8B-B14F-4D97-AF65-F5344CB8AC3E}">
        <p14:creationId xmlns:p14="http://schemas.microsoft.com/office/powerpoint/2010/main" val="6362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12"/>
          </p:nvPr>
        </p:nvSpPr>
        <p:spPr/>
        <p:txBody>
          <a:bodyPr/>
          <a:lstStyle/>
          <a:p>
            <a:pPr>
              <a:defRPr/>
            </a:pPr>
            <a:fld id="{9FAE190A-E02D-4F27-8F0D-992BF8094512}" type="slidenum">
              <a:rPr lang="en-US" altLang="ja-JP" smtClean="0"/>
              <a:pPr>
                <a:defRPr/>
              </a:pPr>
              <a:t>‹#›</a:t>
            </a:fld>
            <a:endParaRPr lang="en-US" altLang="ja-JP"/>
          </a:p>
        </p:txBody>
      </p:sp>
    </p:spTree>
    <p:extLst>
      <p:ext uri="{BB962C8B-B14F-4D97-AF65-F5344CB8AC3E}">
        <p14:creationId xmlns:p14="http://schemas.microsoft.com/office/powerpoint/2010/main" val="2067196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7C8BF2B2-521C-452D-9601-D7CF1D21182C}" type="slidenum">
              <a:rPr lang="en-US" altLang="ja-JP" smtClean="0"/>
              <a:pPr>
                <a:defRPr/>
              </a:pPr>
              <a:t>‹#›</a:t>
            </a:fld>
            <a:endParaRPr lang="en-US" altLang="ja-JP"/>
          </a:p>
        </p:txBody>
      </p:sp>
      <p:sp>
        <p:nvSpPr>
          <p:cNvPr id="4" name="Rectangle 3"/>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86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07368" y="0"/>
            <a:ext cx="10515600" cy="1325563"/>
          </a:xfrm>
          <a:prstGeom prst="rect">
            <a:avLst/>
          </a:prstGeom>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12"/>
          </p:nvPr>
        </p:nvSpPr>
        <p:spPr/>
        <p:txBody>
          <a:bodyPr/>
          <a:lstStyle/>
          <a:p>
            <a:pPr>
              <a:defRPr/>
            </a:pPr>
            <a:fld id="{94BF2404-5E9C-4BA7-AF69-FF3299AE34FF}" type="slidenum">
              <a:rPr lang="en-US" altLang="ja-JP" smtClean="0"/>
              <a:pPr>
                <a:defRPr/>
              </a:pPr>
              <a:t>‹#›</a:t>
            </a:fld>
            <a:endParaRPr lang="en-US" altLang="ja-JP"/>
          </a:p>
        </p:txBody>
      </p:sp>
    </p:spTree>
    <p:extLst>
      <p:ext uri="{BB962C8B-B14F-4D97-AF65-F5344CB8AC3E}">
        <p14:creationId xmlns:p14="http://schemas.microsoft.com/office/powerpoint/2010/main" val="48548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p:txBody>
          <a:bodyPr/>
          <a:lstStyle/>
          <a:p>
            <a:pPr>
              <a:defRPr/>
            </a:pPr>
            <a:fld id="{BFB07C95-8D6A-4F8C-9224-C453090324E6}" type="slidenum">
              <a:rPr lang="en-US" altLang="ja-JP" smtClean="0"/>
              <a:pPr>
                <a:defRPr/>
              </a:pPr>
              <a:t>‹#›</a:t>
            </a:fld>
            <a:endParaRPr lang="en-US" altLang="ja-JP"/>
          </a:p>
        </p:txBody>
      </p:sp>
    </p:spTree>
    <p:extLst>
      <p:ext uri="{BB962C8B-B14F-4D97-AF65-F5344CB8AC3E}">
        <p14:creationId xmlns:p14="http://schemas.microsoft.com/office/powerpoint/2010/main" val="131107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dirty="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Slide Number Placeholder 6"/>
          <p:cNvSpPr>
            <a:spLocks noGrp="1"/>
          </p:cNvSpPr>
          <p:nvPr>
            <p:ph type="sldNum" sz="quarter" idx="12"/>
          </p:nvPr>
        </p:nvSpPr>
        <p:spPr/>
        <p:txBody>
          <a:bodyPr/>
          <a:lstStyle/>
          <a:p>
            <a:pPr>
              <a:defRPr/>
            </a:pPr>
            <a:fld id="{B3E89206-B455-49D9-AF28-AA52D578B68B}" type="slidenum">
              <a:rPr lang="en-US" altLang="ja-JP" smtClean="0"/>
              <a:pPr>
                <a:defRPr/>
              </a:pPr>
              <a:t>‹#›</a:t>
            </a:fld>
            <a:endParaRPr lang="en-US" altLang="ja-JP"/>
          </a:p>
        </p:txBody>
      </p:sp>
    </p:spTree>
    <p:extLst>
      <p:ext uri="{BB962C8B-B14F-4D97-AF65-F5344CB8AC3E}">
        <p14:creationId xmlns:p14="http://schemas.microsoft.com/office/powerpoint/2010/main" val="213562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9" name="Slide Number Placeholder 8"/>
          <p:cNvSpPr>
            <a:spLocks noGrp="1"/>
          </p:cNvSpPr>
          <p:nvPr>
            <p:ph type="sldNum" sz="quarter" idx="12"/>
          </p:nvPr>
        </p:nvSpPr>
        <p:spPr/>
        <p:txBody>
          <a:bodyPr/>
          <a:lstStyle/>
          <a:p>
            <a:pPr>
              <a:defRPr/>
            </a:pPr>
            <a:fld id="{F6123B0D-5700-451B-8331-EFB788FA2650}" type="slidenum">
              <a:rPr lang="en-US" altLang="ja-JP" smtClean="0"/>
              <a:pPr>
                <a:defRPr/>
              </a:pPr>
              <a:t>‹#›</a:t>
            </a:fld>
            <a:endParaRPr lang="en-US" altLang="ja-JP"/>
          </a:p>
        </p:txBody>
      </p:sp>
    </p:spTree>
    <p:extLst>
      <p:ext uri="{BB962C8B-B14F-4D97-AF65-F5344CB8AC3E}">
        <p14:creationId xmlns:p14="http://schemas.microsoft.com/office/powerpoint/2010/main" val="448590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5" name="Slide Number Placeholder 4"/>
          <p:cNvSpPr>
            <a:spLocks noGrp="1"/>
          </p:cNvSpPr>
          <p:nvPr>
            <p:ph type="sldNum" sz="quarter" idx="12"/>
          </p:nvPr>
        </p:nvSpPr>
        <p:spPr/>
        <p:txBody>
          <a:bodyPr/>
          <a:lstStyle/>
          <a:p>
            <a:pPr>
              <a:defRPr/>
            </a:pPr>
            <a:fld id="{CD6747D7-5049-4686-978D-61596A9EC4AE}" type="slidenum">
              <a:rPr lang="en-US" altLang="ja-JP" smtClean="0"/>
              <a:pPr>
                <a:defRPr/>
              </a:pPr>
              <a:t>‹#›</a:t>
            </a:fld>
            <a:endParaRPr lang="en-US" altLang="ja-JP"/>
          </a:p>
        </p:txBody>
      </p:sp>
    </p:spTree>
    <p:extLst>
      <p:ext uri="{BB962C8B-B14F-4D97-AF65-F5344CB8AC3E}">
        <p14:creationId xmlns:p14="http://schemas.microsoft.com/office/powerpoint/2010/main" val="179247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052BC37-0102-4B3E-99A7-5B53B3F6FDEA}" type="slidenum">
              <a:rPr lang="en-US" altLang="ja-JP" smtClean="0"/>
              <a:pPr>
                <a:defRPr/>
              </a:pPr>
              <a:t>‹#›</a:t>
            </a:fld>
            <a:endParaRPr lang="en-US" altLang="ja-JP"/>
          </a:p>
        </p:txBody>
      </p:sp>
    </p:spTree>
    <p:extLst>
      <p:ext uri="{BB962C8B-B14F-4D97-AF65-F5344CB8AC3E}">
        <p14:creationId xmlns:p14="http://schemas.microsoft.com/office/powerpoint/2010/main" val="128959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Slide Number Placeholder 6"/>
          <p:cNvSpPr>
            <a:spLocks noGrp="1"/>
          </p:cNvSpPr>
          <p:nvPr>
            <p:ph type="sldNum" sz="quarter" idx="12"/>
          </p:nvPr>
        </p:nvSpPr>
        <p:spPr/>
        <p:txBody>
          <a:bodyPr/>
          <a:lstStyle/>
          <a:p>
            <a:pPr>
              <a:defRPr/>
            </a:pPr>
            <a:fld id="{7C8BF2B2-521C-452D-9601-D7CF1D21182C}" type="slidenum">
              <a:rPr lang="en-US" altLang="ja-JP" smtClean="0"/>
              <a:pPr>
                <a:defRPr/>
              </a:pPr>
              <a:t>‹#›</a:t>
            </a:fld>
            <a:endParaRPr lang="en-US" altLang="ja-JP"/>
          </a:p>
        </p:txBody>
      </p:sp>
    </p:spTree>
    <p:extLst>
      <p:ext uri="{BB962C8B-B14F-4D97-AF65-F5344CB8AC3E}">
        <p14:creationId xmlns:p14="http://schemas.microsoft.com/office/powerpoint/2010/main" val="190006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Slide Number Placeholder 6"/>
          <p:cNvSpPr>
            <a:spLocks noGrp="1"/>
          </p:cNvSpPr>
          <p:nvPr>
            <p:ph type="sldNum" sz="quarter" idx="12"/>
          </p:nvPr>
        </p:nvSpPr>
        <p:spPr/>
        <p:txBody>
          <a:bodyPr/>
          <a:lstStyle/>
          <a:p>
            <a:pPr>
              <a:defRPr/>
            </a:pPr>
            <a:fld id="{602091A8-B939-4C51-A1DF-D8BDE08D674C}" type="slidenum">
              <a:rPr lang="en-US" altLang="ja-JP" smtClean="0"/>
              <a:pPr>
                <a:defRPr/>
              </a:pPr>
              <a:t>‹#›</a:t>
            </a:fld>
            <a:endParaRPr lang="en-US" altLang="ja-JP"/>
          </a:p>
        </p:txBody>
      </p:sp>
    </p:spTree>
    <p:extLst>
      <p:ext uri="{BB962C8B-B14F-4D97-AF65-F5344CB8AC3E}">
        <p14:creationId xmlns:p14="http://schemas.microsoft.com/office/powerpoint/2010/main" val="133370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4"/>
          </p:nvPr>
        </p:nvSpPr>
        <p:spPr>
          <a:xfrm>
            <a:off x="11353800" y="6356350"/>
            <a:ext cx="718864" cy="429916"/>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C8BF2B2-521C-452D-9601-D7CF1D21182C}" type="slidenum">
              <a:rPr lang="en-US" altLang="ja-JP" smtClean="0"/>
              <a:pPr>
                <a:defRPr/>
              </a:pPr>
              <a:t>‹#›</a:t>
            </a:fld>
            <a:endParaRPr lang="en-US" altLang="ja-JP"/>
          </a:p>
        </p:txBody>
      </p:sp>
      <p:pic>
        <p:nvPicPr>
          <p:cNvPr id="10" name="Picture 12"/>
          <p:cNvPicPr>
            <a:picLocks noChangeAspect="1" noChangeArrowheads="1"/>
          </p:cNvPicPr>
          <p:nvPr userDrawn="1"/>
        </p:nvPicPr>
        <p:blipFill>
          <a:blip r:embed="rId14" cstate="print"/>
          <a:srcRect/>
          <a:stretch>
            <a:fillRect/>
          </a:stretch>
        </p:blipFill>
        <p:spPr bwMode="auto">
          <a:xfrm>
            <a:off x="203201" y="304801"/>
            <a:ext cx="11715751" cy="46037"/>
          </a:xfrm>
          <a:prstGeom prst="rect">
            <a:avLst/>
          </a:prstGeom>
          <a:noFill/>
          <a:ln w="9525">
            <a:noFill/>
            <a:miter lim="800000"/>
            <a:headEnd/>
            <a:tailEnd/>
          </a:ln>
        </p:spPr>
      </p:pic>
      <p:pic>
        <p:nvPicPr>
          <p:cNvPr id="11" name="Picture 12"/>
          <p:cNvPicPr>
            <a:picLocks noChangeAspect="1" noChangeArrowheads="1"/>
          </p:cNvPicPr>
          <p:nvPr userDrawn="1"/>
        </p:nvPicPr>
        <p:blipFill>
          <a:blip r:embed="rId14" cstate="print"/>
          <a:srcRect/>
          <a:stretch>
            <a:fillRect/>
          </a:stretch>
        </p:blipFill>
        <p:spPr bwMode="auto">
          <a:xfrm>
            <a:off x="236901" y="6263284"/>
            <a:ext cx="11715751" cy="46037"/>
          </a:xfrm>
          <a:prstGeom prst="rect">
            <a:avLst/>
          </a:prstGeom>
          <a:noFill/>
          <a:ln w="9525">
            <a:noFill/>
            <a:miter lim="800000"/>
            <a:headEnd/>
            <a:tailEnd/>
          </a:ln>
        </p:spPr>
      </p:pic>
      <p:sp>
        <p:nvSpPr>
          <p:cNvPr id="14" name="タイトル プレースホルダー 13"/>
          <p:cNvSpPr>
            <a:spLocks noGrp="1"/>
          </p:cNvSpPr>
          <p:nvPr>
            <p:ph type="title"/>
          </p:nvPr>
        </p:nvSpPr>
        <p:spPr>
          <a:xfrm>
            <a:off x="335360" y="0"/>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Tree>
    <p:extLst>
      <p:ext uri="{BB962C8B-B14F-4D97-AF65-F5344CB8AC3E}">
        <p14:creationId xmlns:p14="http://schemas.microsoft.com/office/powerpoint/2010/main" val="431759322"/>
      </p:ext>
    </p:extLst>
  </p:cSld>
  <p:clrMap bg1="lt1" tx1="dk1" bg2="lt2" tx2="dk2" accent1="accent1" accent2="accent2" accent3="accent3" accent4="accent4" accent5="accent5" accent6="accent6" hlink="hlink" folHlink="folHlink"/>
  <p:sldLayoutIdLst>
    <p:sldLayoutId id="2147484304" r:id="rId1"/>
    <p:sldLayoutId id="2147484305" r:id="rId2"/>
    <p:sldLayoutId id="2147484306" r:id="rId3"/>
    <p:sldLayoutId id="2147484307" r:id="rId4"/>
    <p:sldLayoutId id="2147484308" r:id="rId5"/>
    <p:sldLayoutId id="2147484309" r:id="rId6"/>
    <p:sldLayoutId id="2147484310" r:id="rId7"/>
    <p:sldLayoutId id="2147484311" r:id="rId8"/>
    <p:sldLayoutId id="2147484312" r:id="rId9"/>
    <p:sldLayoutId id="2147484313" r:id="rId10"/>
    <p:sldLayoutId id="2147484314" r:id="rId11"/>
    <p:sldLayoutId id="2147484315"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951CCE7-C7C7-434C-BCB0-63067D78BDF5}"/>
              </a:ext>
            </a:extLst>
          </p:cNvPr>
          <p:cNvSpPr>
            <a:spLocks noGrp="1"/>
          </p:cNvSpPr>
          <p:nvPr>
            <p:ph type="sldNum" sz="quarter" idx="12"/>
          </p:nvPr>
        </p:nvSpPr>
        <p:spPr/>
        <p:txBody>
          <a:bodyPr/>
          <a:lstStyle/>
          <a:p>
            <a:pPr>
              <a:defRPr/>
            </a:pPr>
            <a:fld id="{C052BC37-0102-4B3E-99A7-5B53B3F6FDEA}" type="slidenum">
              <a:rPr lang="en-US" altLang="ja-JP" smtClean="0"/>
              <a:pPr>
                <a:defRPr/>
              </a:pPr>
              <a:t>1</a:t>
            </a:fld>
            <a:endParaRPr lang="en-US" altLang="ja-JP"/>
          </a:p>
        </p:txBody>
      </p:sp>
      <p:sp>
        <p:nvSpPr>
          <p:cNvPr id="9" name="タイトル 8">
            <a:extLst>
              <a:ext uri="{FF2B5EF4-FFF2-40B4-BE49-F238E27FC236}">
                <a16:creationId xmlns:a16="http://schemas.microsoft.com/office/drawing/2014/main" id="{1AFFFE63-AD68-8B45-871F-902A4383F6B2}"/>
              </a:ext>
            </a:extLst>
          </p:cNvPr>
          <p:cNvSpPr>
            <a:spLocks noGrp="1"/>
          </p:cNvSpPr>
          <p:nvPr>
            <p:ph type="ctrTitle"/>
          </p:nvPr>
        </p:nvSpPr>
        <p:spPr>
          <a:xfrm>
            <a:off x="551384" y="1122363"/>
            <a:ext cx="10802416" cy="2387600"/>
          </a:xfrm>
        </p:spPr>
        <p:txBody>
          <a:bodyPr>
            <a:normAutofit fontScale="90000"/>
          </a:bodyPr>
          <a:lstStyle/>
          <a:p>
            <a:r>
              <a:rPr lang="en-US" altLang="ja-JP" sz="4800" dirty="0">
                <a:effectLst>
                  <a:outerShdw blurRad="38100" dist="38100" dir="2700000" algn="tl">
                    <a:srgbClr val="DDDDDD"/>
                  </a:outerShdw>
                </a:effectLst>
              </a:rPr>
              <a:t>[</a:t>
            </a:r>
            <a:r>
              <a:rPr lang="ja-JP" altLang="en-US" sz="4800">
                <a:effectLst>
                  <a:outerShdw blurRad="38100" dist="38100" dir="2700000" algn="tl">
                    <a:srgbClr val="DDDDDD"/>
                  </a:outerShdw>
                </a:effectLst>
              </a:rPr>
              <a:t>関連研究紹介</a:t>
            </a:r>
            <a:r>
              <a:rPr lang="en-US" altLang="ja-JP" sz="4800" dirty="0">
                <a:effectLst>
                  <a:outerShdw blurRad="38100" dist="38100" dir="2700000" algn="tl">
                    <a:srgbClr val="DDDDDD"/>
                  </a:outerShdw>
                </a:effectLst>
              </a:rPr>
              <a:t>]</a:t>
            </a:r>
            <a:br>
              <a:rPr lang="en-US" altLang="ja-JP" sz="4800" dirty="0">
                <a:effectLst>
                  <a:outerShdw blurRad="38100" dist="38100" dir="2700000" algn="tl">
                    <a:srgbClr val="DDDDDD"/>
                  </a:outerShdw>
                </a:effectLst>
              </a:rPr>
            </a:br>
            <a:r>
              <a:rPr lang="en-US" altLang="ja-JP" sz="4800" dirty="0">
                <a:effectLst>
                  <a:outerShdw blurRad="38100" dist="38100" dir="2700000" algn="tl">
                    <a:srgbClr val="DDDDDD"/>
                  </a:outerShdw>
                </a:effectLst>
              </a:rPr>
              <a:t>The Effects of Team Diversity on Team Outcomes: A Meta-Analytic Review of Team Demography</a:t>
            </a:r>
            <a:endParaRPr lang="ja-JP" altLang="en-US" sz="4800"/>
          </a:p>
        </p:txBody>
      </p:sp>
      <p:sp>
        <p:nvSpPr>
          <p:cNvPr id="14" name="字幕 13">
            <a:extLst>
              <a:ext uri="{FF2B5EF4-FFF2-40B4-BE49-F238E27FC236}">
                <a16:creationId xmlns:a16="http://schemas.microsoft.com/office/drawing/2014/main" id="{A95AF578-5A72-F942-A74F-E6B0C4FEB5E3}"/>
              </a:ext>
            </a:extLst>
          </p:cNvPr>
          <p:cNvSpPr>
            <a:spLocks noGrp="1"/>
          </p:cNvSpPr>
          <p:nvPr>
            <p:ph type="subTitle" idx="1"/>
          </p:nvPr>
        </p:nvSpPr>
        <p:spPr>
          <a:xfrm>
            <a:off x="767408" y="4106094"/>
            <a:ext cx="9900592" cy="1339130"/>
          </a:xfrm>
        </p:spPr>
        <p:txBody>
          <a:bodyPr>
            <a:normAutofit/>
          </a:bodyPr>
          <a:lstStyle/>
          <a:p>
            <a:pPr algn="r"/>
            <a:r>
              <a:rPr lang="en-US" altLang="ja-JP" b="1" dirty="0"/>
              <a:t>Yuki </a:t>
            </a:r>
            <a:r>
              <a:rPr lang="en-US" altLang="ja-JP" b="1" dirty="0" err="1"/>
              <a:t>Tanaike</a:t>
            </a:r>
            <a:endParaRPr lang="ja-JP" altLang="en-US" sz="1800"/>
          </a:p>
        </p:txBody>
      </p:sp>
    </p:spTree>
    <p:extLst>
      <p:ext uri="{BB962C8B-B14F-4D97-AF65-F5344CB8AC3E}">
        <p14:creationId xmlns:p14="http://schemas.microsoft.com/office/powerpoint/2010/main" val="374614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D9948C-A503-DD4D-865C-2E79C9C07DA0}"/>
              </a:ext>
            </a:extLst>
          </p:cNvPr>
          <p:cNvSpPr>
            <a:spLocks noGrp="1"/>
          </p:cNvSpPr>
          <p:nvPr>
            <p:ph type="title"/>
          </p:nvPr>
        </p:nvSpPr>
        <p:spPr>
          <a:xfrm>
            <a:off x="144016" y="231229"/>
            <a:ext cx="12216680" cy="1325563"/>
          </a:xfrm>
        </p:spPr>
        <p:txBody>
          <a:bodyPr>
            <a:normAutofit/>
          </a:bodyPr>
          <a:lstStyle/>
          <a:p>
            <a:r>
              <a:rPr lang="ja-JP" altLang="en-US" sz="4000"/>
              <a:t>理論に基づくモデレータ</a:t>
            </a:r>
            <a:r>
              <a:rPr lang="en-US" altLang="ja-JP" sz="4000" dirty="0"/>
              <a:t>(</a:t>
            </a:r>
            <a:r>
              <a:rPr lang="ja-JP" altLang="en-US" sz="4000"/>
              <a:t>タスクの相互依存性</a:t>
            </a:r>
            <a:r>
              <a:rPr lang="en-US" altLang="ja-JP" sz="4000" dirty="0"/>
              <a:t>/</a:t>
            </a:r>
            <a:r>
              <a:rPr lang="ja-JP" altLang="en-US" sz="4000"/>
              <a:t>チームの規模</a:t>
            </a:r>
            <a:r>
              <a:rPr lang="en-US" altLang="ja-JP" sz="4000" dirty="0"/>
              <a:t>)</a:t>
            </a:r>
            <a:endParaRPr kumimoji="1" lang="ja-JP" altLang="en-US" sz="4000"/>
          </a:p>
        </p:txBody>
      </p:sp>
      <p:sp>
        <p:nvSpPr>
          <p:cNvPr id="3" name="コンテンツ プレースホルダー 2">
            <a:extLst>
              <a:ext uri="{FF2B5EF4-FFF2-40B4-BE49-F238E27FC236}">
                <a16:creationId xmlns:a16="http://schemas.microsoft.com/office/drawing/2014/main" id="{4625C63E-F1C8-9442-9906-3AB356D8CBDB}"/>
              </a:ext>
            </a:extLst>
          </p:cNvPr>
          <p:cNvSpPr>
            <a:spLocks noGrp="1"/>
          </p:cNvSpPr>
          <p:nvPr>
            <p:ph idx="1"/>
          </p:nvPr>
        </p:nvSpPr>
        <p:spPr>
          <a:xfrm>
            <a:off x="335360" y="1484784"/>
            <a:ext cx="11521280" cy="4680520"/>
          </a:xfrm>
        </p:spPr>
        <p:txBody>
          <a:bodyPr>
            <a:normAutofit fontScale="77500" lnSpcReduction="20000"/>
          </a:bodyPr>
          <a:lstStyle/>
          <a:p>
            <a:r>
              <a:rPr lang="ja-JP" altLang="en-US" strike="sngStrike"/>
              <a:t>タスクの相互依存性</a:t>
            </a:r>
            <a:endParaRPr lang="en-US" altLang="ja-JP" strike="sngStrike" dirty="0"/>
          </a:p>
          <a:p>
            <a:pPr lvl="1"/>
            <a:r>
              <a:rPr lang="ja-JP" altLang="en-US" strike="sngStrike"/>
              <a:t>タスクを完了させるためにチームメンバーの相互作用を必要とする度合い</a:t>
            </a:r>
            <a:endParaRPr lang="en-US" altLang="ja-JP" strike="sngStrike" dirty="0"/>
          </a:p>
          <a:p>
            <a:pPr lvl="1"/>
            <a:r>
              <a:rPr lang="ja-JP" altLang="en-US" strike="sngStrike"/>
              <a:t>タスクの相互依存性のレベルは、チーム内の他の変数の影響を強めたり、緩和したりする協調性の変数</a:t>
            </a:r>
            <a:endParaRPr lang="en-US" altLang="ja-JP" strike="sngStrike" dirty="0"/>
          </a:p>
          <a:p>
            <a:pPr lvl="1"/>
            <a:r>
              <a:rPr lang="ja-JP" altLang="en-US" strike="sngStrike"/>
              <a:t>相互依存性が高いタスク</a:t>
            </a:r>
            <a:r>
              <a:rPr lang="en-US" altLang="ja-JP" strike="sngStrike" dirty="0"/>
              <a:t> =&gt; </a:t>
            </a:r>
            <a:r>
              <a:rPr lang="ja-JP" altLang="en-US" strike="sngStrike"/>
              <a:t>集団で協力</a:t>
            </a:r>
            <a:endParaRPr lang="en-US" altLang="ja-JP" strike="sngStrike" dirty="0"/>
          </a:p>
          <a:p>
            <a:pPr lvl="1"/>
            <a:r>
              <a:rPr lang="ja-JP" altLang="en-US" strike="sngStrike"/>
              <a:t>相互依存性が低いタスク</a:t>
            </a:r>
            <a:r>
              <a:rPr lang="en-US" altLang="ja-JP" strike="sngStrike" dirty="0"/>
              <a:t> =&gt; </a:t>
            </a:r>
            <a:r>
              <a:rPr lang="ja-JP" altLang="en-US" strike="sngStrike"/>
              <a:t>独立して行動</a:t>
            </a:r>
            <a:endParaRPr lang="en-US" altLang="ja-JP" strike="sngStrike" dirty="0"/>
          </a:p>
          <a:p>
            <a:pPr lvl="1"/>
            <a:r>
              <a:rPr lang="ja-JP" altLang="en-US" strike="sngStrike"/>
              <a:t>チームの多様性がパフォーマンスに与える影響は、チームのメンバーが相互依存的に作業し、他のメンバーと協力して調整を行うことを必要とする状況下では、より顕著になると思われる</a:t>
            </a:r>
            <a:endParaRPr lang="en-US" altLang="ja-JP" strike="sngStrike" dirty="0"/>
          </a:p>
          <a:p>
            <a:r>
              <a:rPr lang="ja-JP" altLang="en-US"/>
              <a:t>チームの規模</a:t>
            </a:r>
            <a:endParaRPr lang="en-US" altLang="ja-JP" dirty="0"/>
          </a:p>
          <a:p>
            <a:pPr lvl="1"/>
            <a:r>
              <a:rPr lang="ja-JP" altLang="en-US"/>
              <a:t>チームの規模がチームのプロセスに予測可能な形で影響を与える</a:t>
            </a:r>
            <a:endParaRPr lang="en-US" altLang="ja-JP" dirty="0"/>
          </a:p>
          <a:p>
            <a:pPr lvl="2"/>
            <a:r>
              <a:rPr lang="ja-JP" altLang="en-US"/>
              <a:t>メンバーが増えることでチームにリソースやスキルが加わり、より多くのアウトプットを生み出す</a:t>
            </a:r>
            <a:endParaRPr lang="en-US" altLang="ja-JP" dirty="0"/>
          </a:p>
          <a:p>
            <a:pPr lvl="2"/>
            <a:r>
              <a:rPr lang="ja-JP" altLang="en-US"/>
              <a:t>メンバーが増えることで相互作用や調整の量や性質が複雑になり、メンバー間の満足度や結束力が低下</a:t>
            </a:r>
            <a:endParaRPr lang="en-US" altLang="ja-JP" dirty="0"/>
          </a:p>
          <a:p>
            <a:pPr lvl="1"/>
            <a:r>
              <a:rPr lang="ja-JP" altLang="en-US"/>
              <a:t>チームの規模が大きくなると、特にメンバーの統合とチームの結束力が低下</a:t>
            </a:r>
            <a:endParaRPr lang="en-US" altLang="ja-JP" dirty="0"/>
          </a:p>
          <a:p>
            <a:r>
              <a:rPr lang="ja-JP" altLang="en-US"/>
              <a:t>仮設</a:t>
            </a:r>
            <a:endParaRPr lang="en-US" altLang="ja-JP" dirty="0"/>
          </a:p>
          <a:p>
            <a:pPr lvl="1"/>
            <a:r>
              <a:rPr lang="ja-JP" altLang="en-US" strike="sngStrike"/>
              <a:t>仮説</a:t>
            </a:r>
            <a:r>
              <a:rPr lang="en-US" altLang="ja-JP" strike="sngStrike" dirty="0"/>
              <a:t>8: </a:t>
            </a:r>
            <a:r>
              <a:rPr lang="ja-JP" altLang="en-US" strike="sngStrike"/>
              <a:t>タスクの相互依存性は、チームの多様性とチームのパフォーマンスの関係を中和する。</a:t>
            </a:r>
            <a:endParaRPr lang="en-US" altLang="ja-JP" strike="sngStrike" dirty="0"/>
          </a:p>
          <a:p>
            <a:pPr lvl="1"/>
            <a:r>
              <a:rPr lang="ja-JP" altLang="en-US"/>
              <a:t>仮説</a:t>
            </a:r>
            <a:r>
              <a:rPr lang="en-US" altLang="ja-JP" dirty="0"/>
              <a:t>9</a:t>
            </a:r>
            <a:r>
              <a:rPr lang="ja-JP" altLang="en-US"/>
              <a:t>：チームの規模は、チームの多様性と社会的統合の関係を中和し、その関係は小規模なチームよりも大規模なチームの方がより強くなる。</a:t>
            </a:r>
            <a:endParaRPr lang="en-US" altLang="ja-JP" dirty="0"/>
          </a:p>
          <a:p>
            <a:pPr lvl="1"/>
            <a:endParaRPr lang="ja-JP" altLang="en-US"/>
          </a:p>
          <a:p>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C9198A87-A5A1-7345-AF47-C29C6C354877}"/>
              </a:ext>
            </a:extLst>
          </p:cNvPr>
          <p:cNvSpPr>
            <a:spLocks noGrp="1"/>
          </p:cNvSpPr>
          <p:nvPr>
            <p:ph type="sldNum" sz="quarter" idx="12"/>
          </p:nvPr>
        </p:nvSpPr>
        <p:spPr/>
        <p:txBody>
          <a:bodyPr/>
          <a:lstStyle/>
          <a:p>
            <a:pPr>
              <a:defRPr/>
            </a:pPr>
            <a:fld id="{94BF2404-5E9C-4BA7-AF69-FF3299AE34FF}" type="slidenum">
              <a:rPr lang="en-US" altLang="ja-JP" smtClean="0"/>
              <a:pPr>
                <a:defRPr/>
              </a:pPr>
              <a:t>10</a:t>
            </a:fld>
            <a:endParaRPr lang="en-US" altLang="ja-JP"/>
          </a:p>
        </p:txBody>
      </p:sp>
    </p:spTree>
    <p:extLst>
      <p:ext uri="{BB962C8B-B14F-4D97-AF65-F5344CB8AC3E}">
        <p14:creationId xmlns:p14="http://schemas.microsoft.com/office/powerpoint/2010/main" val="258304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CBE276-6F9A-394F-9E6A-4D5A5861D14F}"/>
              </a:ext>
            </a:extLst>
          </p:cNvPr>
          <p:cNvSpPr>
            <a:spLocks noGrp="1"/>
          </p:cNvSpPr>
          <p:nvPr>
            <p:ph type="title"/>
          </p:nvPr>
        </p:nvSpPr>
        <p:spPr/>
        <p:txBody>
          <a:bodyPr/>
          <a:lstStyle/>
          <a:p>
            <a:r>
              <a:rPr lang="ja-JP" altLang="en-US"/>
              <a:t>対象研究</a:t>
            </a:r>
            <a:endParaRPr kumimoji="1" lang="ja-JP" altLang="en-US"/>
          </a:p>
        </p:txBody>
      </p:sp>
      <p:sp>
        <p:nvSpPr>
          <p:cNvPr id="3" name="コンテンツ プレースホルダー 2">
            <a:extLst>
              <a:ext uri="{FF2B5EF4-FFF2-40B4-BE49-F238E27FC236}">
                <a16:creationId xmlns:a16="http://schemas.microsoft.com/office/drawing/2014/main" id="{6054C128-4435-F54F-A5FD-D1EE09C178C4}"/>
              </a:ext>
            </a:extLst>
          </p:cNvPr>
          <p:cNvSpPr>
            <a:spLocks noGrp="1"/>
          </p:cNvSpPr>
          <p:nvPr>
            <p:ph idx="1"/>
          </p:nvPr>
        </p:nvSpPr>
        <p:spPr>
          <a:xfrm>
            <a:off x="623392" y="1165894"/>
            <a:ext cx="11305256" cy="4855394"/>
          </a:xfrm>
        </p:spPr>
        <p:txBody>
          <a:bodyPr>
            <a:normAutofit fontScale="77500" lnSpcReduction="20000"/>
          </a:bodyPr>
          <a:lstStyle/>
          <a:p>
            <a:r>
              <a:rPr lang="ja-JP" altLang="en-US"/>
              <a:t>対象年度</a:t>
            </a:r>
            <a:endParaRPr lang="en-US" altLang="ja-JP" dirty="0"/>
          </a:p>
          <a:p>
            <a:pPr lvl="1"/>
            <a:r>
              <a:rPr lang="en-US" altLang="ja-JP" dirty="0"/>
              <a:t>1985</a:t>
            </a:r>
            <a:r>
              <a:rPr lang="ja-JP" altLang="en-US"/>
              <a:t>年から</a:t>
            </a:r>
            <a:r>
              <a:rPr lang="en-US" altLang="ja-JP" dirty="0"/>
              <a:t>2006</a:t>
            </a:r>
            <a:r>
              <a:rPr lang="ja-JP" altLang="en-US"/>
              <a:t>年にかけて出版</a:t>
            </a:r>
            <a:endParaRPr lang="en-US" altLang="ja-JP" dirty="0"/>
          </a:p>
          <a:p>
            <a:r>
              <a:rPr lang="ja-JP" altLang="en-US"/>
              <a:t>対象内容</a:t>
            </a:r>
            <a:endParaRPr lang="en-US" altLang="ja-JP" dirty="0"/>
          </a:p>
          <a:p>
            <a:pPr lvl="1"/>
            <a:r>
              <a:rPr lang="ja-JP" altLang="en-US"/>
              <a:t>チームの多様性に関する論文</a:t>
            </a:r>
            <a:endParaRPr lang="en-US" altLang="ja-JP" dirty="0"/>
          </a:p>
          <a:p>
            <a:pPr lvl="2"/>
            <a:r>
              <a:rPr lang="ja-JP" altLang="en-US"/>
              <a:t>関連するデータベースと個人の論文のコンピュータ検索と手動検索の両方によって特定</a:t>
            </a:r>
            <a:endParaRPr lang="en-US" altLang="ja-JP" dirty="0"/>
          </a:p>
          <a:p>
            <a:pPr lvl="3"/>
            <a:r>
              <a:rPr lang="ja-JP" altLang="en-US"/>
              <a:t>電子データベース</a:t>
            </a:r>
            <a:endParaRPr lang="en-US" altLang="ja-JP" dirty="0"/>
          </a:p>
          <a:p>
            <a:pPr lvl="4"/>
            <a:r>
              <a:rPr lang="en-US" altLang="ja-JP" dirty="0" err="1"/>
              <a:t>ABIinform</a:t>
            </a:r>
            <a:r>
              <a:rPr lang="ja-JP" altLang="en-US"/>
              <a:t>、</a:t>
            </a:r>
            <a:r>
              <a:rPr lang="en-US" altLang="ja-JP" dirty="0"/>
              <a:t>Expanded Academic Index</a:t>
            </a:r>
            <a:r>
              <a:rPr lang="ja-JP" altLang="en-US"/>
              <a:t>、</a:t>
            </a:r>
            <a:r>
              <a:rPr lang="en-US" altLang="ja-JP" dirty="0"/>
              <a:t>Business Source Complete</a:t>
            </a:r>
            <a:r>
              <a:rPr lang="ja-JP" altLang="en-US"/>
              <a:t>、</a:t>
            </a:r>
            <a:r>
              <a:rPr lang="en-US" altLang="ja-JP" dirty="0" err="1"/>
              <a:t>PsychARTICLES</a:t>
            </a:r>
            <a:r>
              <a:rPr lang="ja-JP" altLang="en-US"/>
              <a:t>、</a:t>
            </a:r>
            <a:r>
              <a:rPr lang="en-US" altLang="ja-JP" dirty="0" err="1"/>
              <a:t>PsychInfo</a:t>
            </a:r>
            <a:endParaRPr lang="en-US" altLang="ja-JP" dirty="0"/>
          </a:p>
          <a:p>
            <a:pPr lvl="3"/>
            <a:r>
              <a:rPr lang="ja-JP" altLang="en-US"/>
              <a:t>文献の手動検索で</a:t>
            </a:r>
            <a:endParaRPr lang="en-US" altLang="ja-JP" dirty="0"/>
          </a:p>
          <a:p>
            <a:pPr lvl="4"/>
            <a:r>
              <a:rPr lang="en-US" altLang="ja-JP" dirty="0"/>
              <a:t>『Administrative Science Quarterly』</a:t>
            </a:r>
            <a:r>
              <a:rPr lang="ja-JP" altLang="en-US"/>
              <a:t>、</a:t>
            </a:r>
            <a:r>
              <a:rPr lang="en-US" altLang="ja-JP" dirty="0"/>
              <a:t>『Journal of Applied Psychology』</a:t>
            </a:r>
            <a:r>
              <a:rPr lang="ja-JP" altLang="en-US"/>
              <a:t>、</a:t>
            </a:r>
            <a:r>
              <a:rPr lang="en-US" altLang="ja-JP" dirty="0"/>
              <a:t>『Journal of Academy of Management』</a:t>
            </a:r>
            <a:r>
              <a:rPr lang="ja-JP" altLang="en-US"/>
              <a:t>、</a:t>
            </a:r>
            <a:r>
              <a:rPr lang="en-US" altLang="ja-JP" dirty="0"/>
              <a:t>『Personnel Psychology』</a:t>
            </a:r>
            <a:r>
              <a:rPr lang="ja-JP" altLang="en-US"/>
              <a:t>、</a:t>
            </a:r>
            <a:r>
              <a:rPr lang="en-US" altLang="ja-JP" dirty="0"/>
              <a:t>『Group and Organization Studies/Management』</a:t>
            </a:r>
            <a:r>
              <a:rPr lang="ja-JP" altLang="en-US"/>
              <a:t>、</a:t>
            </a:r>
            <a:r>
              <a:rPr lang="en-US" altLang="ja-JP" dirty="0"/>
              <a:t>『Organizational Behavior and Human Decision Processes』</a:t>
            </a:r>
            <a:r>
              <a:rPr lang="ja-JP" altLang="en-US"/>
              <a:t>、</a:t>
            </a:r>
            <a:r>
              <a:rPr lang="en-US" altLang="ja-JP" dirty="0"/>
              <a:t>『Journal of Organizational Behavior』</a:t>
            </a:r>
            <a:r>
              <a:rPr lang="ja-JP" altLang="en-US"/>
              <a:t>、</a:t>
            </a:r>
            <a:r>
              <a:rPr lang="en-US" altLang="ja-JP" dirty="0"/>
              <a:t>『Journal of Manage 』</a:t>
            </a:r>
          </a:p>
          <a:p>
            <a:r>
              <a:rPr lang="ja-JP" altLang="en-US"/>
              <a:t>検索主要キーワード</a:t>
            </a:r>
            <a:endParaRPr lang="en-US" altLang="ja-JP" dirty="0"/>
          </a:p>
          <a:p>
            <a:pPr lvl="1"/>
            <a:r>
              <a:rPr lang="ja-JP" altLang="en-US"/>
              <a:t>「チーム（グループ）ワーク」、「チーム（グループ）構成」、「チーム（グループ）多様性」、「チーム（グループ）異質性」、「メンバーの特性」、「チーム（グループ）パフォーマンス」</a:t>
            </a:r>
            <a:endParaRPr lang="en-US" altLang="ja-JP" dirty="0"/>
          </a:p>
          <a:p>
            <a:r>
              <a:rPr lang="en-US" altLang="ja-JP" dirty="0"/>
              <a:t>3</a:t>
            </a:r>
            <a:r>
              <a:rPr lang="ja-JP" altLang="en-US"/>
              <a:t>つの主要な基準</a:t>
            </a:r>
            <a:endParaRPr lang="en-US" altLang="ja-JP" dirty="0"/>
          </a:p>
          <a:p>
            <a:pPr lvl="1"/>
            <a:r>
              <a:rPr lang="en-US" altLang="ja-JP" dirty="0"/>
              <a:t>(1) </a:t>
            </a:r>
            <a:r>
              <a:rPr lang="ja-JP" altLang="en-US"/>
              <a:t>チームの多様性変数のいずれかとパフォーマンス</a:t>
            </a:r>
            <a:r>
              <a:rPr lang="en-US" altLang="ja-JP" dirty="0"/>
              <a:t>/</a:t>
            </a:r>
            <a:r>
              <a:rPr lang="ja-JP" altLang="en-US"/>
              <a:t>社会的統合の成果との関係を調査した相関研究</a:t>
            </a:r>
            <a:endParaRPr lang="en-US" altLang="ja-JP" dirty="0"/>
          </a:p>
          <a:p>
            <a:pPr lvl="1"/>
            <a:r>
              <a:rPr lang="en-US" altLang="ja-JP" dirty="0"/>
              <a:t>(2) </a:t>
            </a:r>
            <a:r>
              <a:rPr lang="ja-JP" altLang="en-US"/>
              <a:t>モデレーティング変数のいずれかの効果を調査した定量的研究</a:t>
            </a:r>
            <a:endParaRPr lang="en-US" altLang="ja-JP" dirty="0"/>
          </a:p>
          <a:p>
            <a:pPr lvl="1"/>
            <a:r>
              <a:rPr lang="en-US" altLang="ja-JP" dirty="0"/>
              <a:t>(3) </a:t>
            </a:r>
            <a:r>
              <a:rPr lang="ja-JP" altLang="en-US"/>
              <a:t>チームレベルでの成果を測定した研究</a:t>
            </a:r>
            <a:endParaRPr kumimoji="1" lang="ja-JP" altLang="en-US"/>
          </a:p>
        </p:txBody>
      </p:sp>
      <p:sp>
        <p:nvSpPr>
          <p:cNvPr id="4" name="スライド番号プレースホルダー 3">
            <a:extLst>
              <a:ext uri="{FF2B5EF4-FFF2-40B4-BE49-F238E27FC236}">
                <a16:creationId xmlns:a16="http://schemas.microsoft.com/office/drawing/2014/main" id="{08CE0721-E35A-B941-8F5C-510B8EC229D4}"/>
              </a:ext>
            </a:extLst>
          </p:cNvPr>
          <p:cNvSpPr>
            <a:spLocks noGrp="1"/>
          </p:cNvSpPr>
          <p:nvPr>
            <p:ph type="sldNum" sz="quarter" idx="12"/>
          </p:nvPr>
        </p:nvSpPr>
        <p:spPr/>
        <p:txBody>
          <a:bodyPr/>
          <a:lstStyle/>
          <a:p>
            <a:pPr>
              <a:defRPr/>
            </a:pPr>
            <a:fld id="{94BF2404-5E9C-4BA7-AF69-FF3299AE34FF}" type="slidenum">
              <a:rPr lang="en-US" altLang="ja-JP" smtClean="0"/>
              <a:pPr>
                <a:defRPr/>
              </a:pPr>
              <a:t>11</a:t>
            </a:fld>
            <a:endParaRPr lang="en-US" altLang="ja-JP"/>
          </a:p>
        </p:txBody>
      </p:sp>
    </p:spTree>
    <p:extLst>
      <p:ext uri="{BB962C8B-B14F-4D97-AF65-F5344CB8AC3E}">
        <p14:creationId xmlns:p14="http://schemas.microsoft.com/office/powerpoint/2010/main" val="3342785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B173D8-0398-6F47-9103-B36A9D3ACE19}"/>
              </a:ext>
            </a:extLst>
          </p:cNvPr>
          <p:cNvSpPr>
            <a:spLocks noGrp="1"/>
          </p:cNvSpPr>
          <p:nvPr>
            <p:ph type="title"/>
          </p:nvPr>
        </p:nvSpPr>
        <p:spPr/>
        <p:txBody>
          <a:bodyPr/>
          <a:lstStyle/>
          <a:p>
            <a:r>
              <a:rPr lang="ja-JP" altLang="en-US"/>
              <a:t>チームの多様性とチームパフォーマンス</a:t>
            </a:r>
            <a:endParaRPr kumimoji="1" lang="ja-JP" altLang="en-US"/>
          </a:p>
        </p:txBody>
      </p:sp>
      <p:sp>
        <p:nvSpPr>
          <p:cNvPr id="4" name="スライド番号プレースホルダー 3">
            <a:extLst>
              <a:ext uri="{FF2B5EF4-FFF2-40B4-BE49-F238E27FC236}">
                <a16:creationId xmlns:a16="http://schemas.microsoft.com/office/drawing/2014/main" id="{A9181332-B9BE-8541-8336-920905F98F17}"/>
              </a:ext>
            </a:extLst>
          </p:cNvPr>
          <p:cNvSpPr>
            <a:spLocks noGrp="1"/>
          </p:cNvSpPr>
          <p:nvPr>
            <p:ph type="sldNum" sz="quarter" idx="12"/>
          </p:nvPr>
        </p:nvSpPr>
        <p:spPr/>
        <p:txBody>
          <a:bodyPr/>
          <a:lstStyle/>
          <a:p>
            <a:pPr>
              <a:defRPr/>
            </a:pPr>
            <a:fld id="{94BF2404-5E9C-4BA7-AF69-FF3299AE34FF}" type="slidenum">
              <a:rPr lang="en-US" altLang="ja-JP" smtClean="0"/>
              <a:pPr>
                <a:defRPr/>
              </a:pPr>
              <a:t>12</a:t>
            </a:fld>
            <a:endParaRPr lang="en-US" altLang="ja-JP"/>
          </a:p>
        </p:txBody>
      </p:sp>
      <p:pic>
        <p:nvPicPr>
          <p:cNvPr id="1026" name="Picture 2" descr="https://lh3.googleusercontent.com/rfoiDGBpLYaCit9aeZNwh0BTTisq4zH8JdPE0tFmEdmAjdgnWDkXpYFA82Chf9THtt22T4vi_DGye1mXOhHszkLhi_-NT7huB93ZsjJePIMkEEXz4gfcHA5-llNV_M_kMalpZn7_">
            <a:extLst>
              <a:ext uri="{FF2B5EF4-FFF2-40B4-BE49-F238E27FC236}">
                <a16:creationId xmlns:a16="http://schemas.microsoft.com/office/drawing/2014/main" id="{7D0B583F-B3C4-C04F-8B8C-A5C124E0C0FD}"/>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343472" y="1355590"/>
            <a:ext cx="8280920" cy="4690687"/>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a:extLst>
              <a:ext uri="{FF2B5EF4-FFF2-40B4-BE49-F238E27FC236}">
                <a16:creationId xmlns:a16="http://schemas.microsoft.com/office/drawing/2014/main" id="{4282DF3A-2EA1-0044-8B18-BE0F548B1A3C}"/>
              </a:ext>
            </a:extLst>
          </p:cNvPr>
          <p:cNvSpPr/>
          <p:nvPr/>
        </p:nvSpPr>
        <p:spPr>
          <a:xfrm>
            <a:off x="1022595" y="2821083"/>
            <a:ext cx="641753" cy="369332"/>
          </a:xfrm>
          <a:prstGeom prst="rect">
            <a:avLst/>
          </a:prstGeom>
        </p:spPr>
        <p:txBody>
          <a:bodyPr wrap="square">
            <a:spAutoFit/>
          </a:bodyPr>
          <a:lstStyle/>
          <a:p>
            <a:r>
              <a:rPr lang="ja-JP" altLang="en-US" b="1">
                <a:solidFill>
                  <a:srgbClr val="000000"/>
                </a:solidFill>
                <a:latin typeface="Arial" panose="020B0604020202020204" pitchFamily="34" charset="0"/>
              </a:rPr>
              <a:t>質</a:t>
            </a:r>
            <a:endParaRPr lang="ja-JP" altLang="en-US"/>
          </a:p>
        </p:txBody>
      </p:sp>
      <p:sp>
        <p:nvSpPr>
          <p:cNvPr id="8" name="正方形/長方形 7">
            <a:extLst>
              <a:ext uri="{FF2B5EF4-FFF2-40B4-BE49-F238E27FC236}">
                <a16:creationId xmlns:a16="http://schemas.microsoft.com/office/drawing/2014/main" id="{0738893C-6F63-8545-9AA8-388979FDFDC1}"/>
              </a:ext>
            </a:extLst>
          </p:cNvPr>
          <p:cNvSpPr/>
          <p:nvPr/>
        </p:nvSpPr>
        <p:spPr>
          <a:xfrm>
            <a:off x="1022595" y="3261109"/>
            <a:ext cx="641753" cy="369332"/>
          </a:xfrm>
          <a:prstGeom prst="rect">
            <a:avLst/>
          </a:prstGeom>
        </p:spPr>
        <p:txBody>
          <a:bodyPr wrap="square">
            <a:spAutoFit/>
          </a:bodyPr>
          <a:lstStyle/>
          <a:p>
            <a:r>
              <a:rPr lang="ja-JP" altLang="en-US" b="1">
                <a:solidFill>
                  <a:srgbClr val="000000"/>
                </a:solidFill>
                <a:latin typeface="Arial" panose="020B0604020202020204" pitchFamily="34" charset="0"/>
              </a:rPr>
              <a:t>量</a:t>
            </a:r>
            <a:endParaRPr lang="ja-JP" altLang="en-US"/>
          </a:p>
        </p:txBody>
      </p:sp>
      <p:sp>
        <p:nvSpPr>
          <p:cNvPr id="9" name="正方形/長方形 8">
            <a:extLst>
              <a:ext uri="{FF2B5EF4-FFF2-40B4-BE49-F238E27FC236}">
                <a16:creationId xmlns:a16="http://schemas.microsoft.com/office/drawing/2014/main" id="{6CF3586F-25D4-D340-BD12-CC1B4186CFC0}"/>
              </a:ext>
            </a:extLst>
          </p:cNvPr>
          <p:cNvSpPr/>
          <p:nvPr/>
        </p:nvSpPr>
        <p:spPr>
          <a:xfrm>
            <a:off x="1022595" y="3693157"/>
            <a:ext cx="641753" cy="369332"/>
          </a:xfrm>
          <a:prstGeom prst="rect">
            <a:avLst/>
          </a:prstGeom>
        </p:spPr>
        <p:txBody>
          <a:bodyPr wrap="square">
            <a:spAutoFit/>
          </a:bodyPr>
          <a:lstStyle/>
          <a:p>
            <a:r>
              <a:rPr lang="ja-JP" altLang="en-US" b="1">
                <a:solidFill>
                  <a:srgbClr val="000000"/>
                </a:solidFill>
                <a:latin typeface="Arial" panose="020B0604020202020204" pitchFamily="34" charset="0"/>
              </a:rPr>
              <a:t>質</a:t>
            </a:r>
            <a:endParaRPr lang="ja-JP" altLang="en-US"/>
          </a:p>
        </p:txBody>
      </p:sp>
      <p:sp>
        <p:nvSpPr>
          <p:cNvPr id="10" name="正方形/長方形 9">
            <a:extLst>
              <a:ext uri="{FF2B5EF4-FFF2-40B4-BE49-F238E27FC236}">
                <a16:creationId xmlns:a16="http://schemas.microsoft.com/office/drawing/2014/main" id="{D5E09F3E-AD87-414E-A6FE-C61552545195}"/>
              </a:ext>
            </a:extLst>
          </p:cNvPr>
          <p:cNvSpPr/>
          <p:nvPr/>
        </p:nvSpPr>
        <p:spPr>
          <a:xfrm>
            <a:off x="1022595" y="4133183"/>
            <a:ext cx="641753" cy="369332"/>
          </a:xfrm>
          <a:prstGeom prst="rect">
            <a:avLst/>
          </a:prstGeom>
        </p:spPr>
        <p:txBody>
          <a:bodyPr wrap="square">
            <a:spAutoFit/>
          </a:bodyPr>
          <a:lstStyle/>
          <a:p>
            <a:r>
              <a:rPr lang="ja-JP" altLang="en-US" b="1">
                <a:solidFill>
                  <a:srgbClr val="000000"/>
                </a:solidFill>
                <a:latin typeface="Arial" panose="020B0604020202020204" pitchFamily="34" charset="0"/>
              </a:rPr>
              <a:t>量</a:t>
            </a:r>
            <a:endParaRPr lang="ja-JP" altLang="en-US"/>
          </a:p>
        </p:txBody>
      </p:sp>
      <p:sp>
        <p:nvSpPr>
          <p:cNvPr id="6" name="正方形/長方形 5">
            <a:extLst>
              <a:ext uri="{FF2B5EF4-FFF2-40B4-BE49-F238E27FC236}">
                <a16:creationId xmlns:a16="http://schemas.microsoft.com/office/drawing/2014/main" id="{058F28DE-204C-6E4B-A658-F8B166B87141}"/>
              </a:ext>
            </a:extLst>
          </p:cNvPr>
          <p:cNvSpPr/>
          <p:nvPr/>
        </p:nvSpPr>
        <p:spPr>
          <a:xfrm>
            <a:off x="5159896" y="2821083"/>
            <a:ext cx="432048" cy="80935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9DDE8DC-5940-A747-89C0-E146C7A226D3}"/>
              </a:ext>
            </a:extLst>
          </p:cNvPr>
          <p:cNvSpPr/>
          <p:nvPr/>
        </p:nvSpPr>
        <p:spPr>
          <a:xfrm>
            <a:off x="5159896" y="3675051"/>
            <a:ext cx="432048" cy="809358"/>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E4A2BBEE-2892-664D-9BA8-E23BD657D1E0}"/>
              </a:ext>
            </a:extLst>
          </p:cNvPr>
          <p:cNvSpPr/>
          <p:nvPr/>
        </p:nvSpPr>
        <p:spPr>
          <a:xfrm>
            <a:off x="60489" y="3005749"/>
            <a:ext cx="922943" cy="369332"/>
          </a:xfrm>
          <a:prstGeom prst="rect">
            <a:avLst/>
          </a:prstGeom>
        </p:spPr>
        <p:txBody>
          <a:bodyPr wrap="square">
            <a:spAutoFit/>
          </a:bodyPr>
          <a:lstStyle/>
          <a:p>
            <a:r>
              <a:rPr lang="ja-JP" altLang="en-US" b="1">
                <a:solidFill>
                  <a:srgbClr val="000000"/>
                </a:solidFill>
                <a:latin typeface="Arial" panose="020B0604020202020204" pitchFamily="34" charset="0"/>
              </a:rPr>
              <a:t>タスク</a:t>
            </a:r>
            <a:endParaRPr lang="ja-JP" altLang="en-US"/>
          </a:p>
        </p:txBody>
      </p:sp>
      <p:sp>
        <p:nvSpPr>
          <p:cNvPr id="16" name="正方形/長方形 15">
            <a:extLst>
              <a:ext uri="{FF2B5EF4-FFF2-40B4-BE49-F238E27FC236}">
                <a16:creationId xmlns:a16="http://schemas.microsoft.com/office/drawing/2014/main" id="{60E75105-95CE-6446-A92A-CC28B04ED316}"/>
              </a:ext>
            </a:extLst>
          </p:cNvPr>
          <p:cNvSpPr/>
          <p:nvPr/>
        </p:nvSpPr>
        <p:spPr>
          <a:xfrm>
            <a:off x="35379" y="3877823"/>
            <a:ext cx="922943" cy="369332"/>
          </a:xfrm>
          <a:prstGeom prst="rect">
            <a:avLst/>
          </a:prstGeom>
        </p:spPr>
        <p:txBody>
          <a:bodyPr wrap="square">
            <a:spAutoFit/>
          </a:bodyPr>
          <a:lstStyle/>
          <a:p>
            <a:r>
              <a:rPr lang="ja-JP" altLang="en-US" b="1">
                <a:solidFill>
                  <a:srgbClr val="000000"/>
                </a:solidFill>
                <a:latin typeface="Arial" panose="020B0604020202020204" pitchFamily="34" charset="0"/>
              </a:rPr>
              <a:t>生物学</a:t>
            </a:r>
            <a:endParaRPr lang="ja-JP" altLang="en-US"/>
          </a:p>
        </p:txBody>
      </p:sp>
      <p:sp>
        <p:nvSpPr>
          <p:cNvPr id="13" name="左中かっこ 12">
            <a:extLst>
              <a:ext uri="{FF2B5EF4-FFF2-40B4-BE49-F238E27FC236}">
                <a16:creationId xmlns:a16="http://schemas.microsoft.com/office/drawing/2014/main" id="{E2C8B366-6229-F742-99B8-3E0EA6DC3185}"/>
              </a:ext>
            </a:extLst>
          </p:cNvPr>
          <p:cNvSpPr/>
          <p:nvPr/>
        </p:nvSpPr>
        <p:spPr>
          <a:xfrm>
            <a:off x="911424" y="2821083"/>
            <a:ext cx="111171" cy="8093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左中かっこ 17">
            <a:extLst>
              <a:ext uri="{FF2B5EF4-FFF2-40B4-BE49-F238E27FC236}">
                <a16:creationId xmlns:a16="http://schemas.microsoft.com/office/drawing/2014/main" id="{0151E5FB-5F8D-CA49-AEA5-0A74DB4078DE}"/>
              </a:ext>
            </a:extLst>
          </p:cNvPr>
          <p:cNvSpPr/>
          <p:nvPr/>
        </p:nvSpPr>
        <p:spPr>
          <a:xfrm>
            <a:off x="911424" y="3728504"/>
            <a:ext cx="111171" cy="8093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46E8DE22-8380-1640-B620-9E8A78ADA4BB}"/>
              </a:ext>
            </a:extLst>
          </p:cNvPr>
          <p:cNvSpPr txBox="1"/>
          <p:nvPr/>
        </p:nvSpPr>
        <p:spPr>
          <a:xfrm>
            <a:off x="12288687" y="2197723"/>
            <a:ext cx="2706031" cy="2308324"/>
          </a:xfrm>
          <a:prstGeom prst="rect">
            <a:avLst/>
          </a:prstGeom>
          <a:noFill/>
        </p:spPr>
        <p:txBody>
          <a:bodyPr wrap="square" rtlCol="0">
            <a:spAutoFit/>
          </a:bodyPr>
          <a:lstStyle/>
          <a:p>
            <a:r>
              <a:rPr lang="en" altLang="ja-JP" dirty="0"/>
              <a:t>K = </a:t>
            </a:r>
            <a:r>
              <a:rPr lang="ja-JP" altLang="en-US"/>
              <a:t>効果量の数</a:t>
            </a:r>
          </a:p>
          <a:p>
            <a:r>
              <a:rPr lang="en" altLang="ja-JP" dirty="0"/>
              <a:t>N = </a:t>
            </a:r>
            <a:r>
              <a:rPr lang="ja-JP" altLang="en-US"/>
              <a:t>総サンプルサイズ</a:t>
            </a:r>
          </a:p>
          <a:p>
            <a:r>
              <a:rPr lang="en" altLang="ja-JP" dirty="0"/>
              <a:t>Mean </a:t>
            </a:r>
            <a:r>
              <a:rPr lang="el-GR" altLang="ja-JP" dirty="0"/>
              <a:t>ρ </a:t>
            </a:r>
            <a:r>
              <a:rPr lang="ja-JP" altLang="el-GR"/>
              <a:t>＝</a:t>
            </a:r>
            <a:r>
              <a:rPr lang="ja-JP" altLang="en-US"/>
              <a:t>補正された母集団相関の推定値</a:t>
            </a:r>
          </a:p>
          <a:p>
            <a:r>
              <a:rPr lang="en" altLang="ja-JP" dirty="0" err="1"/>
              <a:t>s.d.</a:t>
            </a:r>
            <a:r>
              <a:rPr lang="el-GR" altLang="ja-JP" baseline="-25000" dirty="0"/>
              <a:t>ρ</a:t>
            </a:r>
            <a:r>
              <a:rPr lang="el-GR" altLang="ja-JP" dirty="0"/>
              <a:t> = </a:t>
            </a:r>
            <a:r>
              <a:rPr lang="ja-JP" altLang="en-US"/>
              <a:t>平均値の推定標準偏差</a:t>
            </a:r>
            <a:r>
              <a:rPr lang="el-GR" altLang="ja-JP" dirty="0"/>
              <a:t>ρ</a:t>
            </a:r>
          </a:p>
          <a:p>
            <a:r>
              <a:rPr lang="en" altLang="ja-JP" dirty="0" err="1"/>
              <a:t>CI</a:t>
            </a:r>
            <a:r>
              <a:rPr lang="en" altLang="ja-JP" baseline="-25000" dirty="0" err="1"/>
              <a:t>mean</a:t>
            </a:r>
            <a:r>
              <a:rPr lang="en" altLang="ja-JP" baseline="-25000" dirty="0"/>
              <a:t> </a:t>
            </a:r>
            <a:r>
              <a:rPr lang="el-GR" altLang="ja-JP" baseline="-25000" dirty="0"/>
              <a:t>ρ </a:t>
            </a:r>
            <a:r>
              <a:rPr lang="el-GR" altLang="ja-JP" dirty="0"/>
              <a:t>95% = </a:t>
            </a:r>
            <a:r>
              <a:rPr lang="en-US" altLang="ja-JP" dirty="0"/>
              <a:t>95%</a:t>
            </a:r>
            <a:r>
              <a:rPr lang="ja-JP" altLang="en-US"/>
              <a:t>信頼区間</a:t>
            </a:r>
            <a:endParaRPr lang="el-GR" altLang="ja-JP" dirty="0"/>
          </a:p>
        </p:txBody>
      </p:sp>
      <p:sp>
        <p:nvSpPr>
          <p:cNvPr id="20" name="正方形/長方形 19">
            <a:extLst>
              <a:ext uri="{FF2B5EF4-FFF2-40B4-BE49-F238E27FC236}">
                <a16:creationId xmlns:a16="http://schemas.microsoft.com/office/drawing/2014/main" id="{48790557-721F-7442-9D6F-A314C3FDB0B8}"/>
              </a:ext>
            </a:extLst>
          </p:cNvPr>
          <p:cNvSpPr/>
          <p:nvPr/>
        </p:nvSpPr>
        <p:spPr>
          <a:xfrm>
            <a:off x="6918244" y="2821083"/>
            <a:ext cx="761931" cy="80935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BC8776F3-2B0C-F243-BFDB-EFA6EC0F81DB}"/>
              </a:ext>
            </a:extLst>
          </p:cNvPr>
          <p:cNvSpPr/>
          <p:nvPr/>
        </p:nvSpPr>
        <p:spPr>
          <a:xfrm>
            <a:off x="6888088" y="3699762"/>
            <a:ext cx="761931" cy="809358"/>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F5BA65B-A8E9-9145-80C8-074EAD39829F}"/>
              </a:ext>
            </a:extLst>
          </p:cNvPr>
          <p:cNvSpPr/>
          <p:nvPr/>
        </p:nvSpPr>
        <p:spPr>
          <a:xfrm>
            <a:off x="9530182" y="3041096"/>
            <a:ext cx="1066318" cy="369332"/>
          </a:xfrm>
          <a:prstGeom prst="rect">
            <a:avLst/>
          </a:prstGeom>
        </p:spPr>
        <p:txBody>
          <a:bodyPr wrap="none">
            <a:spAutoFit/>
          </a:bodyPr>
          <a:lstStyle/>
          <a:p>
            <a:r>
              <a:rPr lang="ja-JP" altLang="en-US" b="1">
                <a:solidFill>
                  <a:srgbClr val="FF0000"/>
                </a:solidFill>
                <a:latin typeface="Arial" panose="020B0604020202020204" pitchFamily="34" charset="0"/>
              </a:rPr>
              <a:t>正の関係</a:t>
            </a:r>
            <a:endParaRPr lang="en-US" altLang="ja-JP" b="1" dirty="0">
              <a:solidFill>
                <a:srgbClr val="FF0000"/>
              </a:solidFill>
              <a:latin typeface="Arial" panose="020B0604020202020204" pitchFamily="34" charset="0"/>
            </a:endParaRPr>
          </a:p>
        </p:txBody>
      </p:sp>
      <p:sp>
        <p:nvSpPr>
          <p:cNvPr id="22" name="正方形/長方形 21">
            <a:extLst>
              <a:ext uri="{FF2B5EF4-FFF2-40B4-BE49-F238E27FC236}">
                <a16:creationId xmlns:a16="http://schemas.microsoft.com/office/drawing/2014/main" id="{265EC6BC-353D-7D4C-8C60-D3CE2DFBED90}"/>
              </a:ext>
            </a:extLst>
          </p:cNvPr>
          <p:cNvSpPr/>
          <p:nvPr/>
        </p:nvSpPr>
        <p:spPr>
          <a:xfrm>
            <a:off x="9480376" y="3948517"/>
            <a:ext cx="1824538" cy="369332"/>
          </a:xfrm>
          <a:prstGeom prst="rect">
            <a:avLst/>
          </a:prstGeom>
        </p:spPr>
        <p:txBody>
          <a:bodyPr wrap="none">
            <a:spAutoFit/>
          </a:bodyPr>
          <a:lstStyle/>
          <a:p>
            <a:r>
              <a:rPr lang="ja-JP" altLang="en-US">
                <a:solidFill>
                  <a:srgbClr val="000000"/>
                </a:solidFill>
                <a:latin typeface="Arial" panose="020B0604020202020204" pitchFamily="34" charset="0"/>
              </a:rPr>
              <a:t>関連は認められず</a:t>
            </a:r>
            <a:endParaRPr lang="ja-JP" altLang="en-US"/>
          </a:p>
        </p:txBody>
      </p:sp>
    </p:spTree>
    <p:extLst>
      <p:ext uri="{BB962C8B-B14F-4D97-AF65-F5344CB8AC3E}">
        <p14:creationId xmlns:p14="http://schemas.microsoft.com/office/powerpoint/2010/main" val="4241512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8DD8E1-9088-C848-8F8C-9AE34327E6E9}"/>
              </a:ext>
            </a:extLst>
          </p:cNvPr>
          <p:cNvSpPr>
            <a:spLocks noGrp="1"/>
          </p:cNvSpPr>
          <p:nvPr>
            <p:ph type="title"/>
          </p:nvPr>
        </p:nvSpPr>
        <p:spPr>
          <a:xfrm>
            <a:off x="407368" y="0"/>
            <a:ext cx="10946432" cy="1325563"/>
          </a:xfrm>
        </p:spPr>
        <p:txBody>
          <a:bodyPr/>
          <a:lstStyle/>
          <a:p>
            <a:r>
              <a:rPr kumimoji="1" lang="ja-JP" altLang="en-US"/>
              <a:t>生物学的多様性とパフォーマンスの質の関係</a:t>
            </a:r>
          </a:p>
        </p:txBody>
      </p:sp>
      <p:sp>
        <p:nvSpPr>
          <p:cNvPr id="4" name="スライド番号プレースホルダー 3">
            <a:extLst>
              <a:ext uri="{FF2B5EF4-FFF2-40B4-BE49-F238E27FC236}">
                <a16:creationId xmlns:a16="http://schemas.microsoft.com/office/drawing/2014/main" id="{3E63742C-D572-8B41-B5CA-6F81C00E38CC}"/>
              </a:ext>
            </a:extLst>
          </p:cNvPr>
          <p:cNvSpPr>
            <a:spLocks noGrp="1"/>
          </p:cNvSpPr>
          <p:nvPr>
            <p:ph type="sldNum" sz="quarter" idx="12"/>
          </p:nvPr>
        </p:nvSpPr>
        <p:spPr/>
        <p:txBody>
          <a:bodyPr/>
          <a:lstStyle/>
          <a:p>
            <a:pPr>
              <a:defRPr/>
            </a:pPr>
            <a:fld id="{94BF2404-5E9C-4BA7-AF69-FF3299AE34FF}" type="slidenum">
              <a:rPr lang="en-US" altLang="ja-JP" smtClean="0"/>
              <a:pPr>
                <a:defRPr/>
              </a:pPr>
              <a:t>13</a:t>
            </a:fld>
            <a:endParaRPr lang="en-US" altLang="ja-JP"/>
          </a:p>
        </p:txBody>
      </p:sp>
      <p:pic>
        <p:nvPicPr>
          <p:cNvPr id="3074" name="Picture 2" descr="https://lh6.googleusercontent.com/0d2Z9SfDc69sClahTcxE-Mp_TSCHrFC5Vv9Ap4nWeWlT5tq_MWLYMrAQ6JADRcPKGuynLCR_fhZMJhvWW4F9O184koDPzu1Fw8HE5C5LKhDWlr0rCjgUM7Ffk6jeMclffuRn_O4k">
            <a:extLst>
              <a:ext uri="{FF2B5EF4-FFF2-40B4-BE49-F238E27FC236}">
                <a16:creationId xmlns:a16="http://schemas.microsoft.com/office/drawing/2014/main" id="{717E3247-B29E-3F40-93C4-14B79956B6A0}"/>
              </a:ext>
            </a:extLst>
          </p:cNvPr>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1439755" y="1115452"/>
            <a:ext cx="7543510" cy="5052841"/>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a:extLst>
              <a:ext uri="{FF2B5EF4-FFF2-40B4-BE49-F238E27FC236}">
                <a16:creationId xmlns:a16="http://schemas.microsoft.com/office/drawing/2014/main" id="{0D1B623C-F8B5-C340-9E20-4AE05816C4F6}"/>
              </a:ext>
            </a:extLst>
          </p:cNvPr>
          <p:cNvSpPr/>
          <p:nvPr/>
        </p:nvSpPr>
        <p:spPr>
          <a:xfrm>
            <a:off x="3599995" y="2320029"/>
            <a:ext cx="1152128" cy="225804"/>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18000058-A5EE-2048-98BB-4EFB4C207CE5}"/>
              </a:ext>
            </a:extLst>
          </p:cNvPr>
          <p:cNvSpPr/>
          <p:nvPr/>
        </p:nvSpPr>
        <p:spPr>
          <a:xfrm>
            <a:off x="8767662" y="2329809"/>
            <a:ext cx="2149948" cy="646331"/>
          </a:xfrm>
          <a:prstGeom prst="rect">
            <a:avLst/>
          </a:prstGeom>
        </p:spPr>
        <p:txBody>
          <a:bodyPr wrap="none">
            <a:spAutoFit/>
          </a:bodyPr>
          <a:lstStyle/>
          <a:p>
            <a:r>
              <a:rPr lang="ja-JP" altLang="en-US">
                <a:solidFill>
                  <a:srgbClr val="000000"/>
                </a:solidFill>
                <a:latin typeface="Arial" panose="020B0604020202020204" pitchFamily="34" charset="0"/>
              </a:rPr>
              <a:t>クラス間に有意差なし</a:t>
            </a:r>
            <a:endParaRPr lang="en-US" altLang="ja-JP" dirty="0">
              <a:solidFill>
                <a:srgbClr val="000000"/>
              </a:solidFill>
              <a:latin typeface="Arial" panose="020B0604020202020204" pitchFamily="34" charset="0"/>
            </a:endParaRPr>
          </a:p>
          <a:p>
            <a:r>
              <a:rPr lang="en-US" altLang="ja-JP" dirty="0">
                <a:solidFill>
                  <a:srgbClr val="000000"/>
                </a:solidFill>
                <a:latin typeface="Arial" panose="020B0604020202020204" pitchFamily="34" charset="0"/>
              </a:rPr>
              <a:t>=&gt; </a:t>
            </a:r>
            <a:r>
              <a:rPr lang="ja-JP" altLang="en-US">
                <a:solidFill>
                  <a:srgbClr val="000000"/>
                </a:solidFill>
                <a:latin typeface="Arial" panose="020B0604020202020204" pitchFamily="34" charset="0"/>
              </a:rPr>
              <a:t>仮設</a:t>
            </a:r>
            <a:r>
              <a:rPr lang="en-US" altLang="ja-JP" dirty="0">
                <a:solidFill>
                  <a:srgbClr val="000000"/>
                </a:solidFill>
                <a:latin typeface="Arial" panose="020B0604020202020204" pitchFamily="34" charset="0"/>
              </a:rPr>
              <a:t>6</a:t>
            </a:r>
            <a:r>
              <a:rPr lang="ja-JP" altLang="en-US">
                <a:solidFill>
                  <a:srgbClr val="000000"/>
                </a:solidFill>
                <a:latin typeface="Arial" panose="020B0604020202020204" pitchFamily="34" charset="0"/>
              </a:rPr>
              <a:t>棄却</a:t>
            </a:r>
            <a:endParaRPr lang="ja-JP" altLang="en-US"/>
          </a:p>
        </p:txBody>
      </p:sp>
      <p:sp>
        <p:nvSpPr>
          <p:cNvPr id="8" name="正方形/長方形 7">
            <a:extLst>
              <a:ext uri="{FF2B5EF4-FFF2-40B4-BE49-F238E27FC236}">
                <a16:creationId xmlns:a16="http://schemas.microsoft.com/office/drawing/2014/main" id="{8AEC1837-D82D-294A-B108-D9E4FC857EF3}"/>
              </a:ext>
            </a:extLst>
          </p:cNvPr>
          <p:cNvSpPr/>
          <p:nvPr/>
        </p:nvSpPr>
        <p:spPr>
          <a:xfrm>
            <a:off x="47328" y="2411596"/>
            <a:ext cx="1374094" cy="369332"/>
          </a:xfrm>
          <a:prstGeom prst="rect">
            <a:avLst/>
          </a:prstGeom>
        </p:spPr>
        <p:txBody>
          <a:bodyPr wrap="none">
            <a:spAutoFit/>
          </a:bodyPr>
          <a:lstStyle/>
          <a:p>
            <a:r>
              <a:rPr lang="ja-JP" altLang="en-US">
                <a:solidFill>
                  <a:srgbClr val="000000"/>
                </a:solidFill>
                <a:latin typeface="Arial" panose="020B0604020202020204" pitchFamily="34" charset="0"/>
              </a:rPr>
              <a:t>タスク複雑度</a:t>
            </a:r>
            <a:endParaRPr lang="ja-JP" altLang="en-US"/>
          </a:p>
        </p:txBody>
      </p:sp>
      <p:sp>
        <p:nvSpPr>
          <p:cNvPr id="9" name="正方形/長方形 8">
            <a:extLst>
              <a:ext uri="{FF2B5EF4-FFF2-40B4-BE49-F238E27FC236}">
                <a16:creationId xmlns:a16="http://schemas.microsoft.com/office/drawing/2014/main" id="{F32EAADA-BA52-1949-A40A-852DDFC8D5CE}"/>
              </a:ext>
            </a:extLst>
          </p:cNvPr>
          <p:cNvSpPr/>
          <p:nvPr/>
        </p:nvSpPr>
        <p:spPr>
          <a:xfrm>
            <a:off x="61803" y="2941202"/>
            <a:ext cx="1245854" cy="369332"/>
          </a:xfrm>
          <a:prstGeom prst="rect">
            <a:avLst/>
          </a:prstGeom>
        </p:spPr>
        <p:txBody>
          <a:bodyPr wrap="none">
            <a:spAutoFit/>
          </a:bodyPr>
          <a:lstStyle/>
          <a:p>
            <a:r>
              <a:rPr lang="ja-JP" altLang="en-US">
                <a:solidFill>
                  <a:srgbClr val="000000"/>
                </a:solidFill>
                <a:latin typeface="Arial" panose="020B0604020202020204" pitchFamily="34" charset="0"/>
              </a:rPr>
              <a:t>チームタイプ</a:t>
            </a:r>
            <a:endParaRPr lang="ja-JP" altLang="en-US"/>
          </a:p>
        </p:txBody>
      </p:sp>
      <p:sp>
        <p:nvSpPr>
          <p:cNvPr id="10" name="正方形/長方形 9">
            <a:extLst>
              <a:ext uri="{FF2B5EF4-FFF2-40B4-BE49-F238E27FC236}">
                <a16:creationId xmlns:a16="http://schemas.microsoft.com/office/drawing/2014/main" id="{69B38368-FB7D-ED4C-83E0-A0FA829C6889}"/>
              </a:ext>
            </a:extLst>
          </p:cNvPr>
          <p:cNvSpPr/>
          <p:nvPr/>
        </p:nvSpPr>
        <p:spPr>
          <a:xfrm>
            <a:off x="8731223" y="2977881"/>
            <a:ext cx="2149948" cy="646331"/>
          </a:xfrm>
          <a:prstGeom prst="rect">
            <a:avLst/>
          </a:prstGeom>
        </p:spPr>
        <p:txBody>
          <a:bodyPr wrap="none">
            <a:spAutoFit/>
          </a:bodyPr>
          <a:lstStyle/>
          <a:p>
            <a:r>
              <a:rPr lang="ja-JP" altLang="en-US">
                <a:solidFill>
                  <a:srgbClr val="000000"/>
                </a:solidFill>
                <a:latin typeface="Arial" panose="020B0604020202020204" pitchFamily="34" charset="0"/>
              </a:rPr>
              <a:t>クラス間に有意差なし</a:t>
            </a:r>
            <a:endParaRPr lang="en-US" altLang="ja-JP" dirty="0">
              <a:solidFill>
                <a:srgbClr val="000000"/>
              </a:solidFill>
              <a:latin typeface="Arial" panose="020B0604020202020204" pitchFamily="34" charset="0"/>
            </a:endParaRPr>
          </a:p>
          <a:p>
            <a:pPr marL="285750" indent="-285750">
              <a:buFont typeface="Symbol" pitchFamily="2" charset="2"/>
              <a:buChar char="Þ"/>
            </a:pPr>
            <a:r>
              <a:rPr lang="ja-JP" altLang="en-US">
                <a:solidFill>
                  <a:srgbClr val="000000"/>
                </a:solidFill>
                <a:latin typeface="Arial" panose="020B0604020202020204" pitchFamily="34" charset="0"/>
              </a:rPr>
              <a:t>仮設</a:t>
            </a:r>
            <a:r>
              <a:rPr lang="en-US" altLang="ja-JP" dirty="0">
                <a:solidFill>
                  <a:srgbClr val="000000"/>
                </a:solidFill>
                <a:latin typeface="Arial" panose="020B0604020202020204" pitchFamily="34" charset="0"/>
              </a:rPr>
              <a:t>7</a:t>
            </a:r>
            <a:r>
              <a:rPr lang="ja-JP" altLang="en-US">
                <a:solidFill>
                  <a:srgbClr val="000000"/>
                </a:solidFill>
                <a:latin typeface="Arial" panose="020B0604020202020204" pitchFamily="34" charset="0"/>
              </a:rPr>
              <a:t>棄却</a:t>
            </a:r>
            <a:endParaRPr lang="en-US" altLang="ja-JP" dirty="0">
              <a:solidFill>
                <a:srgbClr val="000000"/>
              </a:solidFill>
              <a:latin typeface="Arial" panose="020B0604020202020204" pitchFamily="34" charset="0"/>
            </a:endParaRPr>
          </a:p>
        </p:txBody>
      </p:sp>
      <p:sp>
        <p:nvSpPr>
          <p:cNvPr id="11" name="正方形/長方形 10">
            <a:extLst>
              <a:ext uri="{FF2B5EF4-FFF2-40B4-BE49-F238E27FC236}">
                <a16:creationId xmlns:a16="http://schemas.microsoft.com/office/drawing/2014/main" id="{483791BE-4D6D-914D-8CAD-8539561BAD46}"/>
              </a:ext>
            </a:extLst>
          </p:cNvPr>
          <p:cNvSpPr/>
          <p:nvPr/>
        </p:nvSpPr>
        <p:spPr>
          <a:xfrm>
            <a:off x="3599995" y="2891456"/>
            <a:ext cx="1152128" cy="243190"/>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6D8CAEC1-44D9-1441-B4EF-06A776EE8D6A}"/>
              </a:ext>
            </a:extLst>
          </p:cNvPr>
          <p:cNvSpPr/>
          <p:nvPr/>
        </p:nvSpPr>
        <p:spPr>
          <a:xfrm>
            <a:off x="8793891" y="3686946"/>
            <a:ext cx="1709122" cy="369332"/>
          </a:xfrm>
          <a:prstGeom prst="rect">
            <a:avLst/>
          </a:prstGeom>
        </p:spPr>
        <p:txBody>
          <a:bodyPr wrap="none">
            <a:spAutoFit/>
          </a:bodyPr>
          <a:lstStyle/>
          <a:p>
            <a:r>
              <a:rPr lang="ja-JP" altLang="en-US" b="1">
                <a:solidFill>
                  <a:srgbClr val="000000"/>
                </a:solidFill>
                <a:latin typeface="Arial" panose="020B0604020202020204" pitchFamily="34" charset="0"/>
              </a:rPr>
              <a:t>有意に高い相関</a:t>
            </a:r>
            <a:endParaRPr lang="ja-JP" altLang="en-US" b="1"/>
          </a:p>
        </p:txBody>
      </p:sp>
      <p:sp>
        <p:nvSpPr>
          <p:cNvPr id="13" name="正方形/長方形 12">
            <a:extLst>
              <a:ext uri="{FF2B5EF4-FFF2-40B4-BE49-F238E27FC236}">
                <a16:creationId xmlns:a16="http://schemas.microsoft.com/office/drawing/2014/main" id="{F2EAEBA0-CBEF-0246-A168-95A343C6DB26}"/>
              </a:ext>
            </a:extLst>
          </p:cNvPr>
          <p:cNvSpPr/>
          <p:nvPr/>
        </p:nvSpPr>
        <p:spPr>
          <a:xfrm>
            <a:off x="6336299" y="3625953"/>
            <a:ext cx="565622" cy="4303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E503BA2E-CA92-484A-800E-838C091240D5}"/>
              </a:ext>
            </a:extLst>
          </p:cNvPr>
          <p:cNvSpPr/>
          <p:nvPr/>
        </p:nvSpPr>
        <p:spPr>
          <a:xfrm>
            <a:off x="3599995" y="3409929"/>
            <a:ext cx="1152128" cy="2431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AF5162A6-5C28-0B4D-ABE8-2D96F662E162}"/>
              </a:ext>
            </a:extLst>
          </p:cNvPr>
          <p:cNvSpPr/>
          <p:nvPr/>
        </p:nvSpPr>
        <p:spPr>
          <a:xfrm>
            <a:off x="5943" y="3455037"/>
            <a:ext cx="1697901" cy="646331"/>
          </a:xfrm>
          <a:prstGeom prst="rect">
            <a:avLst/>
          </a:prstGeom>
        </p:spPr>
        <p:txBody>
          <a:bodyPr wrap="none">
            <a:spAutoFit/>
          </a:bodyPr>
          <a:lstStyle/>
          <a:p>
            <a:r>
              <a:rPr lang="ja-JP" altLang="en-US" b="1">
                <a:solidFill>
                  <a:srgbClr val="000000"/>
                </a:solidFill>
                <a:latin typeface="Arial" panose="020B0604020202020204" pitchFamily="34" charset="0"/>
              </a:rPr>
              <a:t>自己報告評価</a:t>
            </a:r>
            <a:r>
              <a:rPr lang="en-US" altLang="ja-JP" b="1" dirty="0">
                <a:solidFill>
                  <a:srgbClr val="000000"/>
                </a:solidFill>
                <a:latin typeface="Arial" panose="020B0604020202020204" pitchFamily="34" charset="0"/>
              </a:rPr>
              <a:t>/</a:t>
            </a:r>
          </a:p>
          <a:p>
            <a:r>
              <a:rPr lang="ja-JP" altLang="en-US" b="1">
                <a:solidFill>
                  <a:srgbClr val="000000"/>
                </a:solidFill>
                <a:latin typeface="Arial" panose="020B0604020202020204" pitchFamily="34" charset="0"/>
              </a:rPr>
              <a:t>マネジメント評価</a:t>
            </a:r>
            <a:endParaRPr lang="ja-JP" altLang="en-US" b="1"/>
          </a:p>
        </p:txBody>
      </p:sp>
      <p:sp>
        <p:nvSpPr>
          <p:cNvPr id="12" name="正方形/長方形 11">
            <a:extLst>
              <a:ext uri="{FF2B5EF4-FFF2-40B4-BE49-F238E27FC236}">
                <a16:creationId xmlns:a16="http://schemas.microsoft.com/office/drawing/2014/main" id="{4AE878CE-C09B-EC48-A67B-6E0377A97FDC}"/>
              </a:ext>
            </a:extLst>
          </p:cNvPr>
          <p:cNvSpPr/>
          <p:nvPr/>
        </p:nvSpPr>
        <p:spPr>
          <a:xfrm>
            <a:off x="2629785" y="5867980"/>
            <a:ext cx="8544272"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a:solidFill>
                  <a:srgbClr val="000000"/>
                </a:solidFill>
                <a:latin typeface="Arial" panose="020B0604020202020204" pitchFamily="34" charset="0"/>
              </a:rPr>
              <a:t>自己報告による評価の方が、チームの成果に関する評価を膨らませる傾向</a:t>
            </a:r>
            <a:endParaRPr lang="ja-JP" altLang="en-US"/>
          </a:p>
        </p:txBody>
      </p:sp>
      <p:sp>
        <p:nvSpPr>
          <p:cNvPr id="17" name="正方形/長方形 16">
            <a:extLst>
              <a:ext uri="{FF2B5EF4-FFF2-40B4-BE49-F238E27FC236}">
                <a16:creationId xmlns:a16="http://schemas.microsoft.com/office/drawing/2014/main" id="{B693FD36-0E16-4043-9EE5-C7F6D9F57644}"/>
              </a:ext>
            </a:extLst>
          </p:cNvPr>
          <p:cNvSpPr/>
          <p:nvPr/>
        </p:nvSpPr>
        <p:spPr>
          <a:xfrm>
            <a:off x="8760296" y="4285545"/>
            <a:ext cx="2149948" cy="646331"/>
          </a:xfrm>
          <a:prstGeom prst="rect">
            <a:avLst/>
          </a:prstGeom>
        </p:spPr>
        <p:txBody>
          <a:bodyPr wrap="none">
            <a:spAutoFit/>
          </a:bodyPr>
          <a:lstStyle/>
          <a:p>
            <a:r>
              <a:rPr lang="ja-JP" altLang="en-US">
                <a:solidFill>
                  <a:srgbClr val="000000"/>
                </a:solidFill>
                <a:latin typeface="Arial" panose="020B0604020202020204" pitchFamily="34" charset="0"/>
              </a:rPr>
              <a:t>クラス間に有意差なし</a:t>
            </a:r>
            <a:endParaRPr lang="en-US" altLang="ja-JP" dirty="0">
              <a:solidFill>
                <a:srgbClr val="000000"/>
              </a:solidFill>
              <a:latin typeface="Arial" panose="020B0604020202020204" pitchFamily="34" charset="0"/>
            </a:endParaRPr>
          </a:p>
          <a:p>
            <a:r>
              <a:rPr lang="en-US" altLang="ja-JP" dirty="0">
                <a:solidFill>
                  <a:srgbClr val="000000"/>
                </a:solidFill>
                <a:latin typeface="Arial" panose="020B0604020202020204" pitchFamily="34" charset="0"/>
              </a:rPr>
              <a:t>=&gt; </a:t>
            </a:r>
            <a:r>
              <a:rPr lang="ja-JP" altLang="en-US">
                <a:solidFill>
                  <a:srgbClr val="000000"/>
                </a:solidFill>
                <a:latin typeface="Arial" panose="020B0604020202020204" pitchFamily="34" charset="0"/>
              </a:rPr>
              <a:t>仮設</a:t>
            </a:r>
            <a:r>
              <a:rPr lang="en-US" altLang="ja-JP" dirty="0">
                <a:solidFill>
                  <a:srgbClr val="000000"/>
                </a:solidFill>
                <a:latin typeface="Arial" panose="020B0604020202020204" pitchFamily="34" charset="0"/>
              </a:rPr>
              <a:t>6</a:t>
            </a:r>
            <a:r>
              <a:rPr lang="ja-JP" altLang="en-US">
                <a:solidFill>
                  <a:srgbClr val="000000"/>
                </a:solidFill>
                <a:latin typeface="Arial" panose="020B0604020202020204" pitchFamily="34" charset="0"/>
              </a:rPr>
              <a:t>棄却</a:t>
            </a:r>
            <a:endParaRPr lang="ja-JP" altLang="en-US"/>
          </a:p>
        </p:txBody>
      </p:sp>
      <p:sp>
        <p:nvSpPr>
          <p:cNvPr id="18" name="正方形/長方形 17">
            <a:extLst>
              <a:ext uri="{FF2B5EF4-FFF2-40B4-BE49-F238E27FC236}">
                <a16:creationId xmlns:a16="http://schemas.microsoft.com/office/drawing/2014/main" id="{2F258A15-3FB3-B74F-8EAF-F57D286C3046}"/>
              </a:ext>
            </a:extLst>
          </p:cNvPr>
          <p:cNvSpPr/>
          <p:nvPr/>
        </p:nvSpPr>
        <p:spPr>
          <a:xfrm>
            <a:off x="3575719" y="4067780"/>
            <a:ext cx="1176403" cy="1080120"/>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B1A87EC8-5D53-E840-9A4C-ECD88A2BE940}"/>
              </a:ext>
            </a:extLst>
          </p:cNvPr>
          <p:cNvSpPr/>
          <p:nvPr/>
        </p:nvSpPr>
        <p:spPr>
          <a:xfrm>
            <a:off x="-24680" y="4175117"/>
            <a:ext cx="1758815" cy="646331"/>
          </a:xfrm>
          <a:prstGeom prst="rect">
            <a:avLst/>
          </a:prstGeom>
        </p:spPr>
        <p:txBody>
          <a:bodyPr wrap="none">
            <a:spAutoFit/>
          </a:bodyPr>
          <a:lstStyle/>
          <a:p>
            <a:r>
              <a:rPr lang="ja-JP" altLang="en-US"/>
              <a:t>基準尺度の種類</a:t>
            </a:r>
            <a:endParaRPr lang="en-US" altLang="ja-JP" dirty="0"/>
          </a:p>
          <a:p>
            <a:r>
              <a:rPr lang="ja-JP" altLang="en-US"/>
              <a:t>研究設定</a:t>
            </a:r>
          </a:p>
        </p:txBody>
      </p:sp>
      <p:sp>
        <p:nvSpPr>
          <p:cNvPr id="20" name="コンテンツ プレースホルダー 2">
            <a:extLst>
              <a:ext uri="{FF2B5EF4-FFF2-40B4-BE49-F238E27FC236}">
                <a16:creationId xmlns:a16="http://schemas.microsoft.com/office/drawing/2014/main" id="{F72C1EEB-4E6A-724C-BF2E-C494AF8F433E}"/>
              </a:ext>
            </a:extLst>
          </p:cNvPr>
          <p:cNvSpPr txBox="1">
            <a:spLocks/>
          </p:cNvSpPr>
          <p:nvPr/>
        </p:nvSpPr>
        <p:spPr>
          <a:xfrm>
            <a:off x="8328248" y="970903"/>
            <a:ext cx="3848048" cy="100815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fontAlgn="auto">
              <a:spcAft>
                <a:spcPts val="0"/>
              </a:spcAft>
            </a:pPr>
            <a:r>
              <a:rPr lang="ja-JP" altLang="en-US" sz="1400"/>
              <a:t>タスクの複雑さ </a:t>
            </a:r>
            <a:endParaRPr lang="en-US" altLang="ja-JP" sz="1400" dirty="0"/>
          </a:p>
          <a:p>
            <a:pPr marL="457200" lvl="1" indent="0" fontAlgn="auto">
              <a:spcAft>
                <a:spcPts val="0"/>
              </a:spcAft>
              <a:buNone/>
            </a:pPr>
            <a:r>
              <a:rPr lang="en-US" altLang="ja-JP" sz="1200" dirty="0"/>
              <a:t>(1)</a:t>
            </a:r>
            <a:r>
              <a:rPr lang="ja-JP" altLang="en-US" sz="1200"/>
              <a:t>高認知度のプロジェクト型タスク</a:t>
            </a:r>
            <a:endParaRPr lang="en-US" altLang="ja-JP" sz="1200" dirty="0"/>
          </a:p>
          <a:p>
            <a:pPr marL="457200" lvl="1" indent="0" fontAlgn="auto">
              <a:spcAft>
                <a:spcPts val="0"/>
              </a:spcAft>
              <a:buNone/>
            </a:pPr>
            <a:r>
              <a:rPr lang="en-US" altLang="ja-JP" sz="1200" dirty="0"/>
              <a:t>(2)</a:t>
            </a:r>
            <a:r>
              <a:rPr lang="ja-JP" altLang="en-US" sz="1200"/>
              <a:t>中程度の認知能力を必要とするサービス型タスク</a:t>
            </a:r>
            <a:endParaRPr lang="en-US" altLang="ja-JP" sz="1200" dirty="0"/>
          </a:p>
          <a:p>
            <a:pPr marL="457200" lvl="1" indent="0" fontAlgn="auto">
              <a:spcAft>
                <a:spcPts val="0"/>
              </a:spcAft>
              <a:buNone/>
            </a:pPr>
            <a:r>
              <a:rPr lang="en-US" altLang="ja-JP" sz="1200" dirty="0"/>
              <a:t>(3)</a:t>
            </a:r>
            <a:r>
              <a:rPr lang="ja-JP" altLang="en-US" sz="1200"/>
              <a:t>他のカテゴリに比べ認知的要求度が低い生産型タスク</a:t>
            </a:r>
          </a:p>
        </p:txBody>
      </p:sp>
    </p:spTree>
    <p:extLst>
      <p:ext uri="{BB962C8B-B14F-4D97-AF65-F5344CB8AC3E}">
        <p14:creationId xmlns:p14="http://schemas.microsoft.com/office/powerpoint/2010/main" val="3163112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7F5EBF-1136-6646-8C1F-0E32CF2D8A34}"/>
              </a:ext>
            </a:extLst>
          </p:cNvPr>
          <p:cNvSpPr>
            <a:spLocks noGrp="1"/>
          </p:cNvSpPr>
          <p:nvPr>
            <p:ph type="title"/>
          </p:nvPr>
        </p:nvSpPr>
        <p:spPr>
          <a:xfrm>
            <a:off x="407368" y="0"/>
            <a:ext cx="10946432" cy="1325563"/>
          </a:xfrm>
        </p:spPr>
        <p:txBody>
          <a:bodyPr/>
          <a:lstStyle/>
          <a:p>
            <a:r>
              <a:rPr lang="ja-JP" altLang="en-US"/>
              <a:t>チームの多様性と社会的統合の関係の結果</a:t>
            </a:r>
            <a:endParaRPr kumimoji="1" lang="ja-JP" altLang="en-US"/>
          </a:p>
        </p:txBody>
      </p:sp>
      <p:sp>
        <p:nvSpPr>
          <p:cNvPr id="4" name="スライド番号プレースホルダー 3">
            <a:extLst>
              <a:ext uri="{FF2B5EF4-FFF2-40B4-BE49-F238E27FC236}">
                <a16:creationId xmlns:a16="http://schemas.microsoft.com/office/drawing/2014/main" id="{D44F9B39-A61E-074E-9F5B-B5E2205A0ECC}"/>
              </a:ext>
            </a:extLst>
          </p:cNvPr>
          <p:cNvSpPr>
            <a:spLocks noGrp="1"/>
          </p:cNvSpPr>
          <p:nvPr>
            <p:ph type="sldNum" sz="quarter" idx="12"/>
          </p:nvPr>
        </p:nvSpPr>
        <p:spPr/>
        <p:txBody>
          <a:bodyPr/>
          <a:lstStyle/>
          <a:p>
            <a:pPr>
              <a:defRPr/>
            </a:pPr>
            <a:fld id="{94BF2404-5E9C-4BA7-AF69-FF3299AE34FF}" type="slidenum">
              <a:rPr lang="en-US" altLang="ja-JP" smtClean="0"/>
              <a:pPr>
                <a:defRPr/>
              </a:pPr>
              <a:t>14</a:t>
            </a:fld>
            <a:endParaRPr lang="en-US" altLang="ja-JP"/>
          </a:p>
        </p:txBody>
      </p:sp>
      <p:pic>
        <p:nvPicPr>
          <p:cNvPr id="2050" name="Picture 2" descr="https://lh3.googleusercontent.com/XTF1hyuAafKfLrlbhi8h7yPP4HGg1T84nHmkKTQm7bMsrFXOLRNiMwhKEI-36JowgtXFmvZqCebYJIJDSwWLBkrUeN6kEdrNF2UeokPQw_M1XssNiHXoxHU1n3XVf7z8M3dQsriW">
            <a:extLst>
              <a:ext uri="{FF2B5EF4-FFF2-40B4-BE49-F238E27FC236}">
                <a16:creationId xmlns:a16="http://schemas.microsoft.com/office/drawing/2014/main" id="{B9D5603E-74CE-8341-A8C7-E3FA397C7125}"/>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911424" y="1700808"/>
            <a:ext cx="8115300" cy="3771900"/>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a:extLst>
              <a:ext uri="{FF2B5EF4-FFF2-40B4-BE49-F238E27FC236}">
                <a16:creationId xmlns:a16="http://schemas.microsoft.com/office/drawing/2014/main" id="{BBF80F5F-849C-B74F-AB8B-77DD282BFB22}"/>
              </a:ext>
            </a:extLst>
          </p:cNvPr>
          <p:cNvSpPr/>
          <p:nvPr/>
        </p:nvSpPr>
        <p:spPr>
          <a:xfrm>
            <a:off x="12360696" y="2702230"/>
            <a:ext cx="2127505" cy="369332"/>
          </a:xfrm>
          <a:prstGeom prst="rect">
            <a:avLst/>
          </a:prstGeom>
        </p:spPr>
        <p:txBody>
          <a:bodyPr wrap="none">
            <a:spAutoFit/>
          </a:bodyPr>
          <a:lstStyle/>
          <a:p>
            <a:r>
              <a:rPr lang="ja-JP" altLang="en-US" b="1">
                <a:solidFill>
                  <a:srgbClr val="000000"/>
                </a:solidFill>
                <a:latin typeface="Arial" panose="020B0604020202020204" pitchFamily="34" charset="0"/>
              </a:rPr>
              <a:t>小さな負の相関関係</a:t>
            </a:r>
            <a:endParaRPr lang="ja-JP" altLang="en-US"/>
          </a:p>
        </p:txBody>
      </p:sp>
      <p:sp>
        <p:nvSpPr>
          <p:cNvPr id="8" name="正方形/長方形 7">
            <a:extLst>
              <a:ext uri="{FF2B5EF4-FFF2-40B4-BE49-F238E27FC236}">
                <a16:creationId xmlns:a16="http://schemas.microsoft.com/office/drawing/2014/main" id="{88051832-E00F-0A48-9D9A-2E03032D89DB}"/>
              </a:ext>
            </a:extLst>
          </p:cNvPr>
          <p:cNvSpPr/>
          <p:nvPr/>
        </p:nvSpPr>
        <p:spPr>
          <a:xfrm>
            <a:off x="4583832" y="2708920"/>
            <a:ext cx="864095" cy="1156216"/>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C7025A46-6A97-004B-9C4D-F125030A4EF0}"/>
              </a:ext>
            </a:extLst>
          </p:cNvPr>
          <p:cNvSpPr/>
          <p:nvPr/>
        </p:nvSpPr>
        <p:spPr>
          <a:xfrm>
            <a:off x="6168008" y="2776840"/>
            <a:ext cx="720080" cy="220112"/>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BACD84BE-01AD-D249-9AC5-AAF5B138F217}"/>
              </a:ext>
            </a:extLst>
          </p:cNvPr>
          <p:cNvSpPr/>
          <p:nvPr/>
        </p:nvSpPr>
        <p:spPr>
          <a:xfrm>
            <a:off x="12360696" y="3367484"/>
            <a:ext cx="3220753" cy="369332"/>
          </a:xfrm>
          <a:prstGeom prst="rect">
            <a:avLst/>
          </a:prstGeom>
        </p:spPr>
        <p:txBody>
          <a:bodyPr wrap="none">
            <a:spAutoFit/>
          </a:bodyPr>
          <a:lstStyle/>
          <a:p>
            <a:r>
              <a:rPr lang="ja-JP" altLang="en-US">
                <a:solidFill>
                  <a:srgbClr val="000000"/>
                </a:solidFill>
                <a:latin typeface="Arial" panose="020B0604020202020204" pitchFamily="34" charset="0"/>
              </a:rPr>
              <a:t>負の効果の大きさも非常に小さい</a:t>
            </a:r>
            <a:endParaRPr lang="ja-JP" altLang="en-US"/>
          </a:p>
        </p:txBody>
      </p:sp>
      <p:sp>
        <p:nvSpPr>
          <p:cNvPr id="11" name="正方形/長方形 10">
            <a:extLst>
              <a:ext uri="{FF2B5EF4-FFF2-40B4-BE49-F238E27FC236}">
                <a16:creationId xmlns:a16="http://schemas.microsoft.com/office/drawing/2014/main" id="{1E60FE3A-3E76-E84F-A91E-CF5169461558}"/>
              </a:ext>
            </a:extLst>
          </p:cNvPr>
          <p:cNvSpPr/>
          <p:nvPr/>
        </p:nvSpPr>
        <p:spPr>
          <a:xfrm>
            <a:off x="-22939" y="2636912"/>
            <a:ext cx="646331" cy="369332"/>
          </a:xfrm>
          <a:prstGeom prst="rect">
            <a:avLst/>
          </a:prstGeom>
        </p:spPr>
        <p:txBody>
          <a:bodyPr wrap="none">
            <a:spAutoFit/>
          </a:bodyPr>
          <a:lstStyle/>
          <a:p>
            <a:r>
              <a:rPr lang="ja-JP" altLang="en-US">
                <a:solidFill>
                  <a:srgbClr val="000000"/>
                </a:solidFill>
                <a:latin typeface="Arial" panose="020B0604020202020204" pitchFamily="34" charset="0"/>
              </a:rPr>
              <a:t>全体</a:t>
            </a:r>
            <a:endParaRPr lang="ja-JP" altLang="en-US"/>
          </a:p>
        </p:txBody>
      </p:sp>
      <p:sp>
        <p:nvSpPr>
          <p:cNvPr id="12" name="正方形/長方形 11">
            <a:extLst>
              <a:ext uri="{FF2B5EF4-FFF2-40B4-BE49-F238E27FC236}">
                <a16:creationId xmlns:a16="http://schemas.microsoft.com/office/drawing/2014/main" id="{CABE1744-F098-7C46-B09C-56E678035D78}"/>
              </a:ext>
            </a:extLst>
          </p:cNvPr>
          <p:cNvSpPr/>
          <p:nvPr/>
        </p:nvSpPr>
        <p:spPr>
          <a:xfrm>
            <a:off x="-24680" y="3131676"/>
            <a:ext cx="1143262" cy="369332"/>
          </a:xfrm>
          <a:prstGeom prst="rect">
            <a:avLst/>
          </a:prstGeom>
        </p:spPr>
        <p:txBody>
          <a:bodyPr wrap="none">
            <a:spAutoFit/>
          </a:bodyPr>
          <a:lstStyle/>
          <a:p>
            <a:r>
              <a:rPr lang="ja-JP" altLang="en-US">
                <a:solidFill>
                  <a:srgbClr val="000000"/>
                </a:solidFill>
                <a:latin typeface="Arial" panose="020B0604020202020204" pitchFamily="34" charset="0"/>
              </a:rPr>
              <a:t>タスク関連</a:t>
            </a:r>
            <a:endParaRPr lang="ja-JP" altLang="en-US"/>
          </a:p>
        </p:txBody>
      </p:sp>
      <p:sp>
        <p:nvSpPr>
          <p:cNvPr id="13" name="正方形/長方形 12">
            <a:extLst>
              <a:ext uri="{FF2B5EF4-FFF2-40B4-BE49-F238E27FC236}">
                <a16:creationId xmlns:a16="http://schemas.microsoft.com/office/drawing/2014/main" id="{0E67A0DB-0207-7E43-A95D-C8B554AD63C2}"/>
              </a:ext>
            </a:extLst>
          </p:cNvPr>
          <p:cNvSpPr/>
          <p:nvPr/>
        </p:nvSpPr>
        <p:spPr>
          <a:xfrm>
            <a:off x="-24680" y="3563724"/>
            <a:ext cx="1338828" cy="369332"/>
          </a:xfrm>
          <a:prstGeom prst="rect">
            <a:avLst/>
          </a:prstGeom>
        </p:spPr>
        <p:txBody>
          <a:bodyPr wrap="none">
            <a:spAutoFit/>
          </a:bodyPr>
          <a:lstStyle/>
          <a:p>
            <a:r>
              <a:rPr lang="ja-JP" altLang="en-US">
                <a:solidFill>
                  <a:srgbClr val="000000"/>
                </a:solidFill>
                <a:latin typeface="Arial" panose="020B0604020202020204" pitchFamily="34" charset="0"/>
              </a:rPr>
              <a:t>生物学関連</a:t>
            </a:r>
            <a:endParaRPr lang="ja-JP" altLang="en-US"/>
          </a:p>
        </p:txBody>
      </p:sp>
      <p:sp>
        <p:nvSpPr>
          <p:cNvPr id="14" name="正方形/長方形 13">
            <a:extLst>
              <a:ext uri="{FF2B5EF4-FFF2-40B4-BE49-F238E27FC236}">
                <a16:creationId xmlns:a16="http://schemas.microsoft.com/office/drawing/2014/main" id="{7C7A3087-80F6-6B41-8C8D-50AADC13D751}"/>
              </a:ext>
            </a:extLst>
          </p:cNvPr>
          <p:cNvSpPr/>
          <p:nvPr/>
        </p:nvSpPr>
        <p:spPr>
          <a:xfrm>
            <a:off x="6168008" y="3068960"/>
            <a:ext cx="720080" cy="796176"/>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0D7FB529-B17C-FB46-AAB3-093E5772D449}"/>
              </a:ext>
            </a:extLst>
          </p:cNvPr>
          <p:cNvSpPr/>
          <p:nvPr/>
        </p:nvSpPr>
        <p:spPr>
          <a:xfrm>
            <a:off x="8688288" y="3021846"/>
            <a:ext cx="1669047" cy="369332"/>
          </a:xfrm>
          <a:prstGeom prst="rect">
            <a:avLst/>
          </a:prstGeom>
        </p:spPr>
        <p:txBody>
          <a:bodyPr wrap="none">
            <a:spAutoFit/>
          </a:bodyPr>
          <a:lstStyle/>
          <a:p>
            <a:r>
              <a:rPr lang="ja-JP" altLang="en-US">
                <a:solidFill>
                  <a:srgbClr val="000000"/>
                </a:solidFill>
                <a:latin typeface="Arial" panose="020B0604020202020204" pitchFamily="34" charset="0"/>
              </a:rPr>
              <a:t>有意な関係なし</a:t>
            </a:r>
            <a:endParaRPr lang="ja-JP" altLang="en-US"/>
          </a:p>
        </p:txBody>
      </p:sp>
      <p:sp>
        <p:nvSpPr>
          <p:cNvPr id="15" name="正方形/長方形 14">
            <a:extLst>
              <a:ext uri="{FF2B5EF4-FFF2-40B4-BE49-F238E27FC236}">
                <a16:creationId xmlns:a16="http://schemas.microsoft.com/office/drawing/2014/main" id="{3B1A0DBA-CAF1-4E4B-8CEC-3A830A5B0F97}"/>
              </a:ext>
            </a:extLst>
          </p:cNvPr>
          <p:cNvSpPr/>
          <p:nvPr/>
        </p:nvSpPr>
        <p:spPr>
          <a:xfrm>
            <a:off x="2135559" y="5630162"/>
            <a:ext cx="8221775"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a:solidFill>
                  <a:srgbClr val="000000"/>
                </a:solidFill>
                <a:latin typeface="Arial" panose="020B0604020202020204" pitchFamily="34" charset="0"/>
              </a:rPr>
              <a:t>チームの多様性が社会的統合に与える影響は、本研究では検出されませんでした</a:t>
            </a:r>
            <a:endParaRPr lang="ja-JP" altLang="en-US"/>
          </a:p>
        </p:txBody>
      </p:sp>
    </p:spTree>
    <p:extLst>
      <p:ext uri="{BB962C8B-B14F-4D97-AF65-F5344CB8AC3E}">
        <p14:creationId xmlns:p14="http://schemas.microsoft.com/office/powerpoint/2010/main" val="650999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D49657-6936-E443-8DBE-996943492306}"/>
              </a:ext>
            </a:extLst>
          </p:cNvPr>
          <p:cNvSpPr>
            <a:spLocks noGrp="1"/>
          </p:cNvSpPr>
          <p:nvPr>
            <p:ph type="title"/>
          </p:nvPr>
        </p:nvSpPr>
        <p:spPr>
          <a:xfrm>
            <a:off x="407368" y="0"/>
            <a:ext cx="10946432" cy="1325563"/>
          </a:xfrm>
        </p:spPr>
        <p:txBody>
          <a:bodyPr/>
          <a:lstStyle/>
          <a:p>
            <a:r>
              <a:rPr lang="ja-JP" altLang="en-US"/>
              <a:t>チームの多様性と社会的統合の関係の結果</a:t>
            </a:r>
            <a:endParaRPr kumimoji="1" lang="ja-JP" altLang="en-US"/>
          </a:p>
        </p:txBody>
      </p:sp>
      <p:sp>
        <p:nvSpPr>
          <p:cNvPr id="4" name="スライド番号プレースホルダー 3">
            <a:extLst>
              <a:ext uri="{FF2B5EF4-FFF2-40B4-BE49-F238E27FC236}">
                <a16:creationId xmlns:a16="http://schemas.microsoft.com/office/drawing/2014/main" id="{C9BAC796-137C-884E-8D50-E8889E9BFBE8}"/>
              </a:ext>
            </a:extLst>
          </p:cNvPr>
          <p:cNvSpPr>
            <a:spLocks noGrp="1"/>
          </p:cNvSpPr>
          <p:nvPr>
            <p:ph type="sldNum" sz="quarter" idx="12"/>
          </p:nvPr>
        </p:nvSpPr>
        <p:spPr/>
        <p:txBody>
          <a:bodyPr/>
          <a:lstStyle/>
          <a:p>
            <a:pPr>
              <a:defRPr/>
            </a:pPr>
            <a:fld id="{94BF2404-5E9C-4BA7-AF69-FF3299AE34FF}" type="slidenum">
              <a:rPr lang="en-US" altLang="ja-JP" smtClean="0"/>
              <a:pPr>
                <a:defRPr/>
              </a:pPr>
              <a:t>15</a:t>
            </a:fld>
            <a:endParaRPr lang="en-US" altLang="ja-JP"/>
          </a:p>
        </p:txBody>
      </p:sp>
      <p:pic>
        <p:nvPicPr>
          <p:cNvPr id="4098" name="Picture 2" descr="https://lh3.googleusercontent.com/ED_C593qsOFDY91N-3XsfO-YNurWMOAjV-4gc-iaBlilNRu9D6RqqDVSBUPehTwb0vqh-O39M7aD-5GhDduCA8F6VdxquNQi7jLseez8Cx56yQ4ghnhoGj6NNniRT8dzbzGbotOo">
            <a:extLst>
              <a:ext uri="{FF2B5EF4-FFF2-40B4-BE49-F238E27FC236}">
                <a16:creationId xmlns:a16="http://schemas.microsoft.com/office/drawing/2014/main" id="{19355D3D-2492-0241-A24C-59B244743460}"/>
              </a:ext>
            </a:extLst>
          </p:cNvPr>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1451429" y="1700808"/>
            <a:ext cx="7848600" cy="3860800"/>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a:extLst>
              <a:ext uri="{FF2B5EF4-FFF2-40B4-BE49-F238E27FC236}">
                <a16:creationId xmlns:a16="http://schemas.microsoft.com/office/drawing/2014/main" id="{BC3A337B-3EF5-E348-B8C2-F310342EE679}"/>
              </a:ext>
            </a:extLst>
          </p:cNvPr>
          <p:cNvSpPr/>
          <p:nvPr/>
        </p:nvSpPr>
        <p:spPr>
          <a:xfrm>
            <a:off x="9319451" y="2996952"/>
            <a:ext cx="1438214" cy="369332"/>
          </a:xfrm>
          <a:prstGeom prst="rect">
            <a:avLst/>
          </a:prstGeom>
        </p:spPr>
        <p:txBody>
          <a:bodyPr wrap="none">
            <a:spAutoFit/>
          </a:bodyPr>
          <a:lstStyle/>
          <a:p>
            <a:r>
              <a:rPr lang="ja-JP" altLang="en-US">
                <a:solidFill>
                  <a:srgbClr val="000000"/>
                </a:solidFill>
                <a:latin typeface="Arial" panose="020B0604020202020204" pitchFamily="34" charset="0"/>
              </a:rPr>
              <a:t>有意な差なし</a:t>
            </a:r>
            <a:endParaRPr lang="ja-JP" altLang="en-US"/>
          </a:p>
        </p:txBody>
      </p:sp>
      <p:sp>
        <p:nvSpPr>
          <p:cNvPr id="7" name="正方形/長方形 6">
            <a:extLst>
              <a:ext uri="{FF2B5EF4-FFF2-40B4-BE49-F238E27FC236}">
                <a16:creationId xmlns:a16="http://schemas.microsoft.com/office/drawing/2014/main" id="{6588E4B2-00D5-7641-8DC7-79232A8B4D25}"/>
              </a:ext>
            </a:extLst>
          </p:cNvPr>
          <p:cNvSpPr/>
          <p:nvPr/>
        </p:nvSpPr>
        <p:spPr>
          <a:xfrm>
            <a:off x="240050" y="2884294"/>
            <a:ext cx="1284326" cy="369332"/>
          </a:xfrm>
          <a:prstGeom prst="rect">
            <a:avLst/>
          </a:prstGeom>
        </p:spPr>
        <p:txBody>
          <a:bodyPr wrap="none">
            <a:spAutoFit/>
          </a:bodyPr>
          <a:lstStyle/>
          <a:p>
            <a:r>
              <a:rPr lang="ja-JP" altLang="en-US">
                <a:solidFill>
                  <a:srgbClr val="000000"/>
                </a:solidFill>
                <a:latin typeface="Arial" panose="020B0604020202020204" pitchFamily="34" charset="0"/>
              </a:rPr>
              <a:t>チームサイズ</a:t>
            </a:r>
            <a:endParaRPr lang="ja-JP" altLang="en-US"/>
          </a:p>
        </p:txBody>
      </p:sp>
      <p:sp>
        <p:nvSpPr>
          <p:cNvPr id="8" name="正方形/長方形 7">
            <a:extLst>
              <a:ext uri="{FF2B5EF4-FFF2-40B4-BE49-F238E27FC236}">
                <a16:creationId xmlns:a16="http://schemas.microsoft.com/office/drawing/2014/main" id="{E92C9107-9418-9A4A-96A9-406A83B946FF}"/>
              </a:ext>
            </a:extLst>
          </p:cNvPr>
          <p:cNvSpPr/>
          <p:nvPr/>
        </p:nvSpPr>
        <p:spPr>
          <a:xfrm>
            <a:off x="9300029" y="3556863"/>
            <a:ext cx="1734770" cy="369332"/>
          </a:xfrm>
          <a:prstGeom prst="rect">
            <a:avLst/>
          </a:prstGeom>
        </p:spPr>
        <p:txBody>
          <a:bodyPr wrap="none">
            <a:spAutoFit/>
          </a:bodyPr>
          <a:lstStyle/>
          <a:p>
            <a:r>
              <a:rPr lang="ja-JP" altLang="en-US" b="1">
                <a:solidFill>
                  <a:srgbClr val="000000"/>
                </a:solidFill>
                <a:latin typeface="Arial" panose="020B0604020202020204" pitchFamily="34" charset="0"/>
              </a:rPr>
              <a:t>有意な負の関係</a:t>
            </a:r>
            <a:endParaRPr lang="ja-JP" altLang="en-US" b="1"/>
          </a:p>
        </p:txBody>
      </p:sp>
      <p:sp>
        <p:nvSpPr>
          <p:cNvPr id="10" name="正方形/長方形 9">
            <a:extLst>
              <a:ext uri="{FF2B5EF4-FFF2-40B4-BE49-F238E27FC236}">
                <a16:creationId xmlns:a16="http://schemas.microsoft.com/office/drawing/2014/main" id="{131321D6-8445-2A4D-A8F8-7D6ADF63AF09}"/>
              </a:ext>
            </a:extLst>
          </p:cNvPr>
          <p:cNvSpPr/>
          <p:nvPr/>
        </p:nvSpPr>
        <p:spPr>
          <a:xfrm>
            <a:off x="-1176808" y="2276872"/>
            <a:ext cx="648071" cy="494764"/>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1EA43942-863C-0D48-B2A4-ED482FFB68A1}"/>
              </a:ext>
            </a:extLst>
          </p:cNvPr>
          <p:cNvSpPr/>
          <p:nvPr/>
        </p:nvSpPr>
        <p:spPr>
          <a:xfrm>
            <a:off x="3599995" y="3401834"/>
            <a:ext cx="1152128" cy="2431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a:extLst>
              <a:ext uri="{FF2B5EF4-FFF2-40B4-BE49-F238E27FC236}">
                <a16:creationId xmlns:a16="http://schemas.microsoft.com/office/drawing/2014/main" id="{FABC500B-197A-E942-9309-036D51B843A1}"/>
              </a:ext>
            </a:extLst>
          </p:cNvPr>
          <p:cNvSpPr/>
          <p:nvPr/>
        </p:nvSpPr>
        <p:spPr>
          <a:xfrm>
            <a:off x="12648728" y="1700808"/>
            <a:ext cx="1872208" cy="82344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人為的なサブグループ化が原因</a:t>
            </a:r>
          </a:p>
        </p:txBody>
      </p:sp>
      <p:sp>
        <p:nvSpPr>
          <p:cNvPr id="13" name="正方形/長方形 12">
            <a:extLst>
              <a:ext uri="{FF2B5EF4-FFF2-40B4-BE49-F238E27FC236}">
                <a16:creationId xmlns:a16="http://schemas.microsoft.com/office/drawing/2014/main" id="{2BACD0CA-363D-7E49-A876-8AE711C5B5DC}"/>
              </a:ext>
            </a:extLst>
          </p:cNvPr>
          <p:cNvSpPr/>
          <p:nvPr/>
        </p:nvSpPr>
        <p:spPr>
          <a:xfrm>
            <a:off x="1753117" y="5793318"/>
            <a:ext cx="9024664"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a:solidFill>
                  <a:srgbClr val="000000"/>
                </a:solidFill>
                <a:latin typeface="Arial" panose="020B0604020202020204" pitchFamily="34" charset="0"/>
              </a:rPr>
              <a:t>個人は、自己認識している社会的統合をマネージャーよりも好意的に評価</a:t>
            </a:r>
            <a:endParaRPr lang="ja-JP" altLang="en-US"/>
          </a:p>
        </p:txBody>
      </p:sp>
      <p:sp>
        <p:nvSpPr>
          <p:cNvPr id="15" name="正方形/長方形 14">
            <a:extLst>
              <a:ext uri="{FF2B5EF4-FFF2-40B4-BE49-F238E27FC236}">
                <a16:creationId xmlns:a16="http://schemas.microsoft.com/office/drawing/2014/main" id="{D7ECE541-ACAB-054D-8358-6569EF96375D}"/>
              </a:ext>
            </a:extLst>
          </p:cNvPr>
          <p:cNvSpPr/>
          <p:nvPr/>
        </p:nvSpPr>
        <p:spPr>
          <a:xfrm>
            <a:off x="9300029" y="4172763"/>
            <a:ext cx="1438214" cy="369332"/>
          </a:xfrm>
          <a:prstGeom prst="rect">
            <a:avLst/>
          </a:prstGeom>
        </p:spPr>
        <p:txBody>
          <a:bodyPr wrap="none">
            <a:spAutoFit/>
          </a:bodyPr>
          <a:lstStyle/>
          <a:p>
            <a:r>
              <a:rPr lang="ja-JP" altLang="en-US">
                <a:solidFill>
                  <a:srgbClr val="000000"/>
                </a:solidFill>
                <a:latin typeface="Arial" panose="020B0604020202020204" pitchFamily="34" charset="0"/>
              </a:rPr>
              <a:t>有意な差なし</a:t>
            </a:r>
            <a:endParaRPr lang="ja-JP" altLang="en-US"/>
          </a:p>
        </p:txBody>
      </p:sp>
      <p:sp>
        <p:nvSpPr>
          <p:cNvPr id="16" name="正方形/長方形 15">
            <a:extLst>
              <a:ext uri="{FF2B5EF4-FFF2-40B4-BE49-F238E27FC236}">
                <a16:creationId xmlns:a16="http://schemas.microsoft.com/office/drawing/2014/main" id="{6E75BD8F-D6BB-DB45-BCFD-B5E501D11437}"/>
              </a:ext>
            </a:extLst>
          </p:cNvPr>
          <p:cNvSpPr/>
          <p:nvPr/>
        </p:nvSpPr>
        <p:spPr>
          <a:xfrm>
            <a:off x="5943" y="3392321"/>
            <a:ext cx="1697901" cy="646331"/>
          </a:xfrm>
          <a:prstGeom prst="rect">
            <a:avLst/>
          </a:prstGeom>
        </p:spPr>
        <p:txBody>
          <a:bodyPr wrap="none">
            <a:spAutoFit/>
          </a:bodyPr>
          <a:lstStyle/>
          <a:p>
            <a:r>
              <a:rPr lang="ja-JP" altLang="en-US" b="1">
                <a:solidFill>
                  <a:srgbClr val="000000"/>
                </a:solidFill>
                <a:latin typeface="Arial" panose="020B0604020202020204" pitchFamily="34" charset="0"/>
              </a:rPr>
              <a:t>自己報告評価</a:t>
            </a:r>
            <a:r>
              <a:rPr lang="en-US" altLang="ja-JP" b="1" dirty="0">
                <a:solidFill>
                  <a:srgbClr val="000000"/>
                </a:solidFill>
                <a:latin typeface="Arial" panose="020B0604020202020204" pitchFamily="34" charset="0"/>
              </a:rPr>
              <a:t>/</a:t>
            </a:r>
          </a:p>
          <a:p>
            <a:r>
              <a:rPr lang="ja-JP" altLang="en-US" b="1">
                <a:solidFill>
                  <a:srgbClr val="000000"/>
                </a:solidFill>
                <a:latin typeface="Arial" panose="020B0604020202020204" pitchFamily="34" charset="0"/>
              </a:rPr>
              <a:t>マネジメント評価</a:t>
            </a:r>
            <a:endParaRPr lang="ja-JP" altLang="en-US" b="1"/>
          </a:p>
        </p:txBody>
      </p:sp>
      <p:sp>
        <p:nvSpPr>
          <p:cNvPr id="17" name="正方形/長方形 16">
            <a:extLst>
              <a:ext uri="{FF2B5EF4-FFF2-40B4-BE49-F238E27FC236}">
                <a16:creationId xmlns:a16="http://schemas.microsoft.com/office/drawing/2014/main" id="{C150AA15-3C9B-8343-AAE8-54ED1529FD83}"/>
              </a:ext>
            </a:extLst>
          </p:cNvPr>
          <p:cNvSpPr/>
          <p:nvPr/>
        </p:nvSpPr>
        <p:spPr>
          <a:xfrm>
            <a:off x="91460" y="4112401"/>
            <a:ext cx="1107996" cy="369332"/>
          </a:xfrm>
          <a:prstGeom prst="rect">
            <a:avLst/>
          </a:prstGeom>
        </p:spPr>
        <p:txBody>
          <a:bodyPr wrap="none">
            <a:spAutoFit/>
          </a:bodyPr>
          <a:lstStyle/>
          <a:p>
            <a:r>
              <a:rPr lang="ja-JP" altLang="en-US"/>
              <a:t>研究設定</a:t>
            </a:r>
          </a:p>
        </p:txBody>
      </p:sp>
    </p:spTree>
    <p:extLst>
      <p:ext uri="{BB962C8B-B14F-4D97-AF65-F5344CB8AC3E}">
        <p14:creationId xmlns:p14="http://schemas.microsoft.com/office/powerpoint/2010/main" val="3176649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780E7-E1FB-BC46-A9DF-9D66C907AF43}"/>
              </a:ext>
            </a:extLst>
          </p:cNvPr>
          <p:cNvSpPr>
            <a:spLocks noGrp="1"/>
          </p:cNvSpPr>
          <p:nvPr>
            <p:ph type="title"/>
          </p:nvPr>
        </p:nvSpPr>
        <p:spPr/>
        <p:txBody>
          <a:bodyPr/>
          <a:lstStyle/>
          <a:p>
            <a:r>
              <a:rPr kumimoji="1" lang="ja-JP" altLang="en-US"/>
              <a:t>議論</a:t>
            </a:r>
          </a:p>
        </p:txBody>
      </p:sp>
      <p:sp>
        <p:nvSpPr>
          <p:cNvPr id="3" name="コンテンツ プレースホルダー 2">
            <a:extLst>
              <a:ext uri="{FF2B5EF4-FFF2-40B4-BE49-F238E27FC236}">
                <a16:creationId xmlns:a16="http://schemas.microsoft.com/office/drawing/2014/main" id="{635287DB-91AE-0245-909E-AAEBE3C8AADE}"/>
              </a:ext>
            </a:extLst>
          </p:cNvPr>
          <p:cNvSpPr>
            <a:spLocks noGrp="1"/>
          </p:cNvSpPr>
          <p:nvPr>
            <p:ph idx="1"/>
          </p:nvPr>
        </p:nvSpPr>
        <p:spPr>
          <a:xfrm>
            <a:off x="838200" y="1412776"/>
            <a:ext cx="11018440" cy="4351338"/>
          </a:xfrm>
        </p:spPr>
        <p:txBody>
          <a:bodyPr/>
          <a:lstStyle/>
          <a:p>
            <a:r>
              <a:rPr lang="ja-JP" altLang="en-US" b="1"/>
              <a:t>タスクに関連した多様性は、仮説通り、チームパフォーマンスの質と量の両方に正の関係があることがわかった</a:t>
            </a:r>
            <a:endParaRPr lang="en-US" altLang="ja-JP" b="1" dirty="0"/>
          </a:p>
          <a:p>
            <a:r>
              <a:rPr lang="ja-JP" altLang="en-US"/>
              <a:t>生物学的多様性とチームのパフォーマンスとの間には関係なし</a:t>
            </a:r>
            <a:endParaRPr lang="en-US" altLang="ja-JP" dirty="0"/>
          </a:p>
          <a:p>
            <a:pPr lvl="1"/>
            <a:r>
              <a:rPr lang="ja-JP" altLang="en-US"/>
              <a:t>既存研究で、生物学的多様性とチームのパフォーマンスの間の有益な関連性の報告は、過大評価されている可能性がある</a:t>
            </a:r>
            <a:endParaRPr lang="en-US" altLang="ja-JP" dirty="0"/>
          </a:p>
          <a:p>
            <a:r>
              <a:rPr lang="ja-JP" altLang="en-US"/>
              <a:t>人口統計学的特徴の多様性は、チームのパフォーマンスにほとんど影響なし</a:t>
            </a:r>
            <a:endParaRPr lang="en-US" altLang="ja-JP" dirty="0"/>
          </a:p>
          <a:p>
            <a:r>
              <a:rPr lang="ja-JP" altLang="en-US"/>
              <a:t>チームの多様性と社会的統合との間に有意な関係なし</a:t>
            </a:r>
            <a:endParaRPr lang="en-US" altLang="ja-JP" dirty="0"/>
          </a:p>
          <a:p>
            <a:pPr lvl="1"/>
            <a:r>
              <a:rPr lang="ja-JP" altLang="en-US"/>
              <a:t>意外な</a:t>
            </a:r>
            <a:r>
              <a:rPr kumimoji="1" lang="ja-JP" altLang="en-US"/>
              <a:t>結果だった。ただし、チームの期間やコミュニケーション頻度</a:t>
            </a:r>
            <a:r>
              <a:rPr kumimoji="1" lang="en-US" altLang="ja-JP" dirty="0"/>
              <a:t>(</a:t>
            </a:r>
            <a:r>
              <a:rPr kumimoji="1" lang="ja-JP" altLang="en-US"/>
              <a:t>会議の回数など</a:t>
            </a:r>
            <a:r>
              <a:rPr kumimoji="1" lang="en-US" altLang="ja-JP" dirty="0"/>
              <a:t>)</a:t>
            </a:r>
            <a:r>
              <a:rPr kumimoji="1" lang="ja-JP" altLang="en-US"/>
              <a:t>は考慮できなかったことが原因の可能性あり</a:t>
            </a:r>
            <a:endParaRPr kumimoji="1"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3ABFD0C9-F84F-A549-BDA6-DE3606E0A4C1}"/>
              </a:ext>
            </a:extLst>
          </p:cNvPr>
          <p:cNvSpPr>
            <a:spLocks noGrp="1"/>
          </p:cNvSpPr>
          <p:nvPr>
            <p:ph type="sldNum" sz="quarter" idx="12"/>
          </p:nvPr>
        </p:nvSpPr>
        <p:spPr/>
        <p:txBody>
          <a:bodyPr/>
          <a:lstStyle/>
          <a:p>
            <a:pPr>
              <a:defRPr/>
            </a:pPr>
            <a:fld id="{94BF2404-5E9C-4BA7-AF69-FF3299AE34FF}" type="slidenum">
              <a:rPr lang="en-US" altLang="ja-JP" smtClean="0"/>
              <a:pPr>
                <a:defRPr/>
              </a:pPr>
              <a:t>16</a:t>
            </a:fld>
            <a:endParaRPr lang="en-US" altLang="ja-JP"/>
          </a:p>
        </p:txBody>
      </p:sp>
    </p:spTree>
    <p:extLst>
      <p:ext uri="{BB962C8B-B14F-4D97-AF65-F5344CB8AC3E}">
        <p14:creationId xmlns:p14="http://schemas.microsoft.com/office/powerpoint/2010/main" val="18448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891FFA-04B1-714E-B247-B548D6E85387}"/>
              </a:ext>
            </a:extLst>
          </p:cNvPr>
          <p:cNvSpPr>
            <a:spLocks noGrp="1"/>
          </p:cNvSpPr>
          <p:nvPr>
            <p:ph type="title"/>
          </p:nvPr>
        </p:nvSpPr>
        <p:spPr/>
        <p:txBody>
          <a:bodyPr/>
          <a:lstStyle/>
          <a:p>
            <a:r>
              <a:rPr kumimoji="1" lang="ja-JP" altLang="en-US"/>
              <a:t>概要</a:t>
            </a:r>
          </a:p>
        </p:txBody>
      </p:sp>
      <p:sp>
        <p:nvSpPr>
          <p:cNvPr id="3" name="コンテンツ プレースホルダー 2">
            <a:extLst>
              <a:ext uri="{FF2B5EF4-FFF2-40B4-BE49-F238E27FC236}">
                <a16:creationId xmlns:a16="http://schemas.microsoft.com/office/drawing/2014/main" id="{765B0A6F-C6D4-D94B-AC9D-2FE2FA97C8B9}"/>
              </a:ext>
            </a:extLst>
          </p:cNvPr>
          <p:cNvSpPr>
            <a:spLocks noGrp="1"/>
          </p:cNvSpPr>
          <p:nvPr>
            <p:ph idx="1"/>
          </p:nvPr>
        </p:nvSpPr>
        <p:spPr/>
        <p:txBody>
          <a:bodyPr/>
          <a:lstStyle/>
          <a:p>
            <a:r>
              <a:rPr kumimoji="1" lang="ja-JP" altLang="en-US"/>
              <a:t>著者</a:t>
            </a:r>
            <a:endParaRPr kumimoji="1" lang="en-US" altLang="ja-JP" dirty="0"/>
          </a:p>
          <a:p>
            <a:pPr lvl="1"/>
            <a:r>
              <a:rPr lang="en-US" altLang="ja-JP" dirty="0" err="1"/>
              <a:t>Sujin</a:t>
            </a:r>
            <a:r>
              <a:rPr lang="en-US" altLang="ja-JP" dirty="0"/>
              <a:t> K. Horwitz* </a:t>
            </a:r>
          </a:p>
          <a:p>
            <a:pPr lvl="1"/>
            <a:r>
              <a:rPr lang="en-US" altLang="ja-JP" i="1" dirty="0"/>
              <a:t>Department of Management and Marketing, </a:t>
            </a:r>
            <a:r>
              <a:rPr lang="en-US" altLang="ja-JP" b="1" i="1" dirty="0"/>
              <a:t>Cameron School of Business,</a:t>
            </a:r>
            <a:r>
              <a:rPr lang="en-US" altLang="ja-JP" i="1" dirty="0"/>
              <a:t> University of St. Thomas, Houston, TX 77006 </a:t>
            </a:r>
            <a:endParaRPr lang="en-US" altLang="ja-JP" dirty="0"/>
          </a:p>
          <a:p>
            <a:pPr lvl="1"/>
            <a:r>
              <a:rPr lang="en-US" altLang="ja-JP" dirty="0"/>
              <a:t>Irwin B. Horwitz </a:t>
            </a:r>
          </a:p>
          <a:p>
            <a:pPr lvl="1"/>
            <a:r>
              <a:rPr lang="en-US" altLang="ja-JP" i="1" dirty="0"/>
              <a:t>Management, Policy, and Community Health, University of Texas, School of Public Health, Houston, TX 77030 </a:t>
            </a:r>
            <a:endParaRPr lang="en-US" altLang="ja-JP" dirty="0"/>
          </a:p>
          <a:p>
            <a:r>
              <a:rPr lang="ja-JP" altLang="en-US"/>
              <a:t>雑誌</a:t>
            </a:r>
            <a:endParaRPr lang="en-US" altLang="ja-JP" dirty="0"/>
          </a:p>
          <a:p>
            <a:pPr lvl="1"/>
            <a:r>
              <a:rPr lang="en-US" altLang="ja-JP" b="1" dirty="0"/>
              <a:t>Journal of Management</a:t>
            </a:r>
            <a:r>
              <a:rPr lang="en-US" altLang="ja-JP" dirty="0"/>
              <a:t>, Vol. 33 No. 6, December </a:t>
            </a:r>
            <a:r>
              <a:rPr lang="en-US" altLang="ja-JP" b="1" dirty="0"/>
              <a:t>2007</a:t>
            </a:r>
            <a:r>
              <a:rPr lang="en-US" altLang="ja-JP" dirty="0"/>
              <a:t> 987-1015 </a:t>
            </a:r>
          </a:p>
          <a:p>
            <a:r>
              <a:rPr lang="ja-JP" altLang="en-US" b="1"/>
              <a:t>メタ分析</a:t>
            </a:r>
            <a:endParaRPr lang="en-US" altLang="ja-JP" b="1" dirty="0"/>
          </a:p>
          <a:p>
            <a:endParaRPr kumimoji="1" lang="ja-JP" altLang="en-US"/>
          </a:p>
        </p:txBody>
      </p:sp>
      <p:sp>
        <p:nvSpPr>
          <p:cNvPr id="4" name="スライド番号プレースホルダー 3">
            <a:extLst>
              <a:ext uri="{FF2B5EF4-FFF2-40B4-BE49-F238E27FC236}">
                <a16:creationId xmlns:a16="http://schemas.microsoft.com/office/drawing/2014/main" id="{F4F1F96C-2197-AA4B-A249-EDBD7F1F1E52}"/>
              </a:ext>
            </a:extLst>
          </p:cNvPr>
          <p:cNvSpPr>
            <a:spLocks noGrp="1"/>
          </p:cNvSpPr>
          <p:nvPr>
            <p:ph type="sldNum" sz="quarter" idx="12"/>
          </p:nvPr>
        </p:nvSpPr>
        <p:spPr/>
        <p:txBody>
          <a:bodyPr/>
          <a:lstStyle/>
          <a:p>
            <a:pPr>
              <a:defRPr/>
            </a:pPr>
            <a:fld id="{94BF2404-5E9C-4BA7-AF69-FF3299AE34FF}" type="slidenum">
              <a:rPr lang="en-US" altLang="ja-JP" smtClean="0"/>
              <a:pPr>
                <a:defRPr/>
              </a:pPr>
              <a:t>2</a:t>
            </a:fld>
            <a:endParaRPr lang="en-US" altLang="ja-JP"/>
          </a:p>
        </p:txBody>
      </p:sp>
    </p:spTree>
    <p:extLst>
      <p:ext uri="{BB962C8B-B14F-4D97-AF65-F5344CB8AC3E}">
        <p14:creationId xmlns:p14="http://schemas.microsoft.com/office/powerpoint/2010/main" val="370063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33233FC-C16D-4C04-A9D9-9D37C2056D8E}"/>
              </a:ext>
            </a:extLst>
          </p:cNvPr>
          <p:cNvSpPr>
            <a:spLocks noGrp="1"/>
          </p:cNvSpPr>
          <p:nvPr>
            <p:ph type="sldNum" sz="quarter" idx="12"/>
          </p:nvPr>
        </p:nvSpPr>
        <p:spPr/>
        <p:txBody>
          <a:bodyPr/>
          <a:lstStyle/>
          <a:p>
            <a:pPr>
              <a:defRPr/>
            </a:pPr>
            <a:fld id="{94BF2404-5E9C-4BA7-AF69-FF3299AE34FF}" type="slidenum">
              <a:rPr lang="en-US" altLang="ja-JP" smtClean="0"/>
              <a:pPr>
                <a:defRPr/>
              </a:pPr>
              <a:t>3</a:t>
            </a:fld>
            <a:endParaRPr lang="en-US" altLang="ja-JP"/>
          </a:p>
        </p:txBody>
      </p:sp>
      <p:sp>
        <p:nvSpPr>
          <p:cNvPr id="7" name="タイトル 6">
            <a:extLst>
              <a:ext uri="{FF2B5EF4-FFF2-40B4-BE49-F238E27FC236}">
                <a16:creationId xmlns:a16="http://schemas.microsoft.com/office/drawing/2014/main" id="{EACBCC83-3170-7941-A183-7CAA4D140F05}"/>
              </a:ext>
            </a:extLst>
          </p:cNvPr>
          <p:cNvSpPr>
            <a:spLocks noGrp="1"/>
          </p:cNvSpPr>
          <p:nvPr>
            <p:ph type="title"/>
          </p:nvPr>
        </p:nvSpPr>
        <p:spPr>
          <a:xfrm>
            <a:off x="832875" y="332656"/>
            <a:ext cx="10515600" cy="976067"/>
          </a:xfrm>
        </p:spPr>
        <p:txBody>
          <a:bodyPr>
            <a:normAutofit/>
          </a:bodyPr>
          <a:lstStyle/>
          <a:p>
            <a:r>
              <a:rPr lang="ja-JP" altLang="en-US" sz="2800">
                <a:latin typeface="+mn-ea"/>
                <a:ea typeface="+mn-ea"/>
              </a:rPr>
              <a:t>エビデンスレベル</a:t>
            </a:r>
          </a:p>
        </p:txBody>
      </p:sp>
      <p:sp>
        <p:nvSpPr>
          <p:cNvPr id="2" name="テキスト ボックス 1">
            <a:extLst>
              <a:ext uri="{FF2B5EF4-FFF2-40B4-BE49-F238E27FC236}">
                <a16:creationId xmlns:a16="http://schemas.microsoft.com/office/drawing/2014/main" id="{1715469A-2937-C041-9FD4-6CFC7B8F0C25}"/>
              </a:ext>
            </a:extLst>
          </p:cNvPr>
          <p:cNvSpPr txBox="1"/>
          <p:nvPr/>
        </p:nvSpPr>
        <p:spPr>
          <a:xfrm>
            <a:off x="1199456" y="5601584"/>
            <a:ext cx="5422507" cy="646331"/>
          </a:xfrm>
          <a:prstGeom prst="rect">
            <a:avLst/>
          </a:prstGeom>
          <a:noFill/>
        </p:spPr>
        <p:txBody>
          <a:bodyPr wrap="square" rtlCol="0">
            <a:spAutoFit/>
          </a:bodyPr>
          <a:lstStyle/>
          <a:p>
            <a:r>
              <a:rPr kumimoji="1" lang="en-US" altLang="ja-JP" dirty="0"/>
              <a:t>NEXT SAPIENS</a:t>
            </a:r>
            <a:r>
              <a:rPr kumimoji="1" lang="ja-JP" altLang="en-US"/>
              <a:t>：論文のエビデンスレベルについて</a:t>
            </a:r>
            <a:endParaRPr kumimoji="1" lang="en-US" altLang="ja-JP" dirty="0"/>
          </a:p>
          <a:p>
            <a:r>
              <a:rPr lang="en" altLang="ja-JP" dirty="0"/>
              <a:t>https://next-</a:t>
            </a:r>
            <a:r>
              <a:rPr lang="en" altLang="ja-JP" dirty="0" err="1"/>
              <a:t>sapiens.net</a:t>
            </a:r>
            <a:r>
              <a:rPr lang="en" altLang="ja-JP" dirty="0"/>
              <a:t>/evidence/</a:t>
            </a:r>
            <a:endParaRPr kumimoji="1" lang="ja-JP" altLang="en-US"/>
          </a:p>
        </p:txBody>
      </p:sp>
      <p:pic>
        <p:nvPicPr>
          <p:cNvPr id="8" name="図 7" descr="文字の書かれた紙&#10;&#10;自動的に生成された説明">
            <a:extLst>
              <a:ext uri="{FF2B5EF4-FFF2-40B4-BE49-F238E27FC236}">
                <a16:creationId xmlns:a16="http://schemas.microsoft.com/office/drawing/2014/main" id="{228BCA7A-431C-A34D-9416-B2E38F226C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3526" y="1268760"/>
            <a:ext cx="5570754" cy="4319073"/>
          </a:xfrm>
          <a:prstGeom prst="rect">
            <a:avLst/>
          </a:prstGeom>
        </p:spPr>
      </p:pic>
    </p:spTree>
    <p:extLst>
      <p:ext uri="{BB962C8B-B14F-4D97-AF65-F5344CB8AC3E}">
        <p14:creationId xmlns:p14="http://schemas.microsoft.com/office/powerpoint/2010/main" val="273455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24E25-941E-7F4B-A9AD-FAA79AB9290A}"/>
              </a:ext>
            </a:extLst>
          </p:cNvPr>
          <p:cNvSpPr>
            <a:spLocks noGrp="1"/>
          </p:cNvSpPr>
          <p:nvPr>
            <p:ph type="title"/>
          </p:nvPr>
        </p:nvSpPr>
        <p:spPr/>
        <p:txBody>
          <a:bodyPr/>
          <a:lstStyle/>
          <a:p>
            <a:r>
              <a:rPr kumimoji="1" lang="ja-JP" altLang="en-US"/>
              <a:t>内容概要</a:t>
            </a:r>
          </a:p>
        </p:txBody>
      </p:sp>
      <p:sp>
        <p:nvSpPr>
          <p:cNvPr id="3" name="コンテンツ プレースホルダー 2">
            <a:extLst>
              <a:ext uri="{FF2B5EF4-FFF2-40B4-BE49-F238E27FC236}">
                <a16:creationId xmlns:a16="http://schemas.microsoft.com/office/drawing/2014/main" id="{5EBD415C-7265-0047-8165-0767C708D080}"/>
              </a:ext>
            </a:extLst>
          </p:cNvPr>
          <p:cNvSpPr>
            <a:spLocks noGrp="1"/>
          </p:cNvSpPr>
          <p:nvPr>
            <p:ph idx="1"/>
          </p:nvPr>
        </p:nvSpPr>
        <p:spPr>
          <a:xfrm>
            <a:off x="695400" y="1825625"/>
            <a:ext cx="11377264" cy="4351338"/>
          </a:xfrm>
        </p:spPr>
        <p:txBody>
          <a:bodyPr>
            <a:normAutofit/>
          </a:bodyPr>
          <a:lstStyle/>
          <a:p>
            <a:r>
              <a:rPr lang="ja-JP" altLang="en-US"/>
              <a:t>既存の研究を定量的にレビューし、</a:t>
            </a:r>
            <a:r>
              <a:rPr lang="ja-JP" altLang="en-US" b="1"/>
              <a:t>チームの多様性とチームの成果の関係</a:t>
            </a:r>
            <a:r>
              <a:rPr lang="ja-JP" altLang="en-US"/>
              <a:t>を推定する</a:t>
            </a:r>
            <a:endParaRPr lang="en-US" altLang="ja-JP" dirty="0"/>
          </a:p>
          <a:p>
            <a:r>
              <a:rPr lang="ja-JP" altLang="en-US"/>
              <a:t>多様な従業員のチームが相乗的なパフォーマンスを生み出すという仮説を検証</a:t>
            </a:r>
            <a:endParaRPr lang="en-US" altLang="ja-JP" dirty="0"/>
          </a:p>
          <a:p>
            <a:pPr lvl="1"/>
            <a:r>
              <a:rPr lang="ja-JP" altLang="en-US"/>
              <a:t>グループレベルでの</a:t>
            </a:r>
            <a:r>
              <a:rPr lang="ja-JP" altLang="en-US" b="1"/>
              <a:t>タスク関連の多様性</a:t>
            </a:r>
            <a:r>
              <a:rPr lang="ja-JP" altLang="en-US"/>
              <a:t>と</a:t>
            </a:r>
            <a:r>
              <a:rPr lang="ja-JP" altLang="en-US" b="1"/>
              <a:t>生物学的属性の多様性</a:t>
            </a:r>
            <a:r>
              <a:rPr lang="ja-JP" altLang="en-US"/>
              <a:t>の効果を</a:t>
            </a:r>
            <a:r>
              <a:rPr lang="ja-JP" altLang="en-US" b="1"/>
              <a:t>メタ分析</a:t>
            </a:r>
            <a:endParaRPr lang="en-US" altLang="ja-JP" b="1" dirty="0"/>
          </a:p>
          <a:p>
            <a:r>
              <a:rPr lang="ja-JP" altLang="en-US"/>
              <a:t>２つの結論</a:t>
            </a:r>
            <a:endParaRPr lang="en-US" altLang="ja-JP" dirty="0"/>
          </a:p>
          <a:p>
            <a:pPr lvl="1"/>
            <a:r>
              <a:rPr lang="ja-JP" altLang="en-US" b="1"/>
              <a:t>タスク関連の多様性がチームのパフォーマンスにプラスの影響</a:t>
            </a:r>
            <a:r>
              <a:rPr lang="ja-JP" altLang="en-US"/>
              <a:t>を与えることを支持</a:t>
            </a:r>
            <a:endParaRPr lang="en-US" altLang="ja-JP" dirty="0"/>
          </a:p>
          <a:p>
            <a:pPr lvl="1"/>
            <a:r>
              <a:rPr lang="ja-JP" altLang="en-US" b="1"/>
              <a:t>生物学的多様性はチームのパフォーマンスには有意な関連性を示さなかった</a:t>
            </a:r>
            <a:endParaRPr kumimoji="1" lang="ja-JP" altLang="en-US"/>
          </a:p>
        </p:txBody>
      </p:sp>
      <p:sp>
        <p:nvSpPr>
          <p:cNvPr id="4" name="スライド番号プレースホルダー 3">
            <a:extLst>
              <a:ext uri="{FF2B5EF4-FFF2-40B4-BE49-F238E27FC236}">
                <a16:creationId xmlns:a16="http://schemas.microsoft.com/office/drawing/2014/main" id="{E6B834DA-4407-F04A-8010-69B3CD69F9CC}"/>
              </a:ext>
            </a:extLst>
          </p:cNvPr>
          <p:cNvSpPr>
            <a:spLocks noGrp="1"/>
          </p:cNvSpPr>
          <p:nvPr>
            <p:ph type="sldNum" sz="quarter" idx="12"/>
          </p:nvPr>
        </p:nvSpPr>
        <p:spPr/>
        <p:txBody>
          <a:bodyPr/>
          <a:lstStyle/>
          <a:p>
            <a:pPr>
              <a:defRPr/>
            </a:pPr>
            <a:fld id="{94BF2404-5E9C-4BA7-AF69-FF3299AE34FF}" type="slidenum">
              <a:rPr lang="en-US" altLang="ja-JP" smtClean="0"/>
              <a:pPr>
                <a:defRPr/>
              </a:pPr>
              <a:t>4</a:t>
            </a:fld>
            <a:endParaRPr lang="en-US" altLang="ja-JP"/>
          </a:p>
        </p:txBody>
      </p:sp>
    </p:spTree>
    <p:extLst>
      <p:ext uri="{BB962C8B-B14F-4D97-AF65-F5344CB8AC3E}">
        <p14:creationId xmlns:p14="http://schemas.microsoft.com/office/powerpoint/2010/main" val="1512952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DAEAA8-8CDD-0C4C-B1B6-B04C6EF7383D}"/>
              </a:ext>
            </a:extLst>
          </p:cNvPr>
          <p:cNvSpPr>
            <a:spLocks noGrp="1"/>
          </p:cNvSpPr>
          <p:nvPr>
            <p:ph type="title"/>
          </p:nvPr>
        </p:nvSpPr>
        <p:spPr/>
        <p:txBody>
          <a:bodyPr/>
          <a:lstStyle/>
          <a:p>
            <a:r>
              <a:rPr lang="en-US" altLang="ja-JP" dirty="0"/>
              <a:t>Introduction</a:t>
            </a:r>
            <a:endParaRPr kumimoji="1" lang="ja-JP" altLang="en-US"/>
          </a:p>
        </p:txBody>
      </p:sp>
      <p:sp>
        <p:nvSpPr>
          <p:cNvPr id="3" name="コンテンツ プレースホルダー 2">
            <a:extLst>
              <a:ext uri="{FF2B5EF4-FFF2-40B4-BE49-F238E27FC236}">
                <a16:creationId xmlns:a16="http://schemas.microsoft.com/office/drawing/2014/main" id="{83358A9A-DC7D-C249-8822-883778790E24}"/>
              </a:ext>
            </a:extLst>
          </p:cNvPr>
          <p:cNvSpPr>
            <a:spLocks noGrp="1"/>
          </p:cNvSpPr>
          <p:nvPr>
            <p:ph idx="1"/>
          </p:nvPr>
        </p:nvSpPr>
        <p:spPr/>
        <p:txBody>
          <a:bodyPr>
            <a:normAutofit lnSpcReduction="10000"/>
          </a:bodyPr>
          <a:lstStyle/>
          <a:p>
            <a:r>
              <a:rPr lang="ja-JP" altLang="en-US"/>
              <a:t>多様性は現代の組織論では「</a:t>
            </a:r>
            <a:r>
              <a:rPr lang="ja-JP" altLang="en-US" b="1"/>
              <a:t>両刃の剣</a:t>
            </a:r>
            <a:r>
              <a:rPr lang="ja-JP" altLang="en-US"/>
              <a:t>」と語られる</a:t>
            </a:r>
            <a:endParaRPr lang="en-US" altLang="ja-JP" dirty="0"/>
          </a:p>
          <a:p>
            <a:pPr lvl="1"/>
            <a:r>
              <a:rPr lang="ja-JP" altLang="en-US"/>
              <a:t>メンバーの異質性がチームの成果に及ぼすプラスの効果</a:t>
            </a:r>
            <a:endParaRPr lang="en-US" altLang="ja-JP" dirty="0"/>
          </a:p>
          <a:p>
            <a:pPr lvl="1"/>
            <a:r>
              <a:rPr lang="ja-JP" altLang="en-US"/>
              <a:t>異質なメンバーは、チームの相互作用の機能不全とパフォーマンスの低下を招く</a:t>
            </a:r>
            <a:endParaRPr lang="en-US" altLang="ja-JP" dirty="0"/>
          </a:p>
          <a:p>
            <a:r>
              <a:rPr kumimoji="1" lang="ja-JP" altLang="en-US"/>
              <a:t>３つの軸で評価</a:t>
            </a:r>
            <a:endParaRPr kumimoji="1" lang="en-US" altLang="ja-JP" dirty="0"/>
          </a:p>
          <a:p>
            <a:pPr lvl="1"/>
            <a:r>
              <a:rPr lang="ja-JP" altLang="en-US"/>
              <a:t>チームのパフォーマンスの主観的・物語的側面を評価する</a:t>
            </a:r>
            <a:r>
              <a:rPr lang="ja-JP" altLang="en-US" b="1"/>
              <a:t>「パフォーマンスの質」</a:t>
            </a:r>
            <a:endParaRPr lang="en-US" altLang="ja-JP" b="1" dirty="0"/>
          </a:p>
          <a:p>
            <a:pPr lvl="2"/>
            <a:r>
              <a:rPr lang="ja-JP" altLang="en-US"/>
              <a:t>例えば、より適切な意思決定ができるようになるか</a:t>
            </a:r>
            <a:endParaRPr lang="en-US" altLang="ja-JP" dirty="0"/>
          </a:p>
          <a:p>
            <a:pPr lvl="1"/>
            <a:r>
              <a:rPr lang="ja-JP" altLang="en-US"/>
              <a:t>チームのパフォーマンスの客観的性質を評価する「</a:t>
            </a:r>
            <a:r>
              <a:rPr lang="ja-JP" altLang="en-US" b="1"/>
              <a:t>パフォーマンスの量</a:t>
            </a:r>
            <a:r>
              <a:rPr lang="ja-JP" altLang="en-US"/>
              <a:t>」</a:t>
            </a:r>
            <a:endParaRPr lang="en-US" altLang="ja-JP" dirty="0"/>
          </a:p>
          <a:p>
            <a:pPr lvl="2"/>
            <a:r>
              <a:rPr lang="ja-JP" altLang="en-US"/>
              <a:t>例えば、コンピュータ産業における市場投入までの時間</a:t>
            </a:r>
            <a:endParaRPr lang="en-US" altLang="ja-JP" dirty="0"/>
          </a:p>
          <a:p>
            <a:pPr lvl="1"/>
            <a:r>
              <a:rPr lang="ja-JP" altLang="en-US"/>
              <a:t>チームの成果の社会心理学的側面を掘り下げた「</a:t>
            </a:r>
            <a:r>
              <a:rPr lang="ja-JP" altLang="en-US" b="1"/>
              <a:t>社会的統合</a:t>
            </a:r>
            <a:r>
              <a:rPr lang="ja-JP" altLang="en-US"/>
              <a:t>」</a:t>
            </a:r>
            <a:endParaRPr lang="en-US" altLang="ja-JP" dirty="0"/>
          </a:p>
          <a:p>
            <a:pPr lvl="2"/>
            <a:r>
              <a:rPr lang="ja-JP" altLang="en-US"/>
              <a:t>チームメンバで結束していると思うかどうか</a:t>
            </a:r>
            <a:endParaRPr lang="en-US" altLang="ja-JP" dirty="0"/>
          </a:p>
          <a:p>
            <a:pPr lvl="2"/>
            <a:endParaRPr kumimoji="1" lang="ja-JP" altLang="en-US"/>
          </a:p>
        </p:txBody>
      </p:sp>
      <p:sp>
        <p:nvSpPr>
          <p:cNvPr id="4" name="スライド番号プレースホルダー 3">
            <a:extLst>
              <a:ext uri="{FF2B5EF4-FFF2-40B4-BE49-F238E27FC236}">
                <a16:creationId xmlns:a16="http://schemas.microsoft.com/office/drawing/2014/main" id="{02F757FE-5084-7B44-9191-A1898045D4B0}"/>
              </a:ext>
            </a:extLst>
          </p:cNvPr>
          <p:cNvSpPr>
            <a:spLocks noGrp="1"/>
          </p:cNvSpPr>
          <p:nvPr>
            <p:ph type="sldNum" sz="quarter" idx="12"/>
          </p:nvPr>
        </p:nvSpPr>
        <p:spPr/>
        <p:txBody>
          <a:bodyPr/>
          <a:lstStyle/>
          <a:p>
            <a:pPr>
              <a:defRPr/>
            </a:pPr>
            <a:fld id="{94BF2404-5E9C-4BA7-AF69-FF3299AE34FF}" type="slidenum">
              <a:rPr lang="en-US" altLang="ja-JP" smtClean="0"/>
              <a:pPr>
                <a:defRPr/>
              </a:pPr>
              <a:t>5</a:t>
            </a:fld>
            <a:endParaRPr lang="en-US" altLang="ja-JP"/>
          </a:p>
        </p:txBody>
      </p:sp>
    </p:spTree>
    <p:extLst>
      <p:ext uri="{BB962C8B-B14F-4D97-AF65-F5344CB8AC3E}">
        <p14:creationId xmlns:p14="http://schemas.microsoft.com/office/powerpoint/2010/main" val="338972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6C2325-6BCF-214A-86D0-A033ACB8CF58}"/>
              </a:ext>
            </a:extLst>
          </p:cNvPr>
          <p:cNvSpPr>
            <a:spLocks noGrp="1"/>
          </p:cNvSpPr>
          <p:nvPr>
            <p:ph type="title"/>
          </p:nvPr>
        </p:nvSpPr>
        <p:spPr/>
        <p:txBody>
          <a:bodyPr/>
          <a:lstStyle/>
          <a:p>
            <a:r>
              <a:rPr lang="ja-JP" altLang="en-US" b="1"/>
              <a:t>チームパフォーマンスの質</a:t>
            </a:r>
            <a:r>
              <a:rPr lang="ja-JP" altLang="en-US"/>
              <a:t>と関連仮説</a:t>
            </a:r>
            <a:endParaRPr kumimoji="1" lang="ja-JP" altLang="en-US"/>
          </a:p>
        </p:txBody>
      </p:sp>
      <p:sp>
        <p:nvSpPr>
          <p:cNvPr id="3" name="コンテンツ プレースホルダー 2">
            <a:extLst>
              <a:ext uri="{FF2B5EF4-FFF2-40B4-BE49-F238E27FC236}">
                <a16:creationId xmlns:a16="http://schemas.microsoft.com/office/drawing/2014/main" id="{7CC94688-7B5B-0C4F-90DF-0242833B227C}"/>
              </a:ext>
            </a:extLst>
          </p:cNvPr>
          <p:cNvSpPr>
            <a:spLocks noGrp="1"/>
          </p:cNvSpPr>
          <p:nvPr>
            <p:ph idx="1"/>
          </p:nvPr>
        </p:nvSpPr>
        <p:spPr>
          <a:xfrm>
            <a:off x="263352" y="1325564"/>
            <a:ext cx="11809312" cy="4851400"/>
          </a:xfrm>
        </p:spPr>
        <p:txBody>
          <a:bodyPr>
            <a:normAutofit fontScale="92500" lnSpcReduction="10000"/>
          </a:bodyPr>
          <a:lstStyle/>
          <a:p>
            <a:r>
              <a:rPr lang="ja-JP" altLang="en-US"/>
              <a:t>これまでの多様性の研究</a:t>
            </a:r>
            <a:endParaRPr lang="en-US" altLang="ja-JP" dirty="0"/>
          </a:p>
          <a:p>
            <a:pPr lvl="1"/>
            <a:r>
              <a:rPr lang="ja-JP" altLang="en-US"/>
              <a:t>異なるタイプの多様性がチームの成果に様々な影響を与える可能性</a:t>
            </a:r>
            <a:endParaRPr lang="en-US" altLang="ja-JP" dirty="0"/>
          </a:p>
          <a:p>
            <a:pPr lvl="1"/>
            <a:r>
              <a:rPr lang="ja-JP" altLang="en-US"/>
              <a:t>下記は</a:t>
            </a:r>
            <a:r>
              <a:rPr lang="en-US" altLang="ja-JP" dirty="0"/>
              <a:t>(2)</a:t>
            </a:r>
            <a:r>
              <a:rPr lang="ja-JP" altLang="en-US"/>
              <a:t>の方が重要</a:t>
            </a:r>
            <a:endParaRPr lang="en-US" altLang="ja-JP" dirty="0"/>
          </a:p>
          <a:p>
            <a:pPr lvl="2"/>
            <a:r>
              <a:rPr lang="en-US" altLang="ja-JP" dirty="0"/>
              <a:t>(1)</a:t>
            </a:r>
            <a:r>
              <a:rPr lang="ja-JP" altLang="en-US"/>
              <a:t>認知的リソース（機能的専門知識や業界経験）</a:t>
            </a:r>
            <a:endParaRPr lang="en-US" altLang="ja-JP" dirty="0"/>
          </a:p>
          <a:p>
            <a:pPr lvl="2"/>
            <a:r>
              <a:rPr lang="en-US" altLang="ja-JP" dirty="0"/>
              <a:t>(2)</a:t>
            </a:r>
            <a:r>
              <a:rPr lang="ja-JP" altLang="en-US"/>
              <a:t>人口統計学的多様性（民族性や性別など）</a:t>
            </a:r>
            <a:endParaRPr lang="en-US" altLang="ja-JP" b="1" dirty="0"/>
          </a:p>
          <a:p>
            <a:r>
              <a:rPr lang="ja-JP" altLang="en-US"/>
              <a:t>仮設</a:t>
            </a:r>
            <a:endParaRPr lang="en-US" altLang="ja-JP" dirty="0"/>
          </a:p>
          <a:p>
            <a:pPr lvl="1"/>
            <a:r>
              <a:rPr lang="ja-JP" altLang="en-US"/>
              <a:t>仮説</a:t>
            </a:r>
            <a:r>
              <a:rPr lang="en-US" altLang="ja-JP" dirty="0"/>
              <a:t>1-a. </a:t>
            </a:r>
          </a:p>
          <a:p>
            <a:pPr lvl="2"/>
            <a:r>
              <a:rPr lang="ja-JP" altLang="en-US" b="1"/>
              <a:t>タスク関連の多様性とチームパフォーマンスの質には正の関係</a:t>
            </a:r>
            <a:r>
              <a:rPr lang="ja-JP" altLang="en-US"/>
              <a:t>がある。</a:t>
            </a:r>
          </a:p>
          <a:p>
            <a:pPr lvl="1"/>
            <a:r>
              <a:rPr lang="ja-JP" altLang="en-US"/>
              <a:t>仮説</a:t>
            </a:r>
            <a:r>
              <a:rPr lang="en-US" altLang="ja-JP" dirty="0"/>
              <a:t>1-b. </a:t>
            </a:r>
          </a:p>
          <a:p>
            <a:pPr lvl="2"/>
            <a:r>
              <a:rPr lang="ja-JP" altLang="en-US" b="1"/>
              <a:t>生物学的多様性とチームパフォーマンスの質との間には正の関係</a:t>
            </a:r>
            <a:r>
              <a:rPr lang="ja-JP" altLang="en-US"/>
              <a:t>がある。</a:t>
            </a:r>
            <a:endParaRPr lang="en-US" altLang="ja-JP" dirty="0"/>
          </a:p>
          <a:p>
            <a:pPr lvl="1"/>
            <a:r>
              <a:rPr lang="ja-JP" altLang="en-US"/>
              <a:t>仮説</a:t>
            </a:r>
            <a:r>
              <a:rPr lang="en-US" altLang="ja-JP" dirty="0"/>
              <a:t>2</a:t>
            </a:r>
            <a:r>
              <a:rPr lang="ja-JP" altLang="en-US"/>
              <a:t>：</a:t>
            </a:r>
            <a:endParaRPr lang="en-US" altLang="ja-JP" dirty="0"/>
          </a:p>
          <a:p>
            <a:pPr lvl="2"/>
            <a:r>
              <a:rPr lang="ja-JP" altLang="en-US"/>
              <a:t>チームの多様性とチームパフォーマンスの関係は、生物・人口統計学的多様性よりも</a:t>
            </a:r>
            <a:r>
              <a:rPr lang="ja-JP" altLang="en-US" b="1"/>
              <a:t>タスク関連の多様性の方が強くなる</a:t>
            </a:r>
            <a:r>
              <a:rPr lang="ja-JP" altLang="en-US"/>
              <a:t>。</a:t>
            </a:r>
            <a:br>
              <a:rPr lang="ja-JP" altLang="en-US"/>
            </a:br>
            <a:br>
              <a:rPr lang="ja-JP" altLang="en-US"/>
            </a:br>
            <a:endParaRPr kumimoji="1" lang="ja-JP" altLang="en-US"/>
          </a:p>
        </p:txBody>
      </p:sp>
      <p:sp>
        <p:nvSpPr>
          <p:cNvPr id="4" name="スライド番号プレースホルダー 3">
            <a:extLst>
              <a:ext uri="{FF2B5EF4-FFF2-40B4-BE49-F238E27FC236}">
                <a16:creationId xmlns:a16="http://schemas.microsoft.com/office/drawing/2014/main" id="{EF4D5E14-EF1F-3644-966C-A71DD439B1BC}"/>
              </a:ext>
            </a:extLst>
          </p:cNvPr>
          <p:cNvSpPr>
            <a:spLocks noGrp="1"/>
          </p:cNvSpPr>
          <p:nvPr>
            <p:ph type="sldNum" sz="quarter" idx="12"/>
          </p:nvPr>
        </p:nvSpPr>
        <p:spPr/>
        <p:txBody>
          <a:bodyPr/>
          <a:lstStyle/>
          <a:p>
            <a:pPr>
              <a:defRPr/>
            </a:pPr>
            <a:fld id="{94BF2404-5E9C-4BA7-AF69-FF3299AE34FF}" type="slidenum">
              <a:rPr lang="en-US" altLang="ja-JP" smtClean="0"/>
              <a:pPr>
                <a:defRPr/>
              </a:pPr>
              <a:t>6</a:t>
            </a:fld>
            <a:endParaRPr lang="en-US" altLang="ja-JP"/>
          </a:p>
        </p:txBody>
      </p:sp>
    </p:spTree>
    <p:extLst>
      <p:ext uri="{BB962C8B-B14F-4D97-AF65-F5344CB8AC3E}">
        <p14:creationId xmlns:p14="http://schemas.microsoft.com/office/powerpoint/2010/main" val="265148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912EC-A7BB-594C-A8F2-DA3D4B3D7318}"/>
              </a:ext>
            </a:extLst>
          </p:cNvPr>
          <p:cNvSpPr>
            <a:spLocks noGrp="1"/>
          </p:cNvSpPr>
          <p:nvPr>
            <p:ph type="title"/>
          </p:nvPr>
        </p:nvSpPr>
        <p:spPr/>
        <p:txBody>
          <a:bodyPr/>
          <a:lstStyle/>
          <a:p>
            <a:r>
              <a:rPr lang="ja-JP" altLang="en-US" b="1"/>
              <a:t>チーム・パフォーマンスの量</a:t>
            </a:r>
            <a:r>
              <a:rPr lang="ja-JP" altLang="en-US"/>
              <a:t>と関連仮説</a:t>
            </a:r>
            <a:endParaRPr kumimoji="1" lang="ja-JP" altLang="en-US"/>
          </a:p>
        </p:txBody>
      </p:sp>
      <p:sp>
        <p:nvSpPr>
          <p:cNvPr id="3" name="コンテンツ プレースホルダー 2">
            <a:extLst>
              <a:ext uri="{FF2B5EF4-FFF2-40B4-BE49-F238E27FC236}">
                <a16:creationId xmlns:a16="http://schemas.microsoft.com/office/drawing/2014/main" id="{947134A7-17CF-624F-A17B-4A5B4689B76B}"/>
              </a:ext>
            </a:extLst>
          </p:cNvPr>
          <p:cNvSpPr>
            <a:spLocks noGrp="1"/>
          </p:cNvSpPr>
          <p:nvPr>
            <p:ph idx="1"/>
          </p:nvPr>
        </p:nvSpPr>
        <p:spPr/>
        <p:txBody>
          <a:bodyPr/>
          <a:lstStyle/>
          <a:p>
            <a:r>
              <a:rPr lang="ja-JP" altLang="en-US"/>
              <a:t>チームのパフォーマンスの運用上の尺度</a:t>
            </a:r>
            <a:endParaRPr lang="en-US" altLang="ja-JP" dirty="0"/>
          </a:p>
          <a:p>
            <a:pPr lvl="1"/>
            <a:r>
              <a:rPr lang="ja-JP" altLang="en-US"/>
              <a:t>生産されたアウトプットの量やタスクを完了するまでの時間など、</a:t>
            </a:r>
            <a:r>
              <a:rPr lang="ja-JP" altLang="en-US" b="1"/>
              <a:t>定量的な成果と測定可能な成果</a:t>
            </a:r>
            <a:r>
              <a:rPr lang="ja-JP" altLang="en-US"/>
              <a:t>がある</a:t>
            </a:r>
            <a:endParaRPr lang="en-US" altLang="ja-JP" dirty="0"/>
          </a:p>
          <a:p>
            <a:r>
              <a:rPr kumimoji="1" lang="ja-JP" altLang="en-US"/>
              <a:t>仮設</a:t>
            </a:r>
            <a:endParaRPr kumimoji="1" lang="en-US" altLang="ja-JP" dirty="0"/>
          </a:p>
          <a:p>
            <a:pPr lvl="1"/>
            <a:r>
              <a:rPr lang="ja-JP" altLang="en-US"/>
              <a:t>仮説</a:t>
            </a:r>
            <a:r>
              <a:rPr lang="en-US" altLang="ja-JP" dirty="0"/>
              <a:t>3-a. </a:t>
            </a:r>
          </a:p>
          <a:p>
            <a:pPr lvl="2"/>
            <a:r>
              <a:rPr lang="ja-JP" altLang="en-US"/>
              <a:t>タスクに関連した多様性とチームパフォーマンスの量の間には正の関係がある。</a:t>
            </a:r>
          </a:p>
          <a:p>
            <a:pPr lvl="1"/>
            <a:r>
              <a:rPr lang="ja-JP" altLang="en-US"/>
              <a:t>仮説</a:t>
            </a:r>
            <a:r>
              <a:rPr lang="en-US" altLang="ja-JP" dirty="0"/>
              <a:t>3-b. </a:t>
            </a:r>
          </a:p>
          <a:p>
            <a:pPr lvl="2"/>
            <a:r>
              <a:rPr lang="ja-JP" altLang="en-US"/>
              <a:t>生物学的多様性とチームパフォーマンスの量との間には正の関係がある。</a:t>
            </a:r>
            <a:br>
              <a:rPr lang="ja-JP" altLang="en-US"/>
            </a:br>
            <a:endParaRPr kumimoji="1" lang="ja-JP" altLang="en-US"/>
          </a:p>
        </p:txBody>
      </p:sp>
      <p:sp>
        <p:nvSpPr>
          <p:cNvPr id="4" name="スライド番号プレースホルダー 3">
            <a:extLst>
              <a:ext uri="{FF2B5EF4-FFF2-40B4-BE49-F238E27FC236}">
                <a16:creationId xmlns:a16="http://schemas.microsoft.com/office/drawing/2014/main" id="{9710853C-D1D0-5F4D-AB8B-39C9E187EAC5}"/>
              </a:ext>
            </a:extLst>
          </p:cNvPr>
          <p:cNvSpPr>
            <a:spLocks noGrp="1"/>
          </p:cNvSpPr>
          <p:nvPr>
            <p:ph type="sldNum" sz="quarter" idx="12"/>
          </p:nvPr>
        </p:nvSpPr>
        <p:spPr/>
        <p:txBody>
          <a:bodyPr/>
          <a:lstStyle/>
          <a:p>
            <a:pPr>
              <a:defRPr/>
            </a:pPr>
            <a:fld id="{94BF2404-5E9C-4BA7-AF69-FF3299AE34FF}" type="slidenum">
              <a:rPr lang="en-US" altLang="ja-JP" smtClean="0"/>
              <a:pPr>
                <a:defRPr/>
              </a:pPr>
              <a:t>7</a:t>
            </a:fld>
            <a:endParaRPr lang="en-US" altLang="ja-JP"/>
          </a:p>
        </p:txBody>
      </p:sp>
    </p:spTree>
    <p:extLst>
      <p:ext uri="{BB962C8B-B14F-4D97-AF65-F5344CB8AC3E}">
        <p14:creationId xmlns:p14="http://schemas.microsoft.com/office/powerpoint/2010/main" val="298860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5C91D9-A7F3-C04A-8E5D-AF620F6B8C7B}"/>
              </a:ext>
            </a:extLst>
          </p:cNvPr>
          <p:cNvSpPr>
            <a:spLocks noGrp="1"/>
          </p:cNvSpPr>
          <p:nvPr>
            <p:ph type="title"/>
          </p:nvPr>
        </p:nvSpPr>
        <p:spPr>
          <a:xfrm>
            <a:off x="407368" y="0"/>
            <a:ext cx="10946432" cy="1325563"/>
          </a:xfrm>
        </p:spPr>
        <p:txBody>
          <a:bodyPr/>
          <a:lstStyle/>
          <a:p>
            <a:r>
              <a:rPr lang="ja-JP" altLang="en-US"/>
              <a:t>チームワークにおける社会的統合と関連仮説</a:t>
            </a:r>
            <a:endParaRPr kumimoji="1" lang="ja-JP" altLang="en-US"/>
          </a:p>
        </p:txBody>
      </p:sp>
      <p:sp>
        <p:nvSpPr>
          <p:cNvPr id="3" name="コンテンツ プレースホルダー 2">
            <a:extLst>
              <a:ext uri="{FF2B5EF4-FFF2-40B4-BE49-F238E27FC236}">
                <a16:creationId xmlns:a16="http://schemas.microsoft.com/office/drawing/2014/main" id="{6D8DE1A9-6037-2E4C-963D-873EB0DCCEA5}"/>
              </a:ext>
            </a:extLst>
          </p:cNvPr>
          <p:cNvSpPr>
            <a:spLocks noGrp="1"/>
          </p:cNvSpPr>
          <p:nvPr>
            <p:ph idx="1"/>
          </p:nvPr>
        </p:nvSpPr>
        <p:spPr>
          <a:xfrm>
            <a:off x="407368" y="1484784"/>
            <a:ext cx="11449272" cy="4692179"/>
          </a:xfrm>
        </p:spPr>
        <p:txBody>
          <a:bodyPr>
            <a:normAutofit fontScale="92500" lnSpcReduction="10000"/>
          </a:bodyPr>
          <a:lstStyle/>
          <a:p>
            <a:r>
              <a:rPr lang="ja-JP" altLang="en-US"/>
              <a:t>チームワーク</a:t>
            </a:r>
            <a:endParaRPr lang="en-US" altLang="ja-JP" dirty="0"/>
          </a:p>
          <a:p>
            <a:pPr lvl="1"/>
            <a:r>
              <a:rPr lang="ja-JP" altLang="en-US"/>
              <a:t>タスクを効果的に遂行するために、よく統合されたチーム</a:t>
            </a:r>
            <a:endParaRPr lang="en-US" altLang="ja-JP" dirty="0"/>
          </a:p>
          <a:p>
            <a:r>
              <a:rPr lang="ja-JP" altLang="en-US"/>
              <a:t>グループ内の対立のカテゴリ</a:t>
            </a:r>
            <a:endParaRPr lang="en-US" altLang="ja-JP" dirty="0"/>
          </a:p>
          <a:p>
            <a:pPr lvl="1"/>
            <a:r>
              <a:rPr lang="ja-JP" altLang="en-US"/>
              <a:t>感情的対立（人に関連した対立）</a:t>
            </a:r>
            <a:endParaRPr lang="en-US" altLang="ja-JP" dirty="0"/>
          </a:p>
          <a:p>
            <a:pPr lvl="2"/>
            <a:r>
              <a:rPr lang="ja-JP" altLang="en-US"/>
              <a:t>人に焦点を当てた対立がグループのパフォーマンスに負の影響を与える</a:t>
            </a:r>
            <a:endParaRPr lang="en-US" altLang="ja-JP" dirty="0"/>
          </a:p>
          <a:p>
            <a:pPr lvl="1"/>
            <a:r>
              <a:rPr lang="ja-JP" altLang="en-US"/>
              <a:t>実体的対立（タスクに関連した対立）</a:t>
            </a:r>
            <a:endParaRPr lang="en-US" altLang="ja-JP" dirty="0"/>
          </a:p>
          <a:p>
            <a:pPr lvl="2"/>
            <a:r>
              <a:rPr lang="ja-JP" altLang="en-US"/>
              <a:t>タスクに関連した対立はグループのパフォーマンスにプラスの影響を与える</a:t>
            </a:r>
            <a:endParaRPr lang="en-US" altLang="ja-JP" dirty="0"/>
          </a:p>
          <a:p>
            <a:r>
              <a:rPr lang="ja-JP" altLang="en-US"/>
              <a:t>仮設</a:t>
            </a:r>
            <a:endParaRPr lang="en-US" altLang="ja-JP" dirty="0"/>
          </a:p>
          <a:p>
            <a:pPr lvl="1"/>
            <a:r>
              <a:rPr lang="ja-JP" altLang="en-US"/>
              <a:t>仮説</a:t>
            </a:r>
            <a:r>
              <a:rPr lang="en-US" altLang="ja-JP" dirty="0"/>
              <a:t>4</a:t>
            </a:r>
            <a:r>
              <a:rPr lang="ja-JP" altLang="en-US"/>
              <a:t>：</a:t>
            </a:r>
            <a:endParaRPr lang="en-US" altLang="ja-JP" dirty="0"/>
          </a:p>
          <a:p>
            <a:pPr lvl="2"/>
            <a:r>
              <a:rPr lang="ja-JP" altLang="en-US"/>
              <a:t>チームの多様性とチームメンバーの社会的統合との間には負の関係がある。</a:t>
            </a:r>
          </a:p>
          <a:p>
            <a:pPr lvl="1"/>
            <a:r>
              <a:rPr lang="ja-JP" altLang="en-US"/>
              <a:t>仮説</a:t>
            </a:r>
            <a:r>
              <a:rPr lang="en-US" altLang="ja-JP" dirty="0"/>
              <a:t>5</a:t>
            </a:r>
            <a:r>
              <a:rPr lang="ja-JP" altLang="en-US"/>
              <a:t>：</a:t>
            </a:r>
            <a:endParaRPr lang="en-US" altLang="ja-JP" dirty="0"/>
          </a:p>
          <a:p>
            <a:pPr lvl="2"/>
            <a:r>
              <a:rPr lang="ja-JP" altLang="en-US"/>
              <a:t>チームの多様性と社会的統合の関係</a:t>
            </a:r>
            <a:endParaRPr lang="en-US" altLang="ja-JP" dirty="0"/>
          </a:p>
          <a:p>
            <a:pPr lvl="3"/>
            <a:r>
              <a:rPr lang="ja-JP" altLang="en-US"/>
              <a:t>「タスクに関連した多様性」</a:t>
            </a:r>
            <a:r>
              <a:rPr lang="en-US" altLang="ja-JP" dirty="0"/>
              <a:t> &lt; </a:t>
            </a:r>
            <a:r>
              <a:rPr lang="ja-JP" altLang="en-US"/>
              <a:t>「生物学的人口統計学的多様性」</a:t>
            </a:r>
            <a:endParaRPr kumimoji="1" lang="ja-JP" altLang="en-US"/>
          </a:p>
        </p:txBody>
      </p:sp>
      <p:sp>
        <p:nvSpPr>
          <p:cNvPr id="4" name="スライド番号プレースホルダー 3">
            <a:extLst>
              <a:ext uri="{FF2B5EF4-FFF2-40B4-BE49-F238E27FC236}">
                <a16:creationId xmlns:a16="http://schemas.microsoft.com/office/drawing/2014/main" id="{9F251C37-ED50-EB4A-AB91-88A98213A029}"/>
              </a:ext>
            </a:extLst>
          </p:cNvPr>
          <p:cNvSpPr>
            <a:spLocks noGrp="1"/>
          </p:cNvSpPr>
          <p:nvPr>
            <p:ph type="sldNum" sz="quarter" idx="12"/>
          </p:nvPr>
        </p:nvSpPr>
        <p:spPr/>
        <p:txBody>
          <a:bodyPr/>
          <a:lstStyle/>
          <a:p>
            <a:pPr>
              <a:defRPr/>
            </a:pPr>
            <a:fld id="{94BF2404-5E9C-4BA7-AF69-FF3299AE34FF}" type="slidenum">
              <a:rPr lang="en-US" altLang="ja-JP" smtClean="0"/>
              <a:pPr>
                <a:defRPr/>
              </a:pPr>
              <a:t>8</a:t>
            </a:fld>
            <a:endParaRPr lang="en-US" altLang="ja-JP"/>
          </a:p>
        </p:txBody>
      </p:sp>
    </p:spTree>
    <p:extLst>
      <p:ext uri="{BB962C8B-B14F-4D97-AF65-F5344CB8AC3E}">
        <p14:creationId xmlns:p14="http://schemas.microsoft.com/office/powerpoint/2010/main" val="84749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C5F4BF-9323-C248-986F-92F2451F35B6}"/>
              </a:ext>
            </a:extLst>
          </p:cNvPr>
          <p:cNvSpPr>
            <a:spLocks noGrp="1"/>
          </p:cNvSpPr>
          <p:nvPr>
            <p:ph type="title"/>
          </p:nvPr>
        </p:nvSpPr>
        <p:spPr>
          <a:xfrm>
            <a:off x="72008" y="87213"/>
            <a:ext cx="12360696" cy="1325563"/>
          </a:xfrm>
        </p:spPr>
        <p:txBody>
          <a:bodyPr>
            <a:normAutofit/>
          </a:bodyPr>
          <a:lstStyle/>
          <a:p>
            <a:r>
              <a:rPr lang="ja-JP" altLang="en-US" sz="4000"/>
              <a:t>理論に基づくモデレータ</a:t>
            </a:r>
            <a:r>
              <a:rPr lang="en-US" altLang="ja-JP" sz="4000" dirty="0"/>
              <a:t>(</a:t>
            </a:r>
            <a:r>
              <a:rPr lang="ja-JP" altLang="en-US" sz="4000"/>
              <a:t>タスクの複雑さ</a:t>
            </a:r>
            <a:r>
              <a:rPr lang="en-US" altLang="ja-JP" sz="4000" dirty="0"/>
              <a:t>/</a:t>
            </a:r>
            <a:r>
              <a:rPr lang="ja-JP" altLang="en-US" sz="4000"/>
              <a:t>チームタイプ</a:t>
            </a:r>
            <a:r>
              <a:rPr lang="en-US" altLang="ja-JP" sz="4000" dirty="0"/>
              <a:t>)</a:t>
            </a:r>
            <a:endParaRPr kumimoji="1" lang="ja-JP" altLang="en-US" sz="4000"/>
          </a:p>
        </p:txBody>
      </p:sp>
      <p:sp>
        <p:nvSpPr>
          <p:cNvPr id="3" name="コンテンツ プレースホルダー 2">
            <a:extLst>
              <a:ext uri="{FF2B5EF4-FFF2-40B4-BE49-F238E27FC236}">
                <a16:creationId xmlns:a16="http://schemas.microsoft.com/office/drawing/2014/main" id="{68EF14DE-4096-1D42-AFEA-C45FA0485079}"/>
              </a:ext>
            </a:extLst>
          </p:cNvPr>
          <p:cNvSpPr>
            <a:spLocks noGrp="1"/>
          </p:cNvSpPr>
          <p:nvPr>
            <p:ph idx="1"/>
          </p:nvPr>
        </p:nvSpPr>
        <p:spPr>
          <a:xfrm>
            <a:off x="838200" y="1325563"/>
            <a:ext cx="10946432" cy="4851400"/>
          </a:xfrm>
        </p:spPr>
        <p:txBody>
          <a:bodyPr>
            <a:normAutofit fontScale="92500" lnSpcReduction="20000"/>
          </a:bodyPr>
          <a:lstStyle/>
          <a:p>
            <a:r>
              <a:rPr lang="ja-JP" altLang="en-US"/>
              <a:t>タスクの複雑さ</a:t>
            </a:r>
            <a:endParaRPr lang="en-US" altLang="ja-JP" dirty="0"/>
          </a:p>
          <a:p>
            <a:pPr lvl="1"/>
            <a:r>
              <a:rPr lang="ja-JP" altLang="en-US"/>
              <a:t>非常に複雑で不確実なタスク</a:t>
            </a:r>
            <a:r>
              <a:rPr lang="en-US" altLang="ja-JP" dirty="0"/>
              <a:t>  =&gt; </a:t>
            </a:r>
            <a:r>
              <a:rPr lang="ja-JP" altLang="en-US"/>
              <a:t>多様な専門知識は有効</a:t>
            </a:r>
            <a:endParaRPr lang="en-US" altLang="ja-JP" dirty="0"/>
          </a:p>
          <a:p>
            <a:pPr lvl="1"/>
            <a:r>
              <a:rPr lang="ja-JP" altLang="en-US"/>
              <a:t>単純で日常的なチームのタスク</a:t>
            </a:r>
            <a:r>
              <a:rPr lang="en-US" altLang="ja-JP" dirty="0"/>
              <a:t> =&gt;</a:t>
            </a:r>
            <a:r>
              <a:rPr lang="ja-JP" altLang="en-US"/>
              <a:t>メンバーの多様性は不必要</a:t>
            </a:r>
            <a:endParaRPr lang="en-US" altLang="ja-JP" dirty="0"/>
          </a:p>
          <a:p>
            <a:r>
              <a:rPr lang="ja-JP" altLang="en-US"/>
              <a:t>チームタイプ</a:t>
            </a:r>
            <a:endParaRPr lang="en-US" altLang="ja-JP" dirty="0"/>
          </a:p>
          <a:p>
            <a:pPr lvl="1"/>
            <a:r>
              <a:rPr lang="ja-JP" altLang="en-US"/>
              <a:t>トップマネジメントやプロジェクトチーム</a:t>
            </a:r>
            <a:r>
              <a:rPr lang="en-US" altLang="ja-JP" dirty="0"/>
              <a:t> = </a:t>
            </a:r>
            <a:r>
              <a:rPr lang="ja-JP" altLang="en-US"/>
              <a:t>高度に専門化された複雑な仕事</a:t>
            </a:r>
            <a:endParaRPr lang="en-US" altLang="ja-JP" dirty="0"/>
          </a:p>
          <a:p>
            <a:pPr lvl="2"/>
            <a:r>
              <a:rPr lang="ja-JP" altLang="en-US"/>
              <a:t>タスク関連の属性（専門知識や学歴など）では異質</a:t>
            </a:r>
            <a:endParaRPr lang="en-US" altLang="ja-JP" dirty="0"/>
          </a:p>
          <a:p>
            <a:pPr lvl="2"/>
            <a:r>
              <a:rPr lang="ja-JP" altLang="en-US"/>
              <a:t>生物学的属性（年齢、人種、性別など）では同質</a:t>
            </a:r>
            <a:endParaRPr lang="en-US" altLang="ja-JP" dirty="0"/>
          </a:p>
          <a:p>
            <a:pPr lvl="1"/>
            <a:r>
              <a:rPr lang="ja-JP" altLang="en-US"/>
              <a:t>ワークチーム</a:t>
            </a:r>
            <a:r>
              <a:rPr lang="en-US" altLang="ja-JP" dirty="0"/>
              <a:t> = </a:t>
            </a:r>
            <a:r>
              <a:rPr lang="ja-JP" altLang="en-US"/>
              <a:t>複雑でない仕事</a:t>
            </a:r>
            <a:endParaRPr lang="en-US" altLang="ja-JP" dirty="0"/>
          </a:p>
          <a:p>
            <a:pPr lvl="2"/>
            <a:r>
              <a:rPr lang="ja-JP" altLang="en-US"/>
              <a:t>機能的な専門知識や教育レベルに関しては同質</a:t>
            </a:r>
            <a:endParaRPr lang="en-US" altLang="ja-JP" dirty="0"/>
          </a:p>
          <a:p>
            <a:pPr lvl="2"/>
            <a:r>
              <a:rPr lang="ja-JP" altLang="en-US"/>
              <a:t>生物学的属性に関しては異質</a:t>
            </a:r>
            <a:endParaRPr lang="en-US" altLang="ja-JP" dirty="0"/>
          </a:p>
          <a:p>
            <a:r>
              <a:rPr lang="ja-JP" altLang="en-US"/>
              <a:t>仮設</a:t>
            </a:r>
            <a:endParaRPr lang="en-US" altLang="ja-JP" dirty="0"/>
          </a:p>
          <a:p>
            <a:pPr lvl="1"/>
            <a:r>
              <a:rPr lang="ja-JP" altLang="en-US"/>
              <a:t>仮説</a:t>
            </a:r>
            <a:r>
              <a:rPr lang="en-US" altLang="ja-JP" dirty="0"/>
              <a:t>6</a:t>
            </a:r>
            <a:r>
              <a:rPr lang="ja-JP" altLang="en-US"/>
              <a:t>：タスクの複雑さは、チームの多様性とチームのパフォーマンスの関係を緩和する。</a:t>
            </a:r>
            <a:endParaRPr lang="en-US" altLang="ja-JP" dirty="0"/>
          </a:p>
          <a:p>
            <a:pPr lvl="1"/>
            <a:r>
              <a:rPr lang="ja-JP" altLang="en-US"/>
              <a:t>仮説</a:t>
            </a:r>
            <a:r>
              <a:rPr lang="en-US" altLang="ja-JP" dirty="0"/>
              <a:t>7</a:t>
            </a:r>
            <a:r>
              <a:rPr lang="ja-JP" altLang="en-US"/>
              <a:t>：チームのタイプは、チームの多様性とチームのパフォーマンスの関係を中和し、その関係は作業チームよりもプロジェクトチームの方が強くなる。</a:t>
            </a:r>
            <a:br>
              <a:rPr lang="ja-JP" altLang="en-US"/>
            </a:br>
            <a:endParaRPr kumimoji="1" lang="ja-JP" altLang="en-US"/>
          </a:p>
        </p:txBody>
      </p:sp>
      <p:sp>
        <p:nvSpPr>
          <p:cNvPr id="4" name="スライド番号プレースホルダー 3">
            <a:extLst>
              <a:ext uri="{FF2B5EF4-FFF2-40B4-BE49-F238E27FC236}">
                <a16:creationId xmlns:a16="http://schemas.microsoft.com/office/drawing/2014/main" id="{E10576C6-B975-7E48-8CE9-83FAFB90B296}"/>
              </a:ext>
            </a:extLst>
          </p:cNvPr>
          <p:cNvSpPr>
            <a:spLocks noGrp="1"/>
          </p:cNvSpPr>
          <p:nvPr>
            <p:ph type="sldNum" sz="quarter" idx="12"/>
          </p:nvPr>
        </p:nvSpPr>
        <p:spPr/>
        <p:txBody>
          <a:bodyPr/>
          <a:lstStyle/>
          <a:p>
            <a:pPr>
              <a:defRPr/>
            </a:pPr>
            <a:fld id="{94BF2404-5E9C-4BA7-AF69-FF3299AE34FF}" type="slidenum">
              <a:rPr lang="en-US" altLang="ja-JP" smtClean="0"/>
              <a:pPr>
                <a:defRPr/>
              </a:pPr>
              <a:t>9</a:t>
            </a:fld>
            <a:endParaRPr lang="en-US" altLang="ja-JP"/>
          </a:p>
        </p:txBody>
      </p:sp>
    </p:spTree>
    <p:extLst>
      <p:ext uri="{BB962C8B-B14F-4D97-AF65-F5344CB8AC3E}">
        <p14:creationId xmlns:p14="http://schemas.microsoft.com/office/powerpoint/2010/main" val="3194712376"/>
      </p:ext>
    </p:extLst>
  </p:cSld>
  <p:clrMapOvr>
    <a:masterClrMapping/>
  </p:clrMapOvr>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ホワイト">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100389</TotalTime>
  <Words>2037</Words>
  <Application>Microsoft Macintosh PowerPoint</Application>
  <PresentationFormat>ワイド画面</PresentationFormat>
  <Paragraphs>226</Paragraphs>
  <Slides>16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Arial</vt:lpstr>
      <vt:lpstr>Calibri</vt:lpstr>
      <vt:lpstr>Calibri Light</vt:lpstr>
      <vt:lpstr>Symbol</vt:lpstr>
      <vt:lpstr>ホワイト</vt:lpstr>
      <vt:lpstr>[関連研究紹介] The Effects of Team Diversity on Team Outcomes: A Meta-Analytic Review of Team Demography</vt:lpstr>
      <vt:lpstr>概要</vt:lpstr>
      <vt:lpstr>エビデンスレベル</vt:lpstr>
      <vt:lpstr>内容概要</vt:lpstr>
      <vt:lpstr>Introduction</vt:lpstr>
      <vt:lpstr>チームパフォーマンスの質と関連仮説</vt:lpstr>
      <vt:lpstr>チーム・パフォーマンスの量と関連仮説</vt:lpstr>
      <vt:lpstr>チームワークにおける社会的統合と関連仮説</vt:lpstr>
      <vt:lpstr>理論に基づくモデレータ(タスクの複雑さ/チームタイプ)</vt:lpstr>
      <vt:lpstr>理論に基づくモデレータ(タスクの相互依存性/チームの規模)</vt:lpstr>
      <vt:lpstr>対象研究</vt:lpstr>
      <vt:lpstr>チームの多様性とチームパフォーマンス</vt:lpstr>
      <vt:lpstr>生物学的多様性とパフォーマンスの質の関係</vt:lpstr>
      <vt:lpstr>チームの多様性と社会的統合の関係の結果</vt:lpstr>
      <vt:lpstr>チームの多様性と社会的統合の関係の結果</vt:lpstr>
      <vt:lpstr>議論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Innovation and Knowledge Creation: Theory and Testing with a Natural  Experiment in Japan</dc:title>
  <dc:creator>kanetaka</dc:creator>
  <cp:lastModifiedBy>Tanaike Yuki</cp:lastModifiedBy>
  <cp:revision>1518</cp:revision>
  <cp:lastPrinted>2017-04-11T05:58:28Z</cp:lastPrinted>
  <dcterms:created xsi:type="dcterms:W3CDTF">2013-12-06T01:22:12Z</dcterms:created>
  <dcterms:modified xsi:type="dcterms:W3CDTF">2021-05-02T13:04:23Z</dcterms:modified>
</cp:coreProperties>
</file>