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4303" r:id="rId1"/>
  </p:sldMasterIdLst>
  <p:notesMasterIdLst>
    <p:notesMasterId r:id="rId21"/>
  </p:notesMasterIdLst>
  <p:handoutMasterIdLst>
    <p:handoutMasterId r:id="rId22"/>
  </p:handoutMasterIdLst>
  <p:sldIdLst>
    <p:sldId id="286" r:id="rId2"/>
    <p:sldId id="289" r:id="rId3"/>
    <p:sldId id="340" r:id="rId4"/>
    <p:sldId id="294" r:id="rId5"/>
    <p:sldId id="333" r:id="rId6"/>
    <p:sldId id="334" r:id="rId7"/>
    <p:sldId id="336" r:id="rId8"/>
    <p:sldId id="332" r:id="rId9"/>
    <p:sldId id="300" r:id="rId10"/>
    <p:sldId id="315" r:id="rId11"/>
    <p:sldId id="305" r:id="rId12"/>
    <p:sldId id="301" r:id="rId13"/>
    <p:sldId id="317" r:id="rId14"/>
    <p:sldId id="310" r:id="rId15"/>
    <p:sldId id="298" r:id="rId16"/>
    <p:sldId id="303" r:id="rId17"/>
    <p:sldId id="304" r:id="rId18"/>
    <p:sldId id="307" r:id="rId19"/>
    <p:sldId id="321" r:id="rId20"/>
  </p:sldIdLst>
  <p:sldSz cx="12192000" cy="6858000"/>
  <p:notesSz cx="6985000" cy="92837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F8CA109-06AA-CB48-BFB5-5B6869CD67F7}">
          <p14:sldIdLst>
            <p14:sldId id="286"/>
            <p14:sldId id="289"/>
            <p14:sldId id="340"/>
            <p14:sldId id="294"/>
            <p14:sldId id="333"/>
            <p14:sldId id="334"/>
            <p14:sldId id="336"/>
            <p14:sldId id="332"/>
            <p14:sldId id="300"/>
            <p14:sldId id="315"/>
            <p14:sldId id="305"/>
            <p14:sldId id="301"/>
            <p14:sldId id="317"/>
            <p14:sldId id="310"/>
            <p14:sldId id="298"/>
            <p14:sldId id="303"/>
            <p14:sldId id="304"/>
            <p14:sldId id="307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FFCC"/>
    <a:srgbClr val="FF7B07"/>
    <a:srgbClr val="9999FF"/>
    <a:srgbClr val="CCCCFF"/>
    <a:srgbClr val="FFFF99"/>
    <a:srgbClr val="FF0000"/>
    <a:srgbClr val="FF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 autoAdjust="0"/>
    <p:restoredTop sz="86524" autoAdjust="0"/>
  </p:normalViewPr>
  <p:slideViewPr>
    <p:cSldViewPr>
      <p:cViewPr varScale="1">
        <p:scale>
          <a:sx n="101" d="100"/>
          <a:sy n="101" d="100"/>
        </p:scale>
        <p:origin x="4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744"/>
    </p:cViewPr>
  </p:sorterViewPr>
  <p:notesViewPr>
    <p:cSldViewPr>
      <p:cViewPr varScale="1">
        <p:scale>
          <a:sx n="78" d="100"/>
          <a:sy n="78" d="100"/>
        </p:scale>
        <p:origin x="2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22" cy="465371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56049" y="1"/>
            <a:ext cx="3027322" cy="465371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CAF55644-5327-443D-86DD-D31AF509D70B}" type="datetimeFigureOut">
              <a:rPr lang="en-US" smtClean="0"/>
              <a:t>5/2/21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8818331"/>
            <a:ext cx="3027322" cy="465371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56049" y="8818331"/>
            <a:ext cx="3027322" cy="465371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EFAD5BD7-5CD5-476A-B8EF-C492646C4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9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2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6913"/>
            <a:ext cx="6186488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9759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0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2" y="881790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1493CF-E531-441D-9075-65223DED09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5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493CF-E531-441D-9075-65223DED09DD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75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493CF-E531-441D-9075-65223DED09DD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677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493CF-E531-441D-9075-65223DED09DD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50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1BBD-1EB1-44E6-86EC-8616B29B00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01" y="6263284"/>
            <a:ext cx="11715751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01" y="6263284"/>
            <a:ext cx="11715751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304801"/>
            <a:ext cx="11715751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8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BF2B2-521C-452D-9601-D7CF1D211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62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190A-E02D-4F27-8F0D-992BF809451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719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F2B2-521C-452D-9601-D7CF1D211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CD15-59E3-5543-9B00-1D9B9CD1335C}" type="datetime1">
              <a:rPr lang="ja-JP" altLang="en-US" smtClean="0"/>
              <a:t>2021/5/2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02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285" y="1"/>
            <a:ext cx="12041716" cy="727075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rgbClr val="800D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51433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fld id="{D99FEFBB-673C-4475-B356-65FFEB79575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612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285" y="1"/>
            <a:ext cx="12041716" cy="727075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rgbClr val="800D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51433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fld id="{D99FEFBB-673C-4475-B356-65FFEB79575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63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userDrawn="1">
  <p:cSld name="3_タイトルとコンテンツ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/>
          <p:nvPr/>
        </p:nvSpPr>
        <p:spPr>
          <a:xfrm>
            <a:off x="150284" y="92076"/>
            <a:ext cx="726016" cy="523875"/>
          </a:xfrm>
          <a:custGeom>
            <a:avLst/>
            <a:gdLst/>
            <a:ahLst/>
            <a:cxnLst/>
            <a:rect l="l" t="t" r="r" b="b"/>
            <a:pathLst>
              <a:path w="289" h="277" extrusionOk="0">
                <a:moveTo>
                  <a:pt x="55" y="0"/>
                </a:moveTo>
                <a:cubicBezTo>
                  <a:pt x="53" y="1"/>
                  <a:pt x="51" y="2"/>
                  <a:pt x="50" y="3"/>
                </a:cubicBezTo>
                <a:cubicBezTo>
                  <a:pt x="65" y="34"/>
                  <a:pt x="74" y="68"/>
                  <a:pt x="74" y="105"/>
                </a:cubicBezTo>
                <a:cubicBezTo>
                  <a:pt x="74" y="171"/>
                  <a:pt x="45" y="231"/>
                  <a:pt x="0" y="272"/>
                </a:cubicBezTo>
                <a:cubicBezTo>
                  <a:pt x="2" y="274"/>
                  <a:pt x="3" y="275"/>
                  <a:pt x="4" y="277"/>
                </a:cubicBezTo>
                <a:cubicBezTo>
                  <a:pt x="56" y="225"/>
                  <a:pt x="127" y="192"/>
                  <a:pt x="206" y="192"/>
                </a:cubicBezTo>
                <a:cubicBezTo>
                  <a:pt x="234" y="192"/>
                  <a:pt x="261" y="197"/>
                  <a:pt x="287" y="204"/>
                </a:cubicBezTo>
                <a:cubicBezTo>
                  <a:pt x="288" y="202"/>
                  <a:pt x="288" y="201"/>
                  <a:pt x="289" y="199"/>
                </a:cubicBezTo>
                <a:cubicBezTo>
                  <a:pt x="183" y="173"/>
                  <a:pt x="97" y="99"/>
                  <a:pt x="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8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54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7C95-8D6A-4F8C-9224-C453090324E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10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89206-B455-49D9-AF28-AA52D578B68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562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23B0D-5700-451B-8331-EFB788FA265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859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747D7-5049-4686-978D-61596A9EC4A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247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2BC37-0102-4B3E-99A7-5B53B3F6FDE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59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BF2B2-521C-452D-9601-D7CF1D211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006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091A8-B939-4C51-A1DF-D8BDE08D67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70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18864" cy="429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8BF2B2-521C-452D-9601-D7CF1D211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3201" y="304801"/>
            <a:ext cx="11715751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6901" y="6263284"/>
            <a:ext cx="11715751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7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5198-2CA3-2246-BA54-EC5F82433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35869"/>
            <a:ext cx="12192000" cy="1449115"/>
          </a:xfrm>
        </p:spPr>
        <p:txBody>
          <a:bodyPr>
            <a:normAutofit/>
          </a:bodyPr>
          <a:lstStyle/>
          <a:p>
            <a:r>
              <a:rPr lang="en-US" sz="4400" b="1" dirty="0"/>
              <a:t>THE GEOGRAPHY OF CROWDFUNDING</a:t>
            </a:r>
            <a:br>
              <a:rPr lang="en-US" sz="4800" dirty="0"/>
            </a:br>
            <a:r>
              <a:rPr lang="en-US" sz="2000" dirty="0"/>
              <a:t>Ajay K. Agrawal, Christian </a:t>
            </a:r>
            <a:r>
              <a:rPr lang="en-US" sz="2000" dirty="0" err="1"/>
              <a:t>Catalini</a:t>
            </a:r>
            <a:r>
              <a:rPr lang="en-US" sz="2000" dirty="0"/>
              <a:t>, </a:t>
            </a:r>
            <a:r>
              <a:rPr lang="en-US" sz="2000" dirty="0" err="1"/>
              <a:t>Avi</a:t>
            </a:r>
            <a:r>
              <a:rPr lang="en-US" sz="2000" dirty="0"/>
              <a:t> Goldfarb</a:t>
            </a:r>
            <a:endParaRPr lang="en-JP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BC63E-C841-294D-AF75-26116F3CE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9040"/>
            <a:ext cx="9144000" cy="1655762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r>
              <a:rPr lang="en-US" altLang="ja-JP" dirty="0"/>
              <a:t>Yuki </a:t>
            </a:r>
            <a:r>
              <a:rPr lang="en-US" altLang="ja-JP" dirty="0" err="1"/>
              <a:t>Tanaike</a:t>
            </a:r>
            <a:endParaRPr lang="en-US" altLang="ja-JP" dirty="0"/>
          </a:p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645A-556D-1944-A2C1-ADE3899A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1BBD-1EB1-44E6-86EC-8616B29B00A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D430CA-253E-2E44-B7E2-C9C94B34B55C}"/>
              </a:ext>
            </a:extLst>
          </p:cNvPr>
          <p:cNvSpPr/>
          <p:nvPr/>
        </p:nvSpPr>
        <p:spPr>
          <a:xfrm>
            <a:off x="0" y="104344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/>
              <a:t>論文紹介</a:t>
            </a:r>
            <a:endParaRPr lang="en-US" altLang="ja-JP" sz="3600" b="1" dirty="0"/>
          </a:p>
          <a:p>
            <a:pPr algn="ctr"/>
            <a:r>
              <a:rPr lang="ja-JP" altLang="en-US"/>
              <a:t>アントレプレナーの活動を促進するものは何か?</a:t>
            </a:r>
          </a:p>
        </p:txBody>
      </p:sp>
    </p:spTree>
    <p:extLst>
      <p:ext uri="{BB962C8B-B14F-4D97-AF65-F5344CB8AC3E}">
        <p14:creationId xmlns:p14="http://schemas.microsoft.com/office/powerpoint/2010/main" val="265230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三角形 10">
            <a:extLst>
              <a:ext uri="{FF2B5EF4-FFF2-40B4-BE49-F238E27FC236}">
                <a16:creationId xmlns:a16="http://schemas.microsoft.com/office/drawing/2014/main" id="{DCD2622B-AA0F-3740-B6E3-D17005605D26}"/>
              </a:ext>
            </a:extLst>
          </p:cNvPr>
          <p:cNvSpPr/>
          <p:nvPr/>
        </p:nvSpPr>
        <p:spPr>
          <a:xfrm flipV="1">
            <a:off x="767408" y="5330825"/>
            <a:ext cx="4608512" cy="28803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499DD1-1C25-284A-9FF0-89CCACF8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3A95E2-1D2D-FA41-84A4-9CEA726146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1340768"/>
            <a:ext cx="5667884" cy="34563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CF0E790-5990-4F4B-AB76-E60C1D271D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43" b="13234"/>
          <a:stretch/>
        </p:blipFill>
        <p:spPr>
          <a:xfrm>
            <a:off x="6459092" y="1449456"/>
            <a:ext cx="6045620" cy="2592288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24D0999-304C-4542-9F5D-5790E9E2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116632"/>
            <a:ext cx="11953325" cy="1325563"/>
          </a:xfrm>
        </p:spPr>
        <p:txBody>
          <a:bodyPr>
            <a:normAutofit/>
          </a:bodyPr>
          <a:lstStyle/>
          <a:p>
            <a:r>
              <a:rPr lang="ja-JP" altLang="en-US"/>
              <a:t>なぜ、近い投資家の投資額は下がっていくのか？</a:t>
            </a:r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0FFC421-6F9B-FE45-9626-A40C9020DFB1}"/>
              </a:ext>
            </a:extLst>
          </p:cNvPr>
          <p:cNvSpPr/>
          <p:nvPr/>
        </p:nvSpPr>
        <p:spPr>
          <a:xfrm>
            <a:off x="623393" y="4941168"/>
            <a:ext cx="4875796" cy="46166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b="1"/>
              <a:t>友人や家族はサイトを利用していない</a:t>
            </a:r>
            <a:endParaRPr lang="en-US" altLang="ja-JP" sz="24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C3F648-A31C-AC4A-BFF5-C6243EC60D56}"/>
              </a:ext>
            </a:extLst>
          </p:cNvPr>
          <p:cNvSpPr/>
          <p:nvPr/>
        </p:nvSpPr>
        <p:spPr>
          <a:xfrm>
            <a:off x="623392" y="5661248"/>
            <a:ext cx="4875796" cy="40011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他の手段で起業家と繋がりがありそう</a:t>
            </a:r>
            <a:endParaRPr lang="en-US" altLang="ja-JP" sz="20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295AD8-EAE7-9C4A-8036-C5C43CD0F4FA}"/>
              </a:ext>
            </a:extLst>
          </p:cNvPr>
          <p:cNvSpPr/>
          <p:nvPr/>
        </p:nvSpPr>
        <p:spPr>
          <a:xfrm>
            <a:off x="6637649" y="3322952"/>
            <a:ext cx="11865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600" b="1"/>
              <a:t>友人や家族</a:t>
            </a:r>
            <a:endParaRPr lang="ja-JP" altLang="en-US" sz="160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54564B-B511-A44E-B282-BE8AB5A40384}"/>
              </a:ext>
            </a:extLst>
          </p:cNvPr>
          <p:cNvSpPr/>
          <p:nvPr/>
        </p:nvSpPr>
        <p:spPr>
          <a:xfrm>
            <a:off x="5879976" y="3636458"/>
            <a:ext cx="27334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600" b="1"/>
              <a:t>他の投資家</a:t>
            </a:r>
            <a:r>
              <a:rPr lang="en-US" altLang="ja-JP" sz="1600" b="1" dirty="0"/>
              <a:t>(</a:t>
            </a:r>
            <a:r>
              <a:rPr lang="ja-JP" altLang="en-US" sz="1600" b="1"/>
              <a:t>友人や家族以外</a:t>
            </a:r>
            <a:r>
              <a:rPr lang="en-US" altLang="ja-JP" sz="1600" b="1" dirty="0"/>
              <a:t>)</a:t>
            </a:r>
            <a:endParaRPr lang="ja-JP" altLang="en-US" sz="16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64D417-4275-2D40-9601-EDCC5FB759B1}"/>
              </a:ext>
            </a:extLst>
          </p:cNvPr>
          <p:cNvSpPr/>
          <p:nvPr/>
        </p:nvSpPr>
        <p:spPr>
          <a:xfrm>
            <a:off x="6640512" y="1913483"/>
            <a:ext cx="11865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600" b="1"/>
              <a:t>友人や家族</a:t>
            </a:r>
            <a:endParaRPr lang="ja-JP" altLang="en-US" sz="16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34B973-9416-FF40-8159-B7FD30E3869B}"/>
              </a:ext>
            </a:extLst>
          </p:cNvPr>
          <p:cNvSpPr/>
          <p:nvPr/>
        </p:nvSpPr>
        <p:spPr>
          <a:xfrm>
            <a:off x="5882839" y="2226989"/>
            <a:ext cx="27334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600" b="1"/>
              <a:t>他の投資家</a:t>
            </a:r>
            <a:r>
              <a:rPr lang="en-US" altLang="ja-JP" sz="1600" b="1" dirty="0"/>
              <a:t>(</a:t>
            </a:r>
            <a:r>
              <a:rPr lang="ja-JP" altLang="en-US" sz="1600" b="1"/>
              <a:t>友人や家族以外</a:t>
            </a:r>
            <a:r>
              <a:rPr lang="en-US" altLang="ja-JP" sz="1600" b="1" dirty="0"/>
              <a:t>)</a:t>
            </a:r>
            <a:endParaRPr lang="ja-JP" altLang="en-US" sz="1600"/>
          </a:p>
        </p:txBody>
      </p:sp>
      <p:sp>
        <p:nvSpPr>
          <p:cNvPr id="17" name="三角形 16">
            <a:extLst>
              <a:ext uri="{FF2B5EF4-FFF2-40B4-BE49-F238E27FC236}">
                <a16:creationId xmlns:a16="http://schemas.microsoft.com/office/drawing/2014/main" id="{D558B552-CC84-0146-A8D5-24232C8864CA}"/>
              </a:ext>
            </a:extLst>
          </p:cNvPr>
          <p:cNvSpPr/>
          <p:nvPr/>
        </p:nvSpPr>
        <p:spPr>
          <a:xfrm flipV="1">
            <a:off x="6641328" y="5301208"/>
            <a:ext cx="4608512" cy="28803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54DDC51-CFEB-284B-8E6C-AA6A51FD5588}"/>
              </a:ext>
            </a:extLst>
          </p:cNvPr>
          <p:cNvSpPr/>
          <p:nvPr/>
        </p:nvSpPr>
        <p:spPr>
          <a:xfrm>
            <a:off x="6497313" y="4911551"/>
            <a:ext cx="4875796" cy="46166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b="1"/>
              <a:t>友人や家族は遠い人は非常に少ない</a:t>
            </a:r>
            <a:endParaRPr lang="en-US" altLang="ja-JP" sz="2400" b="1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EF453B-B235-F24F-8530-E15B616E6273}"/>
              </a:ext>
            </a:extLst>
          </p:cNvPr>
          <p:cNvSpPr/>
          <p:nvPr/>
        </p:nvSpPr>
        <p:spPr>
          <a:xfrm>
            <a:off x="6023992" y="5631631"/>
            <a:ext cx="6048672" cy="40011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遠い</a:t>
            </a:r>
            <a:r>
              <a:rPr lang="en-US" altLang="ja-JP" sz="2000" b="1" dirty="0"/>
              <a:t>/</a:t>
            </a:r>
            <a:r>
              <a:rPr lang="ja-JP" altLang="en-US" sz="2000" b="1"/>
              <a:t>近いの違いを友人や家族で説明できるかも</a:t>
            </a:r>
            <a:endParaRPr lang="en-US" altLang="ja-JP" sz="2000" b="1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9EDE364-E5C5-1D46-B739-4B2BE290E7F9}"/>
              </a:ext>
            </a:extLst>
          </p:cNvPr>
          <p:cNvCxnSpPr>
            <a:cxnSpLocks/>
          </p:cNvCxnSpPr>
          <p:nvPr/>
        </p:nvCxnSpPr>
        <p:spPr>
          <a:xfrm>
            <a:off x="5735960" y="1503995"/>
            <a:ext cx="0" cy="43012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63B908D-66B5-BF4A-B35A-F5275572D4F2}"/>
              </a:ext>
            </a:extLst>
          </p:cNvPr>
          <p:cNvSpPr/>
          <p:nvPr/>
        </p:nvSpPr>
        <p:spPr>
          <a:xfrm>
            <a:off x="10848528" y="1503995"/>
            <a:ext cx="1224136" cy="74804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F68CCA7-6868-1F49-B964-412D2C49813F}"/>
              </a:ext>
            </a:extLst>
          </p:cNvPr>
          <p:cNvSpPr/>
          <p:nvPr/>
        </p:nvSpPr>
        <p:spPr>
          <a:xfrm>
            <a:off x="10848528" y="2924944"/>
            <a:ext cx="1224136" cy="73656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07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50816-DC5F-3A4B-926E-EE7F8893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2000656" cy="1325563"/>
          </a:xfrm>
        </p:spPr>
        <p:txBody>
          <a:bodyPr>
            <a:normAutofit/>
          </a:bodyPr>
          <a:lstStyle/>
          <a:p>
            <a:r>
              <a:rPr lang="ja-JP" altLang="en-US"/>
              <a:t>なぜ、近い投資家の投資額は下がっていくのか？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046843-4BCA-2147-8E40-0B8070B7A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30227"/>
            <a:ext cx="10587608" cy="90668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>
                <a:solidFill>
                  <a:schemeClr val="accent1">
                    <a:lumMod val="50000"/>
                  </a:schemeClr>
                </a:solidFill>
              </a:rPr>
              <a:t>仮説：友人や家族から投資をうけ、それらの投資が通常の投資とふるまいが異なるのではないか？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48A112-75FF-8F4B-A083-D25AA7CA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4F3CD5-9A7A-4D41-9836-C6E60901898F}"/>
              </a:ext>
            </a:extLst>
          </p:cNvPr>
          <p:cNvSpPr/>
          <p:nvPr/>
        </p:nvSpPr>
        <p:spPr>
          <a:xfrm>
            <a:off x="2877710" y="4231660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/>
              <a:t>友人や家族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2705D5-E619-494D-8522-F65E816C1F6C}"/>
              </a:ext>
            </a:extLst>
          </p:cNvPr>
          <p:cNvSpPr/>
          <p:nvPr/>
        </p:nvSpPr>
        <p:spPr>
          <a:xfrm>
            <a:off x="6676573" y="4257259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/>
              <a:t>他の投資家</a:t>
            </a:r>
          </a:p>
        </p:txBody>
      </p:sp>
      <p:cxnSp>
        <p:nvCxnSpPr>
          <p:cNvPr id="11" name="曲線コネクタ 10">
            <a:extLst>
              <a:ext uri="{FF2B5EF4-FFF2-40B4-BE49-F238E27FC236}">
                <a16:creationId xmlns:a16="http://schemas.microsoft.com/office/drawing/2014/main" id="{22FE01F2-1115-C745-B105-91B0D486017D}"/>
              </a:ext>
            </a:extLst>
          </p:cNvPr>
          <p:cNvCxnSpPr>
            <a:stCxn id="6" idx="2"/>
            <a:endCxn id="7" idx="2"/>
          </p:cNvCxnSpPr>
          <p:nvPr/>
        </p:nvCxnSpPr>
        <p:spPr>
          <a:xfrm rot="16200000" flipH="1">
            <a:off x="5426944" y="2728386"/>
            <a:ext cx="25599" cy="3770810"/>
          </a:xfrm>
          <a:prstGeom prst="curvedConnector3">
            <a:avLst>
              <a:gd name="adj1" fmla="val 993004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8C1ED1-CF99-EA43-BB24-86E050F6C1E8}"/>
              </a:ext>
            </a:extLst>
          </p:cNvPr>
          <p:cNvSpPr/>
          <p:nvPr/>
        </p:nvSpPr>
        <p:spPr>
          <a:xfrm>
            <a:off x="3849403" y="5124911"/>
            <a:ext cx="318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仮説：振る舞いが異なるのでは？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44201DC-1A64-E54C-8F28-147ABA95C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26"/>
          <a:stretch/>
        </p:blipFill>
        <p:spPr>
          <a:xfrm>
            <a:off x="2547985" y="2992734"/>
            <a:ext cx="2012706" cy="10843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E3071DE-05B2-6C45-A50C-422E245313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202" y="3370631"/>
            <a:ext cx="708038" cy="70803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95E932A-8480-4B45-B696-B85903ACE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836" y="3370631"/>
            <a:ext cx="708038" cy="70803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470598A-BD50-F244-92C9-B5525D8A2E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519" y="2924944"/>
            <a:ext cx="708038" cy="7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4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B4C29-951C-8545-84DA-1D50EC61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162456" cy="1325563"/>
          </a:xfrm>
        </p:spPr>
        <p:txBody>
          <a:bodyPr/>
          <a:lstStyle/>
          <a:p>
            <a:r>
              <a:rPr kumimoji="1" lang="ja-JP" altLang="en-US"/>
              <a:t>友人や家族を区別した投資傾向の違い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5803352-5949-574B-BC14-519799013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486452"/>
            <a:ext cx="6371208" cy="423890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BBAD22-80C7-E241-845A-3A4AE34A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C82482-4AAD-594D-A399-7832686F3B53}"/>
              </a:ext>
            </a:extLst>
          </p:cNvPr>
          <p:cNvSpPr txBox="1"/>
          <p:nvPr/>
        </p:nvSpPr>
        <p:spPr>
          <a:xfrm>
            <a:off x="5303912" y="3781489"/>
            <a:ext cx="13035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0070C0"/>
                </a:solidFill>
              </a:rPr>
              <a:t>近い投資家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b="1">
                <a:solidFill>
                  <a:srgbClr val="0070C0"/>
                </a:solidFill>
              </a:rPr>
              <a:t>友人や家族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D2B6ED-184B-B649-AE98-1F4E3AB148D3}"/>
              </a:ext>
            </a:extLst>
          </p:cNvPr>
          <p:cNvSpPr txBox="1"/>
          <p:nvPr/>
        </p:nvSpPr>
        <p:spPr>
          <a:xfrm>
            <a:off x="4990911" y="1434099"/>
            <a:ext cx="17652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70C0"/>
                </a:solidFill>
              </a:rPr>
              <a:t>遠い投資家</a:t>
            </a:r>
          </a:p>
          <a:p>
            <a:r>
              <a:rPr kumimoji="1" lang="ja-JP" altLang="en-US">
                <a:solidFill>
                  <a:srgbClr val="0070C0"/>
                </a:solidFill>
              </a:rPr>
              <a:t>友人や家族以外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CAFC8D-158E-A44F-9135-18DE83ACC927}"/>
              </a:ext>
            </a:extLst>
          </p:cNvPr>
          <p:cNvSpPr txBox="1"/>
          <p:nvPr/>
        </p:nvSpPr>
        <p:spPr>
          <a:xfrm>
            <a:off x="5159896" y="2843644"/>
            <a:ext cx="17652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0070C0"/>
                </a:solidFill>
              </a:rPr>
              <a:t>近い</a:t>
            </a:r>
            <a:r>
              <a:rPr kumimoji="1" lang="ja-JP" altLang="en-US">
                <a:solidFill>
                  <a:srgbClr val="0070C0"/>
                </a:solidFill>
              </a:rPr>
              <a:t>投資家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>
                <a:solidFill>
                  <a:srgbClr val="0070C0"/>
                </a:solidFill>
              </a:rPr>
              <a:t>友人や家族以外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4CDB9B-B6A7-6943-86BD-C1B5446829D1}"/>
              </a:ext>
            </a:extLst>
          </p:cNvPr>
          <p:cNvSpPr txBox="1"/>
          <p:nvPr/>
        </p:nvSpPr>
        <p:spPr>
          <a:xfrm>
            <a:off x="5403006" y="4953250"/>
            <a:ext cx="13035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0070C0"/>
                </a:solidFill>
              </a:rPr>
              <a:t>遠い投資家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b="1">
                <a:solidFill>
                  <a:srgbClr val="0070C0"/>
                </a:solidFill>
              </a:rPr>
              <a:t>友人や家族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3AA35F-8DE0-2841-9DB1-BFD760587E58}"/>
              </a:ext>
            </a:extLst>
          </p:cNvPr>
          <p:cNvSpPr/>
          <p:nvPr/>
        </p:nvSpPr>
        <p:spPr>
          <a:xfrm>
            <a:off x="7544772" y="1911059"/>
            <a:ext cx="4584757" cy="70788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近くても友人や家族以外は</a:t>
            </a:r>
            <a:endParaRPr lang="en-US" altLang="ja-JP" sz="2000" b="1" dirty="0"/>
          </a:p>
          <a:p>
            <a:pPr algn="ctr"/>
            <a:r>
              <a:rPr lang="ja-JP" altLang="en-US" sz="2000" b="1"/>
              <a:t>累積投資額が増えると投資を強める</a:t>
            </a:r>
            <a:endParaRPr lang="en-US" altLang="ja-JP" sz="20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F0C8F6-F6F2-B94B-80C8-F947D00E797A}"/>
              </a:ext>
            </a:extLst>
          </p:cNvPr>
          <p:cNvSpPr/>
          <p:nvPr/>
        </p:nvSpPr>
        <p:spPr>
          <a:xfrm>
            <a:off x="9336968" y="565195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(</a:t>
            </a:r>
            <a:r>
              <a:rPr lang="ja-JP" altLang="en-US"/>
              <a:t>詳細は</a:t>
            </a:r>
            <a:r>
              <a:rPr lang="en-US" altLang="ja-JP" dirty="0"/>
              <a:t>appendix3</a:t>
            </a:r>
            <a:r>
              <a:rPr lang="ja-JP" altLang="en-US"/>
              <a:t>を参照</a:t>
            </a:r>
            <a:r>
              <a:rPr lang="en-US" altLang="ja-JP" dirty="0"/>
              <a:t>)</a:t>
            </a: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20CD1DB-3EB9-9C4C-B412-5E34BD398097}"/>
              </a:ext>
            </a:extLst>
          </p:cNvPr>
          <p:cNvSpPr/>
          <p:nvPr/>
        </p:nvSpPr>
        <p:spPr>
          <a:xfrm>
            <a:off x="7536008" y="4768584"/>
            <a:ext cx="4586997" cy="70788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>
                <a:solidFill>
                  <a:schemeClr val="accent1">
                    <a:lumMod val="75000"/>
                  </a:schemeClr>
                </a:solidFill>
              </a:rPr>
              <a:t>近い遠いではなく、友人や家族の</a:t>
            </a:r>
            <a:endParaRPr lang="en-US" altLang="ja-JP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ja-JP" altLang="en-US" sz="2000" b="1">
                <a:solidFill>
                  <a:schemeClr val="accent1">
                    <a:lumMod val="75000"/>
                  </a:schemeClr>
                </a:solidFill>
              </a:rPr>
              <a:t>投資の違いが影響</a:t>
            </a:r>
            <a:r>
              <a:rPr lang="ja-JP" altLang="en-US" sz="2000" b="1"/>
              <a:t>している</a:t>
            </a:r>
            <a:endParaRPr lang="en-US" altLang="ja-JP" sz="2000" b="1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6BAC0-C443-4C4D-BFC5-6044947A5812}"/>
              </a:ext>
            </a:extLst>
          </p:cNvPr>
          <p:cNvSpPr/>
          <p:nvPr/>
        </p:nvSpPr>
        <p:spPr>
          <a:xfrm>
            <a:off x="7547011" y="3365990"/>
            <a:ext cx="4584757" cy="70788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遠くても友人や家族は</a:t>
            </a:r>
            <a:endParaRPr lang="en-US" altLang="ja-JP" sz="2000" b="1" dirty="0"/>
          </a:p>
          <a:p>
            <a:pPr algn="ctr"/>
            <a:r>
              <a:rPr lang="ja-JP" altLang="en-US" sz="2000" b="1"/>
              <a:t>累積投資額が増えると投資を弱める</a:t>
            </a:r>
            <a:endParaRPr lang="en-US" altLang="ja-JP" sz="20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8248082-433C-DB4D-AFA5-75F5ED9E49D7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flipH="1" flipV="1">
            <a:off x="6756138" y="1757265"/>
            <a:ext cx="788634" cy="5077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9C64E0-7A0E-6547-AA27-09591604D280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flipH="1">
            <a:off x="6925123" y="2265002"/>
            <a:ext cx="619649" cy="90180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FC0253E-45BD-D04F-9751-B8C3F2FAEE0C}"/>
              </a:ext>
            </a:extLst>
          </p:cNvPr>
          <p:cNvCxnSpPr>
            <a:cxnSpLocks/>
            <a:stCxn id="19" idx="1"/>
            <a:endCxn id="6" idx="3"/>
          </p:cNvCxnSpPr>
          <p:nvPr/>
        </p:nvCxnSpPr>
        <p:spPr>
          <a:xfrm flipH="1">
            <a:off x="6607474" y="3719933"/>
            <a:ext cx="939537" cy="38472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5555BFE-BFAF-DE4F-B317-10469879D2DA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flipH="1">
            <a:off x="6706568" y="3719933"/>
            <a:ext cx="840443" cy="155648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52B333-CADD-B749-A7C0-9938F98EEBDF}"/>
              </a:ext>
            </a:extLst>
          </p:cNvPr>
          <p:cNvSpPr/>
          <p:nvPr/>
        </p:nvSpPr>
        <p:spPr>
          <a:xfrm>
            <a:off x="2124579" y="5769618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前週時点での累積の投資獲得額</a:t>
            </a:r>
          </a:p>
        </p:txBody>
      </p:sp>
    </p:spTree>
    <p:extLst>
      <p:ext uri="{BB962C8B-B14F-4D97-AF65-F5344CB8AC3E}">
        <p14:creationId xmlns:p14="http://schemas.microsoft.com/office/powerpoint/2010/main" val="7126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C65482-B35F-7342-BCB8-6F1A93ED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59221"/>
            <a:ext cx="10515600" cy="1325563"/>
          </a:xfrm>
        </p:spPr>
        <p:txBody>
          <a:bodyPr/>
          <a:lstStyle/>
          <a:p>
            <a:r>
              <a:rPr kumimoji="1" lang="ja-JP" altLang="en-US"/>
              <a:t>結論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BFA8F4-3B7B-FB4B-96F1-836160F3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60884"/>
            <a:ext cx="10515600" cy="4351338"/>
          </a:xfrm>
        </p:spPr>
        <p:txBody>
          <a:bodyPr/>
          <a:lstStyle/>
          <a:p>
            <a:r>
              <a:rPr lang="ja-JP" altLang="en-US"/>
              <a:t>友人や知人の初期投資が重要な役割を果たす。初期投資が、起業家としてのコミットメントのシグナルとして機能する。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オンラインの投資メカニズム</a:t>
            </a:r>
            <a:r>
              <a:rPr kumimoji="1" lang="en-US" altLang="ja-JP" dirty="0"/>
              <a:t>(</a:t>
            </a:r>
            <a:r>
              <a:rPr kumimoji="1" lang="ja-JP" altLang="en-US"/>
              <a:t>クラウドファンディング</a:t>
            </a:r>
            <a:r>
              <a:rPr kumimoji="1" lang="en-US" altLang="ja-JP" dirty="0"/>
              <a:t>)</a:t>
            </a:r>
            <a:r>
              <a:rPr kumimoji="1" lang="ja-JP" altLang="en-US"/>
              <a:t>によって遠い人からも投資を得られる可能性を示唆</a:t>
            </a:r>
            <a:r>
              <a:rPr kumimoji="1" lang="en-US" altLang="ja-JP" dirty="0"/>
              <a:t>(</a:t>
            </a:r>
            <a:r>
              <a:rPr lang="ja-JP" altLang="en-US"/>
              <a:t>距離に関連する摩擦の多くが減少する</a:t>
            </a:r>
            <a:r>
              <a:rPr kumimoji="1" lang="en-US" altLang="ja-JP" dirty="0"/>
              <a:t>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A7BF98-B8F0-1743-B47F-398ED709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0F75946-2106-2349-B074-76143F233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4604373"/>
            <a:ext cx="1944216" cy="194421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70B2EB-D01B-2946-8760-8B4F6DC0642A}"/>
              </a:ext>
            </a:extLst>
          </p:cNvPr>
          <p:cNvSpPr/>
          <p:nvPr/>
        </p:nvSpPr>
        <p:spPr>
          <a:xfrm>
            <a:off x="4295800" y="5257964"/>
            <a:ext cx="4264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solidFill>
                  <a:srgbClr val="0000FF"/>
                </a:solidFill>
              </a:rPr>
              <a:t>遠い人からも投資</a:t>
            </a:r>
            <a:r>
              <a:rPr lang="ja-JP" altLang="en-US" sz="2800"/>
              <a:t>を得られる</a:t>
            </a:r>
            <a:endParaRPr lang="en-US" altLang="ja-JP" sz="2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2C1612-20F8-0949-8CA0-396FC4E86C69}"/>
              </a:ext>
            </a:extLst>
          </p:cNvPr>
          <p:cNvSpPr/>
          <p:nvPr/>
        </p:nvSpPr>
        <p:spPr>
          <a:xfrm>
            <a:off x="4260119" y="2563904"/>
            <a:ext cx="637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solidFill>
                  <a:srgbClr val="0000FF"/>
                </a:solidFill>
              </a:rPr>
              <a:t>初期の投資がシグナル</a:t>
            </a:r>
            <a:r>
              <a:rPr lang="ja-JP" altLang="en-US" sz="2800"/>
              <a:t>でさらなる投資を呼ぶ</a:t>
            </a:r>
            <a:endParaRPr lang="en-US" altLang="ja-JP" sz="28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4A4A268-6385-BB47-AA6C-4142C14D5B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2420888"/>
            <a:ext cx="1332471" cy="13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DF394-92A9-AE43-BBB7-32582BBD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EOF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3FA421-C26F-5D41-BACA-B3AD660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7800A-9DFD-7F41-8F3C-8A6E647C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464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E8C66-CADA-3349-9470-CD87DB7F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Appendix1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7FD6562-CA2D-A445-AACF-2D47FFE03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70" y="365125"/>
            <a:ext cx="8074655" cy="586129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BCE4C7-CEC6-6D4D-82E7-82EA8B21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473F71-644D-7145-A79C-0B7966337121}"/>
              </a:ext>
            </a:extLst>
          </p:cNvPr>
          <p:cNvSpPr/>
          <p:nvPr/>
        </p:nvSpPr>
        <p:spPr>
          <a:xfrm>
            <a:off x="6888088" y="1690688"/>
            <a:ext cx="4465712" cy="17383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6DBD7E-E67A-714B-9FBF-45470F984828}"/>
              </a:ext>
            </a:extLst>
          </p:cNvPr>
          <p:cNvSpPr/>
          <p:nvPr/>
        </p:nvSpPr>
        <p:spPr>
          <a:xfrm>
            <a:off x="10330680" y="4108232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C00000"/>
                </a:solidFill>
              </a:rPr>
              <a:t>有意にプラス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9441F4A-D175-1348-8DE4-F9E8A6851AB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120336" y="3429000"/>
            <a:ext cx="1879758" cy="6792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0D7FD1-AA3C-BF47-9D21-FC45F36E606D}"/>
              </a:ext>
            </a:extLst>
          </p:cNvPr>
          <p:cNvSpPr/>
          <p:nvPr/>
        </p:nvSpPr>
        <p:spPr>
          <a:xfrm>
            <a:off x="5658038" y="3635390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C00000"/>
                </a:solidFill>
              </a:rPr>
              <a:t>額が多いほど傾き大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A81405C-2B6D-8C47-B3BC-A871EF4C7D7D}"/>
              </a:ext>
            </a:extLst>
          </p:cNvPr>
          <p:cNvCxnSpPr/>
          <p:nvPr/>
        </p:nvCxnSpPr>
        <p:spPr>
          <a:xfrm>
            <a:off x="6672064" y="1690688"/>
            <a:ext cx="0" cy="17383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A09248-6A16-A046-A8DB-D1E0C7EF50D1}"/>
              </a:ext>
            </a:extLst>
          </p:cNvPr>
          <p:cNvSpPr txBox="1"/>
          <p:nvPr/>
        </p:nvSpPr>
        <p:spPr>
          <a:xfrm>
            <a:off x="13074316" y="14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54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E8C66-CADA-3349-9470-CD87DB7F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Appendix2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BCE4C7-CEC6-6D4D-82E7-82EA8B21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89FDFF86-E369-4741-9FD1-56887B10B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36" y="365124"/>
            <a:ext cx="8191541" cy="599122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AF89D8-1A93-1E40-89C7-D5ECB3CC8223}"/>
              </a:ext>
            </a:extLst>
          </p:cNvPr>
          <p:cNvSpPr/>
          <p:nvPr/>
        </p:nvSpPr>
        <p:spPr>
          <a:xfrm>
            <a:off x="7536159" y="1988840"/>
            <a:ext cx="1063711" cy="17383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11ECC76-6ED6-1443-9978-915A2FD87BD1}"/>
              </a:ext>
            </a:extLst>
          </p:cNvPr>
          <p:cNvSpPr/>
          <p:nvPr/>
        </p:nvSpPr>
        <p:spPr>
          <a:xfrm>
            <a:off x="7824022" y="312201"/>
            <a:ext cx="207300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C00000"/>
                </a:solidFill>
              </a:rPr>
              <a:t>遠い投資家は</a:t>
            </a:r>
            <a:endParaRPr lang="en-US" altLang="ja-JP" dirty="0">
              <a:solidFill>
                <a:srgbClr val="C00000"/>
              </a:solidFill>
            </a:endParaRPr>
          </a:p>
          <a:p>
            <a:pPr algn="ctr"/>
            <a:r>
              <a:rPr lang="ja-JP" altLang="en-US">
                <a:solidFill>
                  <a:srgbClr val="C00000"/>
                </a:solidFill>
              </a:rPr>
              <a:t>累積投資額増えると</a:t>
            </a:r>
            <a:endParaRPr lang="en-US" altLang="ja-JP" dirty="0">
              <a:solidFill>
                <a:srgbClr val="C00000"/>
              </a:solidFill>
            </a:endParaRPr>
          </a:p>
          <a:p>
            <a:pPr algn="ctr"/>
            <a:r>
              <a:rPr lang="ja-JP" altLang="en-US">
                <a:solidFill>
                  <a:srgbClr val="C00000"/>
                </a:solidFill>
              </a:rPr>
              <a:t>有意にプラス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2DCD2F9-2511-1140-8D8C-6DAAA2619BDD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8068015" y="1235531"/>
            <a:ext cx="792509" cy="7533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6B1DB8-999F-FB4D-980A-6C459CFEA9AB}"/>
              </a:ext>
            </a:extLst>
          </p:cNvPr>
          <p:cNvSpPr/>
          <p:nvPr/>
        </p:nvSpPr>
        <p:spPr>
          <a:xfrm>
            <a:off x="6551142" y="4665910"/>
            <a:ext cx="226536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0000FF"/>
                </a:solidFill>
              </a:rPr>
              <a:t>近い投資家は</a:t>
            </a:r>
            <a:endParaRPr lang="en-US" altLang="ja-JP" dirty="0">
              <a:solidFill>
                <a:srgbClr val="0000FF"/>
              </a:solidFill>
            </a:endParaRPr>
          </a:p>
          <a:p>
            <a:pPr algn="ctr"/>
            <a:r>
              <a:rPr lang="ja-JP" altLang="en-US">
                <a:solidFill>
                  <a:srgbClr val="0000FF"/>
                </a:solidFill>
              </a:rPr>
              <a:t>累積投資額が増えると</a:t>
            </a:r>
            <a:endParaRPr lang="en-US" altLang="ja-JP" dirty="0">
              <a:solidFill>
                <a:srgbClr val="0000FF"/>
              </a:solidFill>
            </a:endParaRPr>
          </a:p>
          <a:p>
            <a:pPr algn="ctr"/>
            <a:r>
              <a:rPr lang="ja-JP" altLang="en-US">
                <a:solidFill>
                  <a:srgbClr val="0000FF"/>
                </a:solidFill>
              </a:rPr>
              <a:t>マイナス傾向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E5CCB4-378F-5242-8D92-DBC7F6BB54CD}"/>
              </a:ext>
            </a:extLst>
          </p:cNvPr>
          <p:cNvSpPr/>
          <p:nvPr/>
        </p:nvSpPr>
        <p:spPr>
          <a:xfrm>
            <a:off x="6446747" y="2434282"/>
            <a:ext cx="936104" cy="1305886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B81EAAD-2FBF-9344-BD2F-2B56F2E3BF23}"/>
              </a:ext>
            </a:extLst>
          </p:cNvPr>
          <p:cNvSpPr/>
          <p:nvPr/>
        </p:nvSpPr>
        <p:spPr>
          <a:xfrm>
            <a:off x="8900844" y="2434282"/>
            <a:ext cx="939571" cy="1305886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CCF84CB-4908-3D42-93E1-8361AB2A63A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866746" y="3740168"/>
            <a:ext cx="817078" cy="92574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250EC16-27CB-2F45-B33D-0AAA7BA3FD35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7683824" y="3725946"/>
            <a:ext cx="1552682" cy="93996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EF3A125-C682-944F-BB48-EA9E76FFEC94}"/>
              </a:ext>
            </a:extLst>
          </p:cNvPr>
          <p:cNvSpPr/>
          <p:nvPr/>
        </p:nvSpPr>
        <p:spPr>
          <a:xfrm>
            <a:off x="10160736" y="2001856"/>
            <a:ext cx="1063711" cy="17383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CA37799-1B1D-BD46-B7C3-30F75E714D7E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8860524" y="1235531"/>
            <a:ext cx="1771980" cy="7999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C886B1B9-4486-8B49-8E7B-4AE1C4192341}"/>
              </a:ext>
            </a:extLst>
          </p:cNvPr>
          <p:cNvCxnSpPr/>
          <p:nvPr/>
        </p:nvCxnSpPr>
        <p:spPr>
          <a:xfrm>
            <a:off x="3719736" y="1987634"/>
            <a:ext cx="0" cy="173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B2F6904-304F-1E4F-8DC4-2C5BDEEEB195}"/>
              </a:ext>
            </a:extLst>
          </p:cNvPr>
          <p:cNvSpPr/>
          <p:nvPr/>
        </p:nvSpPr>
        <p:spPr>
          <a:xfrm>
            <a:off x="1091444" y="241320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/>
              <a:t>累積額が増えるほど</a:t>
            </a:r>
            <a:endParaRPr lang="en-US" altLang="ja-JP" dirty="0"/>
          </a:p>
          <a:p>
            <a:r>
              <a:rPr lang="ja-JP" altLang="en-US"/>
              <a:t>それぞれの傾向は強まる</a:t>
            </a:r>
          </a:p>
        </p:txBody>
      </p:sp>
    </p:spTree>
    <p:extLst>
      <p:ext uri="{BB962C8B-B14F-4D97-AF65-F5344CB8AC3E}">
        <p14:creationId xmlns:p14="http://schemas.microsoft.com/office/powerpoint/2010/main" val="18545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74F58377-5A71-6643-A4B3-8B1CEB95CF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896" y="119309"/>
            <a:ext cx="4275952" cy="64801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43E8C66-CADA-3349-9470-CD87DB7F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Appendix3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BCE4C7-CEC6-6D4D-82E7-82EA8B21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99484"/>
            <a:ext cx="718864" cy="429916"/>
          </a:xfrm>
        </p:spPr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AF89D8-1A93-1E40-89C7-D5ECB3CC8223}"/>
              </a:ext>
            </a:extLst>
          </p:cNvPr>
          <p:cNvSpPr/>
          <p:nvPr/>
        </p:nvSpPr>
        <p:spPr>
          <a:xfrm>
            <a:off x="6240016" y="620688"/>
            <a:ext cx="1734018" cy="150800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11ECC76-6ED6-1443-9978-915A2FD87BD1}"/>
              </a:ext>
            </a:extLst>
          </p:cNvPr>
          <p:cNvSpPr/>
          <p:nvPr/>
        </p:nvSpPr>
        <p:spPr>
          <a:xfrm>
            <a:off x="8545552" y="332656"/>
            <a:ext cx="349807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C00000"/>
                </a:solidFill>
              </a:rPr>
              <a:t>近くても友人や家族以外は</a:t>
            </a:r>
          </a:p>
          <a:p>
            <a:pPr algn="ctr"/>
            <a:r>
              <a:rPr lang="ja-JP" altLang="en-US">
                <a:solidFill>
                  <a:srgbClr val="C00000"/>
                </a:solidFill>
              </a:rPr>
              <a:t>累積投資額が増えると投資を強める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2DCD2F9-2511-1140-8D8C-6DAAA2619BDD}"/>
              </a:ext>
            </a:extLst>
          </p:cNvPr>
          <p:cNvCxnSpPr>
            <a:cxnSpLocks/>
          </p:cNvCxnSpPr>
          <p:nvPr/>
        </p:nvCxnSpPr>
        <p:spPr>
          <a:xfrm flipV="1">
            <a:off x="8036279" y="946330"/>
            <a:ext cx="2258309" cy="6180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6B1DB8-999F-FB4D-980A-6C459CFEA9AB}"/>
              </a:ext>
            </a:extLst>
          </p:cNvPr>
          <p:cNvSpPr/>
          <p:nvPr/>
        </p:nvSpPr>
        <p:spPr>
          <a:xfrm>
            <a:off x="8658182" y="1723157"/>
            <a:ext cx="349807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0000FF"/>
                </a:solidFill>
              </a:rPr>
              <a:t>遠くても友人や家族は</a:t>
            </a:r>
          </a:p>
          <a:p>
            <a:pPr algn="ctr"/>
            <a:r>
              <a:rPr lang="ja-JP" altLang="en-US">
                <a:solidFill>
                  <a:srgbClr val="0000FF"/>
                </a:solidFill>
              </a:rPr>
              <a:t>累積投資額が増えると投資を弱める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E5CCB4-378F-5242-8D92-DBC7F6BB54CD}"/>
              </a:ext>
            </a:extLst>
          </p:cNvPr>
          <p:cNvSpPr/>
          <p:nvPr/>
        </p:nvSpPr>
        <p:spPr>
          <a:xfrm>
            <a:off x="6299081" y="2158021"/>
            <a:ext cx="1737198" cy="1580105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CCF84CB-4908-3D42-93E1-8361AB2A63A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8036279" y="2369488"/>
            <a:ext cx="2370940" cy="83089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4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C3A3470-7E07-4149-833C-62546CBD7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9" y="1690688"/>
            <a:ext cx="12542088" cy="449175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BF318E-0A7E-FC4B-8E22-20FE168D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4901857-81D0-6A49-8B27-1C417F6616D1}"/>
              </a:ext>
            </a:extLst>
          </p:cNvPr>
          <p:cNvSpPr txBox="1">
            <a:spLocks/>
          </p:cNvSpPr>
          <p:nvPr/>
        </p:nvSpPr>
        <p:spPr>
          <a:xfrm>
            <a:off x="4793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/>
              <a:t>Appendix3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98B71E-C4D5-F54F-9EF8-6964C2317E36}"/>
              </a:ext>
            </a:extLst>
          </p:cNvPr>
          <p:cNvSpPr/>
          <p:nvPr/>
        </p:nvSpPr>
        <p:spPr>
          <a:xfrm>
            <a:off x="2420678" y="2348880"/>
            <a:ext cx="9651985" cy="95332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5FD2EC-209D-A640-88F4-762AC758D65F}"/>
              </a:ext>
            </a:extLst>
          </p:cNvPr>
          <p:cNvSpPr/>
          <p:nvPr/>
        </p:nvSpPr>
        <p:spPr>
          <a:xfrm>
            <a:off x="3796961" y="489446"/>
            <a:ext cx="349807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C00000"/>
                </a:solidFill>
              </a:rPr>
              <a:t>近くても友人や家族以外は</a:t>
            </a:r>
          </a:p>
          <a:p>
            <a:pPr algn="ctr"/>
            <a:r>
              <a:rPr lang="ja-JP" altLang="en-US">
                <a:solidFill>
                  <a:srgbClr val="C00000"/>
                </a:solidFill>
              </a:rPr>
              <a:t>累積投資額が増えると投資を強める</a:t>
            </a:r>
            <a:endParaRPr lang="en-US" altLang="ja-JP" dirty="0">
              <a:solidFill>
                <a:srgbClr val="C00000"/>
              </a:solidFill>
            </a:endParaRPr>
          </a:p>
          <a:p>
            <a:pPr algn="ctr"/>
            <a:r>
              <a:rPr lang="en-US" altLang="ja-JP" dirty="0">
                <a:solidFill>
                  <a:srgbClr val="C00000"/>
                </a:solidFill>
              </a:rPr>
              <a:t>(</a:t>
            </a:r>
            <a:r>
              <a:rPr lang="ja-JP" altLang="en-US">
                <a:solidFill>
                  <a:srgbClr val="C00000"/>
                </a:solidFill>
              </a:rPr>
              <a:t>プラスの傾向</a:t>
            </a:r>
            <a:r>
              <a:rPr lang="en-US" altLang="ja-JP" dirty="0">
                <a:solidFill>
                  <a:srgbClr val="C00000"/>
                </a:solidFill>
              </a:rPr>
              <a:t>)</a:t>
            </a:r>
            <a:endParaRPr lang="ja-JP" altLang="en-US">
              <a:solidFill>
                <a:srgbClr val="C00000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64241AF-1052-5E48-A776-C3F431A36AF3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5545998" y="1412776"/>
            <a:ext cx="1486108" cy="11915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4D89B8-554D-E144-BDE8-DFBF890152AF}"/>
              </a:ext>
            </a:extLst>
          </p:cNvPr>
          <p:cNvSpPr/>
          <p:nvPr/>
        </p:nvSpPr>
        <p:spPr>
          <a:xfrm>
            <a:off x="7916939" y="489446"/>
            <a:ext cx="3498072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solidFill>
                  <a:srgbClr val="0000FF"/>
                </a:solidFill>
              </a:rPr>
              <a:t>遠くても友人や家族は</a:t>
            </a:r>
          </a:p>
          <a:p>
            <a:pPr algn="ctr"/>
            <a:r>
              <a:rPr lang="ja-JP" altLang="en-US">
                <a:solidFill>
                  <a:srgbClr val="0000FF"/>
                </a:solidFill>
              </a:rPr>
              <a:t>累積投資額が増えると投資を弱める</a:t>
            </a:r>
            <a:endParaRPr lang="en-US" altLang="ja-JP" dirty="0">
              <a:solidFill>
                <a:srgbClr val="0000FF"/>
              </a:solidFill>
            </a:endParaRPr>
          </a:p>
          <a:p>
            <a:pPr algn="ctr"/>
            <a:r>
              <a:rPr lang="en-US" altLang="ja-JP" dirty="0">
                <a:solidFill>
                  <a:srgbClr val="0000FF"/>
                </a:solidFill>
              </a:rPr>
              <a:t>(</a:t>
            </a:r>
            <a:r>
              <a:rPr lang="ja-JP" altLang="en-US">
                <a:solidFill>
                  <a:srgbClr val="0000FF"/>
                </a:solidFill>
              </a:rPr>
              <a:t>マイナス傾向</a:t>
            </a:r>
            <a:r>
              <a:rPr lang="en-US" altLang="ja-JP" dirty="0">
                <a:solidFill>
                  <a:srgbClr val="0000FF"/>
                </a:solidFill>
              </a:rPr>
              <a:t>)</a:t>
            </a: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558F15-687F-3B44-ACD1-C3ADFB2E004B}"/>
              </a:ext>
            </a:extLst>
          </p:cNvPr>
          <p:cNvSpPr/>
          <p:nvPr/>
        </p:nvSpPr>
        <p:spPr>
          <a:xfrm>
            <a:off x="2420677" y="3350719"/>
            <a:ext cx="9651985" cy="1158401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96397A0-A8C0-CE48-B93D-76A60933635D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295034" y="1412776"/>
            <a:ext cx="2370941" cy="2313895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2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B4C29-951C-8545-84DA-1D50EC61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25563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ロバスト性確認：ただ</a:t>
            </a:r>
            <a:r>
              <a:rPr kumimoji="1" lang="en-US" altLang="ja-JP" sz="4000" dirty="0"/>
              <a:t>CD</a:t>
            </a:r>
            <a:r>
              <a:rPr kumimoji="1" lang="ja-JP" altLang="en-US" sz="4000"/>
              <a:t>がほしかっただけではないか？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BBAD22-80C7-E241-845A-3A4AE34A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813F2C0E-1845-6949-BF94-725D365F2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48" y="1090594"/>
            <a:ext cx="6748906" cy="5265756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CA089E0-3831-B840-921C-CB53CE7A6AFD}"/>
              </a:ext>
            </a:extLst>
          </p:cNvPr>
          <p:cNvSpPr/>
          <p:nvPr/>
        </p:nvSpPr>
        <p:spPr>
          <a:xfrm>
            <a:off x="5238443" y="1095910"/>
            <a:ext cx="1323226" cy="526043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91EA1A9-C44C-0947-B539-F64248D711A5}"/>
              </a:ext>
            </a:extLst>
          </p:cNvPr>
          <p:cNvCxnSpPr>
            <a:cxnSpLocks/>
          </p:cNvCxnSpPr>
          <p:nvPr/>
        </p:nvCxnSpPr>
        <p:spPr>
          <a:xfrm flipV="1">
            <a:off x="2217087" y="2084246"/>
            <a:ext cx="3021355" cy="1135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125947-C78A-BB49-B073-DC771F8A545F}"/>
              </a:ext>
            </a:extLst>
          </p:cNvPr>
          <p:cNvSpPr/>
          <p:nvPr/>
        </p:nvSpPr>
        <p:spPr>
          <a:xfrm>
            <a:off x="40781" y="3405530"/>
            <a:ext cx="2809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/>
              <a:t>少なくとも2回以上同じアーティストに投資した投資家だけに焦点を当てた場合、結果はほとんど変化しない</a:t>
            </a:r>
          </a:p>
          <a:p>
            <a:r>
              <a:rPr lang="en-US" altLang="ja-JP" dirty="0"/>
              <a:t>(</a:t>
            </a:r>
            <a:r>
              <a:rPr lang="ja-JP" altLang="en-US"/>
              <a:t>1回目の投資でCDを受け取っているためインセンティブがないはず</a:t>
            </a:r>
            <a:r>
              <a:rPr lang="en-US" altLang="ja-JP" dirty="0"/>
              <a:t>)</a:t>
            </a:r>
            <a:endParaRPr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4F75D1B-2868-9C4F-9EC3-CF72E1B937D9}"/>
              </a:ext>
            </a:extLst>
          </p:cNvPr>
          <p:cNvSpPr/>
          <p:nvPr/>
        </p:nvSpPr>
        <p:spPr>
          <a:xfrm>
            <a:off x="6696456" y="1090594"/>
            <a:ext cx="3007698" cy="526575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E99B568-9BE5-5B42-BC5D-4AA2D87BC32B}"/>
              </a:ext>
            </a:extLst>
          </p:cNvPr>
          <p:cNvSpPr/>
          <p:nvPr/>
        </p:nvSpPr>
        <p:spPr>
          <a:xfrm>
            <a:off x="9949172" y="3401156"/>
            <a:ext cx="1763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/>
              <a:t>毎回</a:t>
            </a:r>
            <a:r>
              <a:rPr lang="en-US" altLang="ja-JP" dirty="0"/>
              <a:t>CD</a:t>
            </a:r>
            <a:r>
              <a:rPr lang="ja-JP" altLang="en-US"/>
              <a:t>もらえる形から初回のみ</a:t>
            </a:r>
            <a:r>
              <a:rPr lang="en-US" altLang="ja-JP" dirty="0"/>
              <a:t>CD</a:t>
            </a:r>
            <a:r>
              <a:rPr lang="ja-JP" altLang="en-US"/>
              <a:t>を貰えるように変わった。</a:t>
            </a:r>
            <a:endParaRPr lang="en-US" altLang="ja-JP" dirty="0"/>
          </a:p>
          <a:p>
            <a:r>
              <a:rPr lang="ja-JP" altLang="en-US"/>
              <a:t>傾向は変わらず友人や家族は早くに投資する。</a:t>
            </a:r>
            <a:endParaRPr lang="en-US" altLang="ja-JP" dirty="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B6A30B3-2F8A-7E4D-A41E-012D4C299D94}"/>
              </a:ext>
            </a:extLst>
          </p:cNvPr>
          <p:cNvCxnSpPr>
            <a:cxnSpLocks/>
          </p:cNvCxnSpPr>
          <p:nvPr/>
        </p:nvCxnSpPr>
        <p:spPr>
          <a:xfrm>
            <a:off x="9377732" y="3045184"/>
            <a:ext cx="925145" cy="3559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9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9A46C-55AD-7149-9DAE-40941EEF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07" y="178432"/>
            <a:ext cx="10515600" cy="1325563"/>
          </a:xfrm>
        </p:spPr>
        <p:txBody>
          <a:bodyPr/>
          <a:lstStyle/>
          <a:p>
            <a:r>
              <a:rPr kumimoji="1" lang="ja-JP" altLang="en-US"/>
              <a:t>ポイント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4F96A-BAA4-FC45-B06F-99756ED6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C07841-C669-B248-9094-994E92D5A9DA}"/>
              </a:ext>
            </a:extLst>
          </p:cNvPr>
          <p:cNvSpPr/>
          <p:nvPr/>
        </p:nvSpPr>
        <p:spPr>
          <a:xfrm>
            <a:off x="1264929" y="1993877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投資家</a:t>
            </a:r>
            <a:endParaRPr lang="en-US" altLang="ja-JP" dirty="0">
              <a:latin typeface="Meiryo UI" charset="-128"/>
              <a:ea typeface="Meiryo UI" charset="-128"/>
              <a:cs typeface="Meiryo UI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1F333C-13DE-0F47-AF1F-EE0B16AFB995}"/>
              </a:ext>
            </a:extLst>
          </p:cNvPr>
          <p:cNvSpPr/>
          <p:nvPr/>
        </p:nvSpPr>
        <p:spPr>
          <a:xfrm>
            <a:off x="7807037" y="1988840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投資家</a:t>
            </a: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53C5BB3-5D61-4D46-9A39-7652EE5AD920}"/>
              </a:ext>
            </a:extLst>
          </p:cNvPr>
          <p:cNvSpPr/>
          <p:nvPr/>
        </p:nvSpPr>
        <p:spPr>
          <a:xfrm>
            <a:off x="335360" y="1340768"/>
            <a:ext cx="136815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>
                <a:latin typeface="Meiryo UI" charset="-128"/>
                <a:ea typeface="Meiryo UI" charset="-128"/>
                <a:cs typeface="Meiryo UI" charset="-128"/>
              </a:rPr>
              <a:t>従来</a:t>
            </a:r>
            <a:endParaRPr lang="ja-JP" altLang="en-US" sz="24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7834EAF-61AF-694C-8E20-DA88F652FF58}"/>
              </a:ext>
            </a:extLst>
          </p:cNvPr>
          <p:cNvSpPr/>
          <p:nvPr/>
        </p:nvSpPr>
        <p:spPr>
          <a:xfrm>
            <a:off x="5448489" y="1340768"/>
            <a:ext cx="273686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>
                <a:latin typeface="Meiryo UI" charset="-128"/>
                <a:ea typeface="Meiryo UI" charset="-128"/>
                <a:cs typeface="Meiryo UI" charset="-128"/>
              </a:rPr>
              <a:t>クラウドファンディング</a:t>
            </a:r>
            <a:endParaRPr lang="en-US" altLang="ja-JP" sz="2400" dirty="0">
              <a:latin typeface="Meiryo UI" charset="-128"/>
              <a:ea typeface="Meiryo UI" charset="-128"/>
              <a:cs typeface="Meiryo UI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375ECD-C006-1A4F-9A51-B61429DD6D6A}"/>
              </a:ext>
            </a:extLst>
          </p:cNvPr>
          <p:cNvSpPr/>
          <p:nvPr/>
        </p:nvSpPr>
        <p:spPr>
          <a:xfrm>
            <a:off x="1264930" y="5580592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起業家</a:t>
            </a: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D6B6C5-F85B-184D-A81F-18C63310F178}"/>
              </a:ext>
            </a:extLst>
          </p:cNvPr>
          <p:cNvSpPr/>
          <p:nvPr/>
        </p:nvSpPr>
        <p:spPr>
          <a:xfrm>
            <a:off x="8171165" y="5619921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起業家</a:t>
            </a:r>
            <a:endParaRPr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3FD0EB4-84FA-724D-A81D-234314DA4372}"/>
              </a:ext>
            </a:extLst>
          </p:cNvPr>
          <p:cNvCxnSpPr>
            <a:cxnSpLocks/>
          </p:cNvCxnSpPr>
          <p:nvPr/>
        </p:nvCxnSpPr>
        <p:spPr>
          <a:xfrm>
            <a:off x="4943872" y="1503995"/>
            <a:ext cx="0" cy="43012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5BFB36D-2DF5-DA4B-88A2-9A82ED97B1A7}"/>
              </a:ext>
            </a:extLst>
          </p:cNvPr>
          <p:cNvSpPr/>
          <p:nvPr/>
        </p:nvSpPr>
        <p:spPr>
          <a:xfrm>
            <a:off x="2232924" y="4213537"/>
            <a:ext cx="2095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>
                <a:solidFill>
                  <a:srgbClr val="0000FF"/>
                </a:solidFill>
                <a:latin typeface="Meiryo UI" charset="-128"/>
                <a:ea typeface="Meiryo UI" charset="-128"/>
                <a:cs typeface="Meiryo UI" charset="-128"/>
              </a:rPr>
              <a:t>距離は近い</a:t>
            </a:r>
            <a:r>
              <a:rPr lang="ja-JP" altLang="en-US" sz="2000" b="1">
                <a:latin typeface="Meiryo UI" charset="-128"/>
                <a:ea typeface="Meiryo UI" charset="-128"/>
                <a:cs typeface="Meiryo UI" charset="-128"/>
              </a:rPr>
              <a:t>ほうが</a:t>
            </a:r>
            <a:endParaRPr lang="en-US" altLang="ja-JP" sz="2000" b="1" dirty="0">
              <a:latin typeface="Meiryo UI" charset="-128"/>
              <a:ea typeface="Meiryo UI" charset="-128"/>
              <a:cs typeface="Meiryo UI" charset="-128"/>
            </a:endParaRPr>
          </a:p>
          <a:p>
            <a:pPr algn="ctr"/>
            <a:r>
              <a:rPr lang="ja-JP" altLang="en-US" sz="2000" b="1">
                <a:latin typeface="Meiryo UI" charset="-128"/>
                <a:ea typeface="Meiryo UI" charset="-128"/>
                <a:cs typeface="Meiryo UI" charset="-128"/>
              </a:rPr>
              <a:t>投資を受ける</a:t>
            </a:r>
            <a:endParaRPr lang="en-US" altLang="ja-JP" sz="2000" b="1" dirty="0">
              <a:latin typeface="Meiryo UI" charset="-128"/>
              <a:ea typeface="Meiryo UI" charset="-128"/>
              <a:cs typeface="Meiryo UI" charset="-128"/>
            </a:endParaRPr>
          </a:p>
          <a:p>
            <a:pPr algn="ctr"/>
            <a:r>
              <a:rPr lang="en-US" altLang="ja-JP" sz="2000" b="1" dirty="0">
                <a:latin typeface="Meiryo UI" charset="-128"/>
                <a:ea typeface="Meiryo UI" charset="-128"/>
              </a:rPr>
              <a:t>(</a:t>
            </a:r>
            <a:r>
              <a:rPr lang="ja-JP" altLang="en-US" sz="2000" b="1">
                <a:latin typeface="Meiryo UI" charset="-128"/>
                <a:ea typeface="Meiryo UI" charset="-128"/>
              </a:rPr>
              <a:t>空間的近接</a:t>
            </a:r>
            <a:r>
              <a:rPr lang="en-US" altLang="ja-JP" sz="2000" b="1" dirty="0">
                <a:latin typeface="Meiryo UI" charset="-128"/>
                <a:ea typeface="Meiryo UI" charset="-128"/>
              </a:rPr>
              <a:t>)</a:t>
            </a:r>
            <a:endParaRPr lang="ja-JP" altLang="en-US" sz="2000" b="1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F97536A-E918-9649-9049-8907982A9DBF}"/>
              </a:ext>
            </a:extLst>
          </p:cNvPr>
          <p:cNvSpPr/>
          <p:nvPr/>
        </p:nvSpPr>
        <p:spPr>
          <a:xfrm>
            <a:off x="5342805" y="4213537"/>
            <a:ext cx="19800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>
                <a:solidFill>
                  <a:srgbClr val="0000FF"/>
                </a:solidFill>
                <a:latin typeface="Meiryo UI" charset="-128"/>
                <a:ea typeface="Meiryo UI" charset="-128"/>
                <a:cs typeface="Meiryo UI" charset="-128"/>
              </a:rPr>
              <a:t>個人的繋がり</a:t>
            </a:r>
            <a:endParaRPr lang="en-US" altLang="ja-JP" sz="2000" b="1" dirty="0">
              <a:solidFill>
                <a:srgbClr val="0000FF"/>
              </a:solidFill>
              <a:latin typeface="Meiryo UI" charset="-128"/>
              <a:ea typeface="Meiryo UI" charset="-128"/>
              <a:cs typeface="Meiryo UI" charset="-128"/>
            </a:endParaRPr>
          </a:p>
          <a:p>
            <a:pPr algn="ctr"/>
            <a:r>
              <a:rPr lang="ja-JP" altLang="en-US" sz="2000" b="1">
                <a:latin typeface="Meiryo UI" charset="-128"/>
                <a:ea typeface="Meiryo UI" charset="-128"/>
              </a:rPr>
              <a:t>から投資</a:t>
            </a:r>
            <a:endParaRPr lang="en-US" altLang="ja-JP" sz="2000" b="1" dirty="0">
              <a:latin typeface="Meiryo UI" charset="-128"/>
              <a:ea typeface="Meiryo UI" charset="-128"/>
            </a:endParaRPr>
          </a:p>
          <a:p>
            <a:pPr algn="ctr"/>
            <a:r>
              <a:rPr lang="en-US" altLang="ja-JP" sz="2000" b="1" dirty="0">
                <a:latin typeface="Meiryo UI" charset="-128"/>
                <a:ea typeface="Meiryo UI" charset="-128"/>
              </a:rPr>
              <a:t>(</a:t>
            </a:r>
            <a:r>
              <a:rPr lang="ja-JP" altLang="en-US" sz="2000" b="1">
                <a:latin typeface="Meiryo UI" charset="-128"/>
                <a:ea typeface="Meiryo UI" charset="-128"/>
              </a:rPr>
              <a:t>距離は近い人</a:t>
            </a:r>
            <a:r>
              <a:rPr lang="en-US" altLang="ja-JP" sz="2000" b="1" dirty="0">
                <a:latin typeface="Meiryo UI" charset="-128"/>
                <a:ea typeface="Meiryo UI" charset="-128"/>
              </a:rPr>
              <a:t>)</a:t>
            </a:r>
            <a:endParaRPr lang="ja-JP" altLang="en-US" sz="2000" b="1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7302482-A6DF-BC43-A4EE-42ECF1A5D4AE}"/>
              </a:ext>
            </a:extLst>
          </p:cNvPr>
          <p:cNvSpPr/>
          <p:nvPr/>
        </p:nvSpPr>
        <p:spPr>
          <a:xfrm>
            <a:off x="6672064" y="356372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友人や家族</a:t>
            </a: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AC6A0AD-2537-E947-90E8-0F03555B9920}"/>
              </a:ext>
            </a:extLst>
          </p:cNvPr>
          <p:cNvSpPr/>
          <p:nvPr/>
        </p:nvSpPr>
        <p:spPr>
          <a:xfrm>
            <a:off x="8725127" y="2728947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その他の投資家</a:t>
            </a:r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643A05C-0502-8F47-B5CF-F1C49E3DA0A6}"/>
              </a:ext>
            </a:extLst>
          </p:cNvPr>
          <p:cNvSpPr/>
          <p:nvPr/>
        </p:nvSpPr>
        <p:spPr>
          <a:xfrm>
            <a:off x="9651451" y="3711517"/>
            <a:ext cx="20617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>
                <a:solidFill>
                  <a:srgbClr val="0000FF"/>
                </a:solidFill>
                <a:latin typeface="Meiryo UI" charset="-128"/>
                <a:ea typeface="Meiryo UI" charset="-128"/>
                <a:cs typeface="Meiryo UI" charset="-128"/>
              </a:rPr>
              <a:t>投資額が増えると</a:t>
            </a:r>
            <a:endParaRPr lang="en-US" altLang="ja-JP" sz="2000" b="1" dirty="0">
              <a:solidFill>
                <a:srgbClr val="0000FF"/>
              </a:solidFill>
              <a:latin typeface="Meiryo UI" charset="-128"/>
              <a:ea typeface="Meiryo UI" charset="-128"/>
              <a:cs typeface="Meiryo UI" charset="-128"/>
            </a:endParaRPr>
          </a:p>
          <a:p>
            <a:pPr algn="ctr"/>
            <a:r>
              <a:rPr lang="ja-JP" altLang="en-US" sz="2000" b="1">
                <a:latin typeface="Meiryo UI" charset="-128"/>
                <a:ea typeface="Meiryo UI" charset="-128"/>
              </a:rPr>
              <a:t>シグナルとなり</a:t>
            </a:r>
            <a:endParaRPr lang="en-US" altLang="ja-JP" sz="2000" b="1" dirty="0">
              <a:latin typeface="Meiryo UI" charset="-128"/>
              <a:ea typeface="Meiryo UI" charset="-128"/>
            </a:endParaRPr>
          </a:p>
          <a:p>
            <a:pPr algn="ctr"/>
            <a:r>
              <a:rPr lang="ja-JP" altLang="en-US" sz="2000" b="1"/>
              <a:t>投資が増える</a:t>
            </a:r>
            <a:endParaRPr lang="en-US" altLang="ja-JP" sz="2000" b="1" dirty="0"/>
          </a:p>
          <a:p>
            <a:pPr algn="ctr"/>
            <a:r>
              <a:rPr lang="en-US" altLang="ja-JP" sz="2000" b="1" dirty="0"/>
              <a:t>(</a:t>
            </a:r>
            <a:r>
              <a:rPr lang="ja-JP" altLang="en-US" sz="2000" b="1"/>
              <a:t>距離が遠くても</a:t>
            </a:r>
            <a:r>
              <a:rPr lang="en-US" altLang="ja-JP" sz="2000" b="1" dirty="0"/>
              <a:t>)</a:t>
            </a:r>
            <a:endParaRPr lang="ja-JP" altLang="en-US" sz="2000" b="1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448D071-5E0E-DC43-9669-BA78890EC148}"/>
              </a:ext>
            </a:extLst>
          </p:cNvPr>
          <p:cNvSpPr/>
          <p:nvPr/>
        </p:nvSpPr>
        <p:spPr>
          <a:xfrm>
            <a:off x="954050" y="3586101"/>
            <a:ext cx="155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Meiryo UI" charset="-128"/>
                <a:ea typeface="Meiryo UI" charset="-128"/>
                <a:cs typeface="Meiryo UI" charset="-128"/>
              </a:rPr>
              <a:t>VC</a:t>
            </a:r>
            <a:r>
              <a:rPr lang="ja-JP" altLang="en-US">
                <a:latin typeface="Meiryo UI" charset="-128"/>
                <a:ea typeface="Meiryo UI" charset="-128"/>
                <a:cs typeface="Meiryo UI" charset="-128"/>
              </a:rPr>
              <a:t>やエンジェル</a:t>
            </a:r>
            <a:endParaRPr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552DE20-E14C-294D-BEB2-A66C49F32FBA}"/>
              </a:ext>
            </a:extLst>
          </p:cNvPr>
          <p:cNvCxnSpPr>
            <a:cxnSpLocks/>
          </p:cNvCxnSpPr>
          <p:nvPr/>
        </p:nvCxnSpPr>
        <p:spPr>
          <a:xfrm>
            <a:off x="1703510" y="4221088"/>
            <a:ext cx="0" cy="115212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872FAE0-B020-934B-A630-6DC84A347320}"/>
              </a:ext>
            </a:extLst>
          </p:cNvPr>
          <p:cNvCxnSpPr>
            <a:cxnSpLocks/>
          </p:cNvCxnSpPr>
          <p:nvPr/>
        </p:nvCxnSpPr>
        <p:spPr>
          <a:xfrm>
            <a:off x="9120336" y="3204209"/>
            <a:ext cx="0" cy="217215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81D0C5E-FE32-E445-B2E0-93F7ED1D2683}"/>
              </a:ext>
            </a:extLst>
          </p:cNvPr>
          <p:cNvCxnSpPr>
            <a:cxnSpLocks/>
          </p:cNvCxnSpPr>
          <p:nvPr/>
        </p:nvCxnSpPr>
        <p:spPr>
          <a:xfrm>
            <a:off x="7480409" y="4221088"/>
            <a:ext cx="0" cy="115212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2D99F145-9DF8-7047-A87D-A4CB1880F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7" y="3369034"/>
            <a:ext cx="708038" cy="70803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57ADBE9-2C75-9D4F-8203-6981378BB6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95" y="5437220"/>
            <a:ext cx="656076" cy="65607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C3C3718-C71A-674A-A4AF-F49F6390D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237" y="2564904"/>
            <a:ext cx="708038" cy="70803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56612B5-51C9-B64E-91E5-F3BEB4043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409" y="5430456"/>
            <a:ext cx="656076" cy="65607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61F7B92-94BA-E84C-8A51-56CEAB859C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753" y="3276217"/>
            <a:ext cx="612801" cy="6274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CFE68F-04B0-F142-BA8B-63F002A600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20" y="4511921"/>
            <a:ext cx="429247" cy="42924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BFCBA1F-30BE-6145-93F2-B4C47ACB3A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2" y="4493352"/>
            <a:ext cx="429247" cy="42924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352804D-A6FB-E74F-AE3F-6CE485AEC7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404" y="4511921"/>
            <a:ext cx="429247" cy="4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A6BD1-C69B-DE4B-A511-D5634E00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58" y="361477"/>
            <a:ext cx="11340253" cy="1325563"/>
          </a:xfrm>
        </p:spPr>
        <p:txBody>
          <a:bodyPr/>
          <a:lstStyle/>
          <a:p>
            <a:r>
              <a:rPr kumimoji="1" lang="ja-JP" altLang="en-US"/>
              <a:t>分析対象のクラウドファンディング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0545B55-2967-3C40-8A52-A56ECFE94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60" y="1672223"/>
            <a:ext cx="6912015" cy="449172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45AD0A-45F9-6744-974A-63586E04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1D91E50-279A-A845-95FC-8EEB2072E707}"/>
              </a:ext>
            </a:extLst>
          </p:cNvPr>
          <p:cNvSpPr txBox="1">
            <a:spLocks/>
          </p:cNvSpPr>
          <p:nvPr/>
        </p:nvSpPr>
        <p:spPr>
          <a:xfrm>
            <a:off x="335361" y="1935548"/>
            <a:ext cx="3168351" cy="1165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3500" b="1" dirty="0" err="1"/>
              <a:t>Sellaband</a:t>
            </a:r>
            <a:endParaRPr lang="en-US" altLang="ja-JP" sz="3500" b="1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/>
              <a:t>音楽アーティスト向けの</a:t>
            </a:r>
            <a:endParaRPr lang="en-US" altLang="ja-JP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/>
              <a:t>クラウドファンディングサイト</a:t>
            </a:r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CCE01F-4075-8545-B810-C6DEC834C863}"/>
              </a:ext>
            </a:extLst>
          </p:cNvPr>
          <p:cNvSpPr/>
          <p:nvPr/>
        </p:nvSpPr>
        <p:spPr>
          <a:xfrm>
            <a:off x="335360" y="3687251"/>
            <a:ext cx="316835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/>
              <a:t>どれだけ投資されているか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0E3E03-9678-7447-B2E3-B50A12CCC2FA}"/>
              </a:ext>
            </a:extLst>
          </p:cNvPr>
          <p:cNvSpPr/>
          <p:nvPr/>
        </p:nvSpPr>
        <p:spPr>
          <a:xfrm>
            <a:off x="335361" y="4764356"/>
            <a:ext cx="31683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/>
              <a:t>どんな人が投資しているか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E484468-C2CC-3843-A39D-5F96C0566F29}"/>
              </a:ext>
            </a:extLst>
          </p:cNvPr>
          <p:cNvSpPr/>
          <p:nvPr/>
        </p:nvSpPr>
        <p:spPr>
          <a:xfrm>
            <a:off x="4223792" y="3789040"/>
            <a:ext cx="5256584" cy="2374903"/>
          </a:xfrm>
          <a:prstGeom prst="roundRect">
            <a:avLst>
              <a:gd name="adj" fmla="val 7886"/>
            </a:avLst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D6A83F5-607F-D04C-BB85-BA6F2E606710}"/>
              </a:ext>
            </a:extLst>
          </p:cNvPr>
          <p:cNvSpPr/>
          <p:nvPr/>
        </p:nvSpPr>
        <p:spPr>
          <a:xfrm>
            <a:off x="6456040" y="1935549"/>
            <a:ext cx="2304256" cy="557348"/>
          </a:xfrm>
          <a:prstGeom prst="roundRect">
            <a:avLst>
              <a:gd name="adj" fmla="val 7886"/>
            </a:avLst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CAC74D7-C3F4-3E47-B189-54C688D5CDD6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503711" y="2492898"/>
            <a:ext cx="3096345" cy="13944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6B1AEB7-53F9-6247-90AB-6E3DEB12747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503710" y="4964411"/>
            <a:ext cx="1076362" cy="8770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3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8AEFD6-B4CE-9948-96BC-72A97C96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3860"/>
            <a:ext cx="11018440" cy="1325563"/>
          </a:xfrm>
        </p:spPr>
        <p:txBody>
          <a:bodyPr/>
          <a:lstStyle/>
          <a:p>
            <a:r>
              <a:rPr kumimoji="1" lang="ja-JP" altLang="en-US"/>
              <a:t>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C23881-5395-B741-9772-6D5C851E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F01C0A-D6F2-6647-92ED-AC74FFAF4FDE}"/>
              </a:ext>
            </a:extLst>
          </p:cNvPr>
          <p:cNvSpPr/>
          <p:nvPr/>
        </p:nvSpPr>
        <p:spPr>
          <a:xfrm>
            <a:off x="1455307" y="4317653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4712</a:t>
            </a:r>
            <a:r>
              <a:rPr lang="ja-JP" altLang="en-US"/>
              <a:t>人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9E06838-D19E-3B4C-A902-3F6C1B717EF1}"/>
              </a:ext>
            </a:extLst>
          </p:cNvPr>
          <p:cNvSpPr/>
          <p:nvPr/>
        </p:nvSpPr>
        <p:spPr>
          <a:xfrm>
            <a:off x="5485294" y="432815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34</a:t>
            </a:r>
            <a:r>
              <a:rPr lang="ja-JP" altLang="en-US"/>
              <a:t>人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D2879D-273D-9746-B1A4-FBBB2E6DDF93}"/>
              </a:ext>
            </a:extLst>
          </p:cNvPr>
          <p:cNvSpPr/>
          <p:nvPr/>
        </p:nvSpPr>
        <p:spPr>
          <a:xfrm>
            <a:off x="455242" y="1196752"/>
            <a:ext cx="3929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/>
              <a:t>2006年8月 - 2009年9月の</a:t>
            </a:r>
            <a:r>
              <a:rPr lang="en-US" altLang="ja-JP" sz="1400" dirty="0" err="1"/>
              <a:t>Sellaband</a:t>
            </a:r>
            <a:r>
              <a:rPr lang="en-US" altLang="ja-JP" sz="1400" dirty="0"/>
              <a:t> </a:t>
            </a:r>
            <a:r>
              <a:rPr lang="ja-JP" altLang="en-US" sz="1400"/>
              <a:t>データ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DB96FB-D664-0B48-B49B-D538CB429C74}"/>
              </a:ext>
            </a:extLst>
          </p:cNvPr>
          <p:cNvSpPr/>
          <p:nvPr/>
        </p:nvSpPr>
        <p:spPr>
          <a:xfrm>
            <a:off x="9279885" y="51479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8,149人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588015E-3C06-9249-A151-359502BEDB65}"/>
              </a:ext>
            </a:extLst>
          </p:cNvPr>
          <p:cNvSpPr/>
          <p:nvPr/>
        </p:nvSpPr>
        <p:spPr>
          <a:xfrm>
            <a:off x="7073827" y="4281199"/>
            <a:ext cx="1602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/>
              <a:t> 近い</a:t>
            </a:r>
            <a:endParaRPr lang="en-US" altLang="ja-JP" b="1" dirty="0"/>
          </a:p>
          <a:p>
            <a:r>
              <a:rPr lang="en-US" altLang="ja-JP" dirty="0"/>
              <a:t>(50km</a:t>
            </a:r>
            <a:r>
              <a:rPr lang="ja-JP" altLang="en-US"/>
              <a:t>以内</a:t>
            </a:r>
            <a:r>
              <a:rPr lang="en-US" altLang="ja-JP" dirty="0"/>
              <a:t>)</a:t>
            </a:r>
          </a:p>
          <a:p>
            <a:r>
              <a:rPr lang="ja-JP" altLang="en-US" sz="1400"/>
              <a:t>車や公共交通機関での通勤が容易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0E1626F-129D-3646-AC92-65BA74F339F4}"/>
              </a:ext>
            </a:extLst>
          </p:cNvPr>
          <p:cNvSpPr/>
          <p:nvPr/>
        </p:nvSpPr>
        <p:spPr>
          <a:xfrm>
            <a:off x="7073827" y="2420888"/>
            <a:ext cx="1364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/>
              <a:t> 遠い </a:t>
            </a:r>
            <a:endParaRPr lang="en-US" altLang="ja-JP" b="1" dirty="0"/>
          </a:p>
          <a:p>
            <a:r>
              <a:rPr lang="en-US" altLang="ja-JP" dirty="0"/>
              <a:t>(50km</a:t>
            </a:r>
            <a:r>
              <a:rPr lang="ja-JP" altLang="en-US"/>
              <a:t>以上</a:t>
            </a:r>
            <a:r>
              <a:rPr lang="en-US" altLang="ja-JP" dirty="0"/>
              <a:t>)</a:t>
            </a:r>
            <a:endParaRPr lang="ja-JP" altLang="en-US"/>
          </a:p>
          <a:p>
            <a:endParaRPr lang="ja-JP" altLang="en-US"/>
          </a:p>
        </p:txBody>
      </p:sp>
      <p:pic>
        <p:nvPicPr>
          <p:cNvPr id="29" name="グラフィックス 28" descr="人の集団">
            <a:extLst>
              <a:ext uri="{FF2B5EF4-FFF2-40B4-BE49-F238E27FC236}">
                <a16:creationId xmlns:a16="http://schemas.microsoft.com/office/drawing/2014/main" id="{8349274E-5245-AB43-96B1-BDC8D370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2487478"/>
            <a:ext cx="1440160" cy="1440160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7C69CE2-6054-C348-812D-E8FC63C1F64E}"/>
              </a:ext>
            </a:extLst>
          </p:cNvPr>
          <p:cNvSpPr/>
          <p:nvPr/>
        </p:nvSpPr>
        <p:spPr>
          <a:xfrm>
            <a:off x="108138" y="3429000"/>
            <a:ext cx="9589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chemeClr val="accent5">
                    <a:lumMod val="75000"/>
                  </a:schemeClr>
                </a:solidFill>
              </a:rPr>
              <a:t>起業家</a:t>
            </a:r>
          </a:p>
        </p:txBody>
      </p:sp>
      <p:pic>
        <p:nvPicPr>
          <p:cNvPr id="31" name="コンテンツ プレースホルダー 2" descr="男性の集団">
            <a:extLst>
              <a:ext uri="{FF2B5EF4-FFF2-40B4-BE49-F238E27FC236}">
                <a16:creationId xmlns:a16="http://schemas.microsoft.com/office/drawing/2014/main" id="{E40F8672-77D4-C846-8753-EB5F369AE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933" y="3291979"/>
            <a:ext cx="655364" cy="655364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F77D12A-9C81-2841-AB05-1EDB5C0A9047}"/>
              </a:ext>
            </a:extLst>
          </p:cNvPr>
          <p:cNvSpPr/>
          <p:nvPr/>
        </p:nvSpPr>
        <p:spPr>
          <a:xfrm>
            <a:off x="10658317" y="3157499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chemeClr val="accent6">
                    <a:lumMod val="75000"/>
                  </a:schemeClr>
                </a:solidFill>
              </a:rPr>
              <a:t>投資家</a:t>
            </a:r>
          </a:p>
        </p:txBody>
      </p:sp>
      <p:pic>
        <p:nvPicPr>
          <p:cNvPr id="33" name="グラフィックス 32" descr="人の集団">
            <a:extLst>
              <a:ext uri="{FF2B5EF4-FFF2-40B4-BE49-F238E27FC236}">
                <a16:creationId xmlns:a16="http://schemas.microsoft.com/office/drawing/2014/main" id="{E93C602C-1CDD-C34D-861C-694D5DB8B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8328" y="3730793"/>
            <a:ext cx="1224136" cy="1224136"/>
          </a:xfrm>
          <a:prstGeom prst="rect">
            <a:avLst/>
          </a:prstGeom>
        </p:spPr>
      </p:pic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BE893A2-BFAC-B94E-A0D8-C60A5A6F1399}"/>
              </a:ext>
            </a:extLst>
          </p:cNvPr>
          <p:cNvCxnSpPr>
            <a:cxnSpLocks/>
          </p:cNvCxnSpPr>
          <p:nvPr/>
        </p:nvCxnSpPr>
        <p:spPr>
          <a:xfrm flipH="1">
            <a:off x="7073827" y="2276872"/>
            <a:ext cx="143708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61B04E6-05CE-D14A-AF44-21E64276580D}"/>
              </a:ext>
            </a:extLst>
          </p:cNvPr>
          <p:cNvSpPr/>
          <p:nvPr/>
        </p:nvSpPr>
        <p:spPr>
          <a:xfrm>
            <a:off x="1569120" y="482909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/>
              <a:t>全体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DBD2F64-6619-2A43-9EDB-40F996C8CEA9}"/>
              </a:ext>
            </a:extLst>
          </p:cNvPr>
          <p:cNvCxnSpPr>
            <a:cxnSpLocks/>
          </p:cNvCxnSpPr>
          <p:nvPr/>
        </p:nvCxnSpPr>
        <p:spPr>
          <a:xfrm>
            <a:off x="3071664" y="3537012"/>
            <a:ext cx="144970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2F6A2A3-4605-7541-8A05-7551085969B4}"/>
              </a:ext>
            </a:extLst>
          </p:cNvPr>
          <p:cNvSpPr/>
          <p:nvPr/>
        </p:nvSpPr>
        <p:spPr>
          <a:xfrm>
            <a:off x="5447928" y="482909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/>
              <a:t>上位</a:t>
            </a:r>
          </a:p>
        </p:txBody>
      </p:sp>
      <p:pic>
        <p:nvPicPr>
          <p:cNvPr id="47" name="グラフィックス 46" descr="人の集団">
            <a:extLst>
              <a:ext uri="{FF2B5EF4-FFF2-40B4-BE49-F238E27FC236}">
                <a16:creationId xmlns:a16="http://schemas.microsoft.com/office/drawing/2014/main" id="{E7C7C7ED-7131-F741-8697-9D09742C9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9554" y="1774789"/>
            <a:ext cx="1224136" cy="1224136"/>
          </a:xfrm>
          <a:prstGeom prst="rect">
            <a:avLst/>
          </a:prstGeom>
        </p:spPr>
      </p:pic>
      <p:sp>
        <p:nvSpPr>
          <p:cNvPr id="48" name="角丸四角形吹き出し 47">
            <a:extLst>
              <a:ext uri="{FF2B5EF4-FFF2-40B4-BE49-F238E27FC236}">
                <a16:creationId xmlns:a16="http://schemas.microsoft.com/office/drawing/2014/main" id="{18D071FD-40F6-7A40-8E02-C32E5209F1CB}"/>
              </a:ext>
            </a:extLst>
          </p:cNvPr>
          <p:cNvSpPr/>
          <p:nvPr/>
        </p:nvSpPr>
        <p:spPr>
          <a:xfrm>
            <a:off x="2593347" y="1852031"/>
            <a:ext cx="2258562" cy="916126"/>
          </a:xfrm>
          <a:prstGeom prst="wedgeRoundRectCallout">
            <a:avLst>
              <a:gd name="adj1" fmla="val -21543"/>
              <a:gd name="adj2" fmla="val 940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/>
              <a:t>$50,000</a:t>
            </a:r>
            <a:r>
              <a:rPr lang="ja-JP" altLang="en-US"/>
              <a:t>以上の投資を受けた人を抽出</a:t>
            </a:r>
            <a:endParaRPr lang="en-US" altLang="ja-JP" dirty="0"/>
          </a:p>
          <a:p>
            <a:r>
              <a:rPr lang="en-US" altLang="ja-JP" dirty="0"/>
              <a:t>(</a:t>
            </a:r>
            <a:r>
              <a:rPr lang="ja-JP" altLang="en-US"/>
              <a:t>全体の</a:t>
            </a:r>
            <a:r>
              <a:rPr lang="en-US" altLang="ja-JP" dirty="0"/>
              <a:t>74%</a:t>
            </a:r>
            <a:r>
              <a:rPr lang="ja-JP" altLang="en-US"/>
              <a:t>の投資</a:t>
            </a:r>
            <a:r>
              <a:rPr lang="en-US" altLang="ja-JP" dirty="0"/>
              <a:t>)</a:t>
            </a:r>
            <a:endParaRPr lang="ja-JP" altLang="en-US"/>
          </a:p>
        </p:txBody>
      </p:sp>
      <p:sp>
        <p:nvSpPr>
          <p:cNvPr id="58" name="角丸四角形吹き出し 57">
            <a:extLst>
              <a:ext uri="{FF2B5EF4-FFF2-40B4-BE49-F238E27FC236}">
                <a16:creationId xmlns:a16="http://schemas.microsoft.com/office/drawing/2014/main" id="{190A2B25-4004-2147-8F7B-E385754A1A61}"/>
              </a:ext>
            </a:extLst>
          </p:cNvPr>
          <p:cNvSpPr/>
          <p:nvPr/>
        </p:nvSpPr>
        <p:spPr>
          <a:xfrm>
            <a:off x="6816080" y="646677"/>
            <a:ext cx="2662218" cy="916126"/>
          </a:xfrm>
          <a:prstGeom prst="wedgeRoundRectCallout">
            <a:avLst>
              <a:gd name="adj1" fmla="val -25375"/>
              <a:gd name="adj2" fmla="val 765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err="1"/>
              <a:t>Sellaband</a:t>
            </a:r>
            <a:r>
              <a:rPr lang="en-US" altLang="ja-JP" dirty="0"/>
              <a:t> </a:t>
            </a:r>
            <a:r>
              <a:rPr lang="ja-JP" altLang="en-US"/>
              <a:t>登録情報</a:t>
            </a:r>
            <a:endParaRPr lang="en-US" altLang="ja-JP" dirty="0"/>
          </a:p>
          <a:p>
            <a:r>
              <a:rPr lang="en-US" altLang="ja-JP" dirty="0"/>
              <a:t>Facebook / </a:t>
            </a:r>
            <a:r>
              <a:rPr lang="en-US" altLang="ja-JP" dirty="0" err="1"/>
              <a:t>MySpace</a:t>
            </a:r>
            <a:endParaRPr lang="en-US" altLang="ja-JP" dirty="0"/>
          </a:p>
          <a:p>
            <a:r>
              <a:rPr lang="ja-JP" altLang="en-US"/>
              <a:t>プロファイルで地理情報</a:t>
            </a:r>
            <a:endParaRPr lang="en-US" altLang="ja-JP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4089540-307E-4847-BA9C-4976769D610F}"/>
              </a:ext>
            </a:extLst>
          </p:cNvPr>
          <p:cNvSpPr/>
          <p:nvPr/>
        </p:nvSpPr>
        <p:spPr>
          <a:xfrm>
            <a:off x="7071702" y="5594012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計</a:t>
            </a:r>
            <a:r>
              <a:rPr lang="en-US" altLang="ja-JP" dirty="0"/>
              <a:t> </a:t>
            </a:r>
            <a:r>
              <a:rPr lang="ja-JP" altLang="en-US"/>
              <a:t>18</a:t>
            </a:r>
            <a:r>
              <a:rPr lang="en-US" altLang="ja-JP" dirty="0"/>
              <a:t>,</a:t>
            </a:r>
            <a:r>
              <a:rPr lang="ja-JP" altLang="en-US"/>
              <a:t>827の組</a:t>
            </a: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13C6822D-6039-0642-A4BD-6921AD301C13}"/>
              </a:ext>
            </a:extLst>
          </p:cNvPr>
          <p:cNvCxnSpPr>
            <a:cxnSpLocks/>
          </p:cNvCxnSpPr>
          <p:nvPr/>
        </p:nvCxnSpPr>
        <p:spPr>
          <a:xfrm flipH="1">
            <a:off x="7073827" y="4077072"/>
            <a:ext cx="143708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5" name="コンテンツ プレースホルダー 2" descr="男性の集団">
            <a:extLst>
              <a:ext uri="{FF2B5EF4-FFF2-40B4-BE49-F238E27FC236}">
                <a16:creationId xmlns:a16="http://schemas.microsoft.com/office/drawing/2014/main" id="{03342F2E-3A7B-9547-AAB0-2C08DCB9C9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604" y="2502135"/>
            <a:ext cx="655364" cy="655364"/>
          </a:xfrm>
          <a:prstGeom prst="rect">
            <a:avLst/>
          </a:prstGeom>
        </p:spPr>
      </p:pic>
      <p:pic>
        <p:nvPicPr>
          <p:cNvPr id="66" name="コンテンツ プレースホルダー 2" descr="男性の集団">
            <a:extLst>
              <a:ext uri="{FF2B5EF4-FFF2-40B4-BE49-F238E27FC236}">
                <a16:creationId xmlns:a16="http://schemas.microsoft.com/office/drawing/2014/main" id="{A8CA1D35-A9C8-E442-9A16-7AF90A2934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6700" y="2829817"/>
            <a:ext cx="655364" cy="655364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18C61C4-C6FB-8746-AD42-B4BF52F1CCD7}"/>
              </a:ext>
            </a:extLst>
          </p:cNvPr>
          <p:cNvSpPr/>
          <p:nvPr/>
        </p:nvSpPr>
        <p:spPr>
          <a:xfrm>
            <a:off x="6072512" y="353701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7</a:t>
            </a:r>
            <a:r>
              <a:rPr lang="ja-JP" altLang="en-US"/>
              <a:t>人</a:t>
            </a:r>
          </a:p>
        </p:txBody>
      </p:sp>
      <p:sp>
        <p:nvSpPr>
          <p:cNvPr id="68" name="角丸四角形吹き出し 67">
            <a:extLst>
              <a:ext uri="{FF2B5EF4-FFF2-40B4-BE49-F238E27FC236}">
                <a16:creationId xmlns:a16="http://schemas.microsoft.com/office/drawing/2014/main" id="{DD064563-F165-4242-BE3A-7A81FFAA9318}"/>
              </a:ext>
            </a:extLst>
          </p:cNvPr>
          <p:cNvSpPr/>
          <p:nvPr/>
        </p:nvSpPr>
        <p:spPr>
          <a:xfrm>
            <a:off x="5423159" y="1774789"/>
            <a:ext cx="1248905" cy="535304"/>
          </a:xfrm>
          <a:prstGeom prst="wedgeRoundRectCallout">
            <a:avLst>
              <a:gd name="adj1" fmla="val 19570"/>
              <a:gd name="adj2" fmla="val 1129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/>
              <a:t>友人や家族を特定</a:t>
            </a:r>
            <a:endParaRPr lang="en-US" altLang="ja-JP" b="1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6B4A51E5-5C56-B042-A2CD-CD26C6A0F4E3}"/>
              </a:ext>
            </a:extLst>
          </p:cNvPr>
          <p:cNvSpPr/>
          <p:nvPr/>
        </p:nvSpPr>
        <p:spPr>
          <a:xfrm>
            <a:off x="5954359" y="2731908"/>
            <a:ext cx="717705" cy="7488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81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213F0EE7-7244-B34A-8021-54091DCE1BE4}"/>
              </a:ext>
            </a:extLst>
          </p:cNvPr>
          <p:cNvSpPr/>
          <p:nvPr/>
        </p:nvSpPr>
        <p:spPr>
          <a:xfrm>
            <a:off x="7667948" y="1696358"/>
            <a:ext cx="3872571" cy="3603109"/>
          </a:xfrm>
          <a:prstGeom prst="roundRect">
            <a:avLst>
              <a:gd name="adj" fmla="val 7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投資を受けるか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EB1CA706-F916-7F4E-B936-08630AA7C71E}"/>
              </a:ext>
            </a:extLst>
          </p:cNvPr>
          <p:cNvSpPr/>
          <p:nvPr/>
        </p:nvSpPr>
        <p:spPr>
          <a:xfrm>
            <a:off x="219779" y="1916533"/>
            <a:ext cx="4292045" cy="3382934"/>
          </a:xfrm>
          <a:prstGeom prst="roundRect">
            <a:avLst>
              <a:gd name="adj" fmla="val 747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18E51-0640-9946-9630-D4842B5E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C8A5E6-DEC4-E84B-9D98-ACA8DDB51276}"/>
              </a:ext>
            </a:extLst>
          </p:cNvPr>
          <p:cNvSpPr/>
          <p:nvPr/>
        </p:nvSpPr>
        <p:spPr>
          <a:xfrm>
            <a:off x="551282" y="1521293"/>
            <a:ext cx="3672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前週時点での</a:t>
            </a:r>
            <a:r>
              <a:rPr lang="en-US" altLang="ja-JP" sz="2000" b="1" dirty="0"/>
              <a:t> </a:t>
            </a:r>
            <a:r>
              <a:rPr lang="ja-JP" altLang="en-US" sz="2000" b="1"/>
              <a:t>累積投資獲得額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52AB8328-F111-F145-B0A1-C45FECFB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3860"/>
            <a:ext cx="11018440" cy="1085607"/>
          </a:xfrm>
        </p:spPr>
        <p:txBody>
          <a:bodyPr/>
          <a:lstStyle/>
          <a:p>
            <a:r>
              <a:rPr kumimoji="1" lang="ja-JP" altLang="en-US"/>
              <a:t>概念図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D40698-DD8F-4344-A992-36C884EB0AA4}"/>
              </a:ext>
            </a:extLst>
          </p:cNvPr>
          <p:cNvSpPr/>
          <p:nvPr/>
        </p:nvSpPr>
        <p:spPr>
          <a:xfrm>
            <a:off x="1261816" y="2793416"/>
            <a:ext cx="189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/>
              <a:t>距離が遠い場合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AB9D8-D1C8-3244-914F-47F027ED2B9C}"/>
              </a:ext>
            </a:extLst>
          </p:cNvPr>
          <p:cNvSpPr/>
          <p:nvPr/>
        </p:nvSpPr>
        <p:spPr>
          <a:xfrm>
            <a:off x="1247151" y="4201638"/>
            <a:ext cx="189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/>
              <a:t>距離が近い場合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F0E11492-86C4-E743-A2B1-A9CFDA7F5FEB}"/>
              </a:ext>
            </a:extLst>
          </p:cNvPr>
          <p:cNvSpPr/>
          <p:nvPr/>
        </p:nvSpPr>
        <p:spPr>
          <a:xfrm>
            <a:off x="479376" y="2347139"/>
            <a:ext cx="3605419" cy="1253098"/>
          </a:xfrm>
          <a:prstGeom prst="roundRect">
            <a:avLst>
              <a:gd name="adj" fmla="val 747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B5C7B11F-7C26-CC47-949F-117E96A88684}"/>
              </a:ext>
            </a:extLst>
          </p:cNvPr>
          <p:cNvSpPr/>
          <p:nvPr/>
        </p:nvSpPr>
        <p:spPr>
          <a:xfrm>
            <a:off x="479375" y="3841598"/>
            <a:ext cx="3605419" cy="1164354"/>
          </a:xfrm>
          <a:prstGeom prst="roundRect">
            <a:avLst>
              <a:gd name="adj" fmla="val 747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AB0CEE5-F223-684D-A02B-03570635E3B8}"/>
              </a:ext>
            </a:extLst>
          </p:cNvPr>
          <p:cNvCxnSpPr>
            <a:cxnSpLocks/>
          </p:cNvCxnSpPr>
          <p:nvPr/>
        </p:nvCxnSpPr>
        <p:spPr>
          <a:xfrm>
            <a:off x="4511824" y="2049332"/>
            <a:ext cx="315612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3F98AE3-8C01-664D-A33D-EF8DF46F6EA6}"/>
              </a:ext>
            </a:extLst>
          </p:cNvPr>
          <p:cNvSpPr/>
          <p:nvPr/>
        </p:nvSpPr>
        <p:spPr>
          <a:xfrm>
            <a:off x="5121262" y="1340768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/>
              <a:t>全体</a:t>
            </a:r>
            <a:r>
              <a:rPr lang="en-US" altLang="ja-JP" sz="3600" b="1" dirty="0"/>
              <a:t> </a:t>
            </a:r>
            <a:r>
              <a:rPr lang="ja-JP" altLang="en-US" sz="3600" b="1"/>
              <a:t>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26DDEED-CD27-E64A-8BEA-5F21DB5E9CD8}"/>
              </a:ext>
            </a:extLst>
          </p:cNvPr>
          <p:cNvSpPr/>
          <p:nvPr/>
        </p:nvSpPr>
        <p:spPr>
          <a:xfrm>
            <a:off x="5691498" y="2347139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/>
              <a:t>＋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22C5CB1-E228-B040-BEAB-86C2A52784F3}"/>
              </a:ext>
            </a:extLst>
          </p:cNvPr>
          <p:cNvCxnSpPr>
            <a:cxnSpLocks/>
          </p:cNvCxnSpPr>
          <p:nvPr/>
        </p:nvCxnSpPr>
        <p:spPr>
          <a:xfrm>
            <a:off x="4118364" y="3053252"/>
            <a:ext cx="35336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726F76-BA9E-984E-9CBE-EF5C2CE49E57}"/>
              </a:ext>
            </a:extLst>
          </p:cNvPr>
          <p:cNvSpPr/>
          <p:nvPr/>
        </p:nvSpPr>
        <p:spPr>
          <a:xfrm>
            <a:off x="5716360" y="3787299"/>
            <a:ext cx="562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/>
              <a:t>ー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8BAA243-0BC1-FA41-9BE5-C0A764E091D4}"/>
              </a:ext>
            </a:extLst>
          </p:cNvPr>
          <p:cNvCxnSpPr>
            <a:cxnSpLocks/>
          </p:cNvCxnSpPr>
          <p:nvPr/>
        </p:nvCxnSpPr>
        <p:spPr>
          <a:xfrm>
            <a:off x="4100744" y="4489887"/>
            <a:ext cx="35336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2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213F0EE7-7244-B34A-8021-54091DCE1BE4}"/>
              </a:ext>
            </a:extLst>
          </p:cNvPr>
          <p:cNvSpPr/>
          <p:nvPr/>
        </p:nvSpPr>
        <p:spPr>
          <a:xfrm>
            <a:off x="7667948" y="1482075"/>
            <a:ext cx="3872571" cy="3603109"/>
          </a:xfrm>
          <a:prstGeom prst="roundRect">
            <a:avLst>
              <a:gd name="adj" fmla="val 7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投資を受けるか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EB1CA706-F916-7F4E-B936-08630AA7C71E}"/>
              </a:ext>
            </a:extLst>
          </p:cNvPr>
          <p:cNvSpPr/>
          <p:nvPr/>
        </p:nvSpPr>
        <p:spPr>
          <a:xfrm>
            <a:off x="219779" y="1702250"/>
            <a:ext cx="4292045" cy="3382934"/>
          </a:xfrm>
          <a:prstGeom prst="roundRect">
            <a:avLst>
              <a:gd name="adj" fmla="val 747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18E51-0640-9946-9630-D4842B5E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C8A5E6-DEC4-E84B-9D98-ACA8DDB51276}"/>
              </a:ext>
            </a:extLst>
          </p:cNvPr>
          <p:cNvSpPr/>
          <p:nvPr/>
        </p:nvSpPr>
        <p:spPr>
          <a:xfrm>
            <a:off x="551282" y="1307010"/>
            <a:ext cx="3672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前週時点での</a:t>
            </a:r>
            <a:r>
              <a:rPr lang="en-US" altLang="ja-JP" sz="2000" b="1" dirty="0"/>
              <a:t> </a:t>
            </a:r>
            <a:r>
              <a:rPr lang="ja-JP" altLang="en-US" sz="2000" b="1"/>
              <a:t>累積投資獲得額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52AB8328-F111-F145-B0A1-C45FECFB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3860"/>
            <a:ext cx="11018440" cy="1085607"/>
          </a:xfrm>
        </p:spPr>
        <p:txBody>
          <a:bodyPr/>
          <a:lstStyle/>
          <a:p>
            <a:r>
              <a:rPr kumimoji="1" lang="ja-JP" altLang="en-US"/>
              <a:t>概念図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D40698-DD8F-4344-A992-36C884EB0AA4}"/>
              </a:ext>
            </a:extLst>
          </p:cNvPr>
          <p:cNvSpPr/>
          <p:nvPr/>
        </p:nvSpPr>
        <p:spPr>
          <a:xfrm>
            <a:off x="1261816" y="2420888"/>
            <a:ext cx="189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/>
              <a:t>距離が遠い場合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AB9D8-D1C8-3244-914F-47F027ED2B9C}"/>
              </a:ext>
            </a:extLst>
          </p:cNvPr>
          <p:cNvSpPr/>
          <p:nvPr/>
        </p:nvSpPr>
        <p:spPr>
          <a:xfrm>
            <a:off x="1247151" y="3915347"/>
            <a:ext cx="189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/>
              <a:t>距離が近い場合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F0E11492-86C4-E743-A2B1-A9CFDA7F5FEB}"/>
              </a:ext>
            </a:extLst>
          </p:cNvPr>
          <p:cNvSpPr/>
          <p:nvPr/>
        </p:nvSpPr>
        <p:spPr>
          <a:xfrm>
            <a:off x="479376" y="2132856"/>
            <a:ext cx="3605419" cy="1046806"/>
          </a:xfrm>
          <a:prstGeom prst="roundRect">
            <a:avLst>
              <a:gd name="adj" fmla="val 747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B5C7B11F-7C26-CC47-949F-117E96A88684}"/>
              </a:ext>
            </a:extLst>
          </p:cNvPr>
          <p:cNvSpPr/>
          <p:nvPr/>
        </p:nvSpPr>
        <p:spPr>
          <a:xfrm>
            <a:off x="479375" y="3555307"/>
            <a:ext cx="3605419" cy="1164354"/>
          </a:xfrm>
          <a:prstGeom prst="roundRect">
            <a:avLst>
              <a:gd name="adj" fmla="val 747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AB0CEE5-F223-684D-A02B-03570635E3B8}"/>
              </a:ext>
            </a:extLst>
          </p:cNvPr>
          <p:cNvCxnSpPr>
            <a:cxnSpLocks/>
          </p:cNvCxnSpPr>
          <p:nvPr/>
        </p:nvCxnSpPr>
        <p:spPr>
          <a:xfrm>
            <a:off x="4511824" y="1835049"/>
            <a:ext cx="315612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3F98AE3-8C01-664D-A33D-EF8DF46F6EA6}"/>
              </a:ext>
            </a:extLst>
          </p:cNvPr>
          <p:cNvSpPr/>
          <p:nvPr/>
        </p:nvSpPr>
        <p:spPr>
          <a:xfrm>
            <a:off x="5121262" y="1126485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/>
              <a:t>全体</a:t>
            </a:r>
            <a:r>
              <a:rPr lang="en-US" altLang="ja-JP" sz="3600" b="1" dirty="0"/>
              <a:t> </a:t>
            </a:r>
            <a:r>
              <a:rPr lang="ja-JP" altLang="en-US" sz="3600" b="1"/>
              <a:t>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26DDEED-CD27-E64A-8BEA-5F21DB5E9CD8}"/>
              </a:ext>
            </a:extLst>
          </p:cNvPr>
          <p:cNvSpPr/>
          <p:nvPr/>
        </p:nvSpPr>
        <p:spPr>
          <a:xfrm>
            <a:off x="6651460" y="2164509"/>
            <a:ext cx="562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>
                <a:solidFill>
                  <a:srgbClr val="0070C0"/>
                </a:solidFill>
              </a:rPr>
              <a:t>ー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22C5CB1-E228-B040-BEAB-86C2A52784F3}"/>
              </a:ext>
            </a:extLst>
          </p:cNvPr>
          <p:cNvCxnSpPr>
            <a:cxnSpLocks/>
          </p:cNvCxnSpPr>
          <p:nvPr/>
        </p:nvCxnSpPr>
        <p:spPr>
          <a:xfrm>
            <a:off x="4118364" y="2838969"/>
            <a:ext cx="35336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726F76-BA9E-984E-9CBE-EF5C2CE49E57}"/>
              </a:ext>
            </a:extLst>
          </p:cNvPr>
          <p:cNvSpPr/>
          <p:nvPr/>
        </p:nvSpPr>
        <p:spPr>
          <a:xfrm>
            <a:off x="5313617" y="3578949"/>
            <a:ext cx="562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>
                <a:solidFill>
                  <a:srgbClr val="0070C0"/>
                </a:solidFill>
              </a:rPr>
              <a:t>ー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8BAA243-0BC1-FA41-9BE5-C0A764E091D4}"/>
              </a:ext>
            </a:extLst>
          </p:cNvPr>
          <p:cNvCxnSpPr>
            <a:cxnSpLocks/>
          </p:cNvCxnSpPr>
          <p:nvPr/>
        </p:nvCxnSpPr>
        <p:spPr>
          <a:xfrm>
            <a:off x="4100744" y="4203596"/>
            <a:ext cx="35336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87136D75-56C7-1240-8078-5AFCCA92BEA9}"/>
              </a:ext>
            </a:extLst>
          </p:cNvPr>
          <p:cNvSpPr/>
          <p:nvPr/>
        </p:nvSpPr>
        <p:spPr>
          <a:xfrm>
            <a:off x="4359427" y="5229200"/>
            <a:ext cx="3312076" cy="895296"/>
          </a:xfrm>
          <a:prstGeom prst="roundRect">
            <a:avLst>
              <a:gd name="adj" fmla="val 7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0070C0"/>
                </a:solidFill>
              </a:rPr>
              <a:t>友人や家族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049DF97-C23A-684B-8EF3-1B70BF6F02EE}"/>
              </a:ext>
            </a:extLst>
          </p:cNvPr>
          <p:cNvCxnSpPr>
            <a:cxnSpLocks/>
          </p:cNvCxnSpPr>
          <p:nvPr/>
        </p:nvCxnSpPr>
        <p:spPr>
          <a:xfrm flipV="1">
            <a:off x="6672064" y="2847354"/>
            <a:ext cx="0" cy="23902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8E66527-83A1-ED46-86C5-DC6696786979}"/>
              </a:ext>
            </a:extLst>
          </p:cNvPr>
          <p:cNvCxnSpPr>
            <a:cxnSpLocks/>
          </p:cNvCxnSpPr>
          <p:nvPr/>
        </p:nvCxnSpPr>
        <p:spPr>
          <a:xfrm flipV="1">
            <a:off x="5273662" y="4203596"/>
            <a:ext cx="0" cy="10339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8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213F0EE7-7244-B34A-8021-54091DCE1BE4}"/>
              </a:ext>
            </a:extLst>
          </p:cNvPr>
          <p:cNvSpPr/>
          <p:nvPr/>
        </p:nvSpPr>
        <p:spPr>
          <a:xfrm>
            <a:off x="7667948" y="1482075"/>
            <a:ext cx="3872571" cy="3603109"/>
          </a:xfrm>
          <a:prstGeom prst="roundRect">
            <a:avLst>
              <a:gd name="adj" fmla="val 7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投資を受けるか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EB1CA706-F916-7F4E-B936-08630AA7C71E}"/>
              </a:ext>
            </a:extLst>
          </p:cNvPr>
          <p:cNvSpPr/>
          <p:nvPr/>
        </p:nvSpPr>
        <p:spPr>
          <a:xfrm>
            <a:off x="219779" y="1702250"/>
            <a:ext cx="4292045" cy="3382934"/>
          </a:xfrm>
          <a:prstGeom prst="roundRect">
            <a:avLst>
              <a:gd name="adj" fmla="val 747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18E51-0640-9946-9630-D4842B5E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C8A5E6-DEC4-E84B-9D98-ACA8DDB51276}"/>
              </a:ext>
            </a:extLst>
          </p:cNvPr>
          <p:cNvSpPr/>
          <p:nvPr/>
        </p:nvSpPr>
        <p:spPr>
          <a:xfrm>
            <a:off x="551282" y="1307010"/>
            <a:ext cx="3672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/>
              <a:t>前週時点での</a:t>
            </a:r>
            <a:r>
              <a:rPr lang="en-US" altLang="ja-JP" sz="2000" b="1" dirty="0"/>
              <a:t> </a:t>
            </a:r>
            <a:r>
              <a:rPr lang="ja-JP" altLang="en-US" sz="2000" b="1"/>
              <a:t>累積投資獲得額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52AB8328-F111-F145-B0A1-C45FECFB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3860"/>
            <a:ext cx="11018440" cy="1085607"/>
          </a:xfrm>
        </p:spPr>
        <p:txBody>
          <a:bodyPr/>
          <a:lstStyle/>
          <a:p>
            <a:r>
              <a:rPr kumimoji="1" lang="ja-JP" altLang="en-US"/>
              <a:t>概念図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D40698-DD8F-4344-A992-36C884EB0AA4}"/>
              </a:ext>
            </a:extLst>
          </p:cNvPr>
          <p:cNvSpPr/>
          <p:nvPr/>
        </p:nvSpPr>
        <p:spPr>
          <a:xfrm>
            <a:off x="1261816" y="2420888"/>
            <a:ext cx="189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/>
              <a:t>距離が遠い場合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AB9D8-D1C8-3244-914F-47F027ED2B9C}"/>
              </a:ext>
            </a:extLst>
          </p:cNvPr>
          <p:cNvSpPr/>
          <p:nvPr/>
        </p:nvSpPr>
        <p:spPr>
          <a:xfrm>
            <a:off x="1247151" y="3915347"/>
            <a:ext cx="189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/>
              <a:t>距離が近い場合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F0E11492-86C4-E743-A2B1-A9CFDA7F5FEB}"/>
              </a:ext>
            </a:extLst>
          </p:cNvPr>
          <p:cNvSpPr/>
          <p:nvPr/>
        </p:nvSpPr>
        <p:spPr>
          <a:xfrm>
            <a:off x="479376" y="2132856"/>
            <a:ext cx="3605419" cy="1046806"/>
          </a:xfrm>
          <a:prstGeom prst="roundRect">
            <a:avLst>
              <a:gd name="adj" fmla="val 747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B5C7B11F-7C26-CC47-949F-117E96A88684}"/>
              </a:ext>
            </a:extLst>
          </p:cNvPr>
          <p:cNvSpPr/>
          <p:nvPr/>
        </p:nvSpPr>
        <p:spPr>
          <a:xfrm>
            <a:off x="479375" y="3555307"/>
            <a:ext cx="3605419" cy="1164354"/>
          </a:xfrm>
          <a:prstGeom prst="roundRect">
            <a:avLst>
              <a:gd name="adj" fmla="val 747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AB0CEE5-F223-684D-A02B-03570635E3B8}"/>
              </a:ext>
            </a:extLst>
          </p:cNvPr>
          <p:cNvCxnSpPr>
            <a:cxnSpLocks/>
          </p:cNvCxnSpPr>
          <p:nvPr/>
        </p:nvCxnSpPr>
        <p:spPr>
          <a:xfrm>
            <a:off x="4511824" y="1835049"/>
            <a:ext cx="315612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3F98AE3-8C01-664D-A33D-EF8DF46F6EA6}"/>
              </a:ext>
            </a:extLst>
          </p:cNvPr>
          <p:cNvSpPr/>
          <p:nvPr/>
        </p:nvSpPr>
        <p:spPr>
          <a:xfrm>
            <a:off x="5121262" y="1126485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/>
              <a:t>全体</a:t>
            </a:r>
            <a:r>
              <a:rPr lang="en-US" altLang="ja-JP" sz="3600" b="1" dirty="0"/>
              <a:t> </a:t>
            </a:r>
            <a:r>
              <a:rPr lang="ja-JP" altLang="en-US" sz="3600" b="1"/>
              <a:t>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26DDEED-CD27-E64A-8BEA-5F21DB5E9CD8}"/>
              </a:ext>
            </a:extLst>
          </p:cNvPr>
          <p:cNvSpPr/>
          <p:nvPr/>
        </p:nvSpPr>
        <p:spPr>
          <a:xfrm>
            <a:off x="6608981" y="2164509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>
                <a:solidFill>
                  <a:srgbClr val="0070C0"/>
                </a:solidFill>
              </a:rPr>
              <a:t>＋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22C5CB1-E228-B040-BEAB-86C2A52784F3}"/>
              </a:ext>
            </a:extLst>
          </p:cNvPr>
          <p:cNvCxnSpPr>
            <a:cxnSpLocks/>
          </p:cNvCxnSpPr>
          <p:nvPr/>
        </p:nvCxnSpPr>
        <p:spPr>
          <a:xfrm>
            <a:off x="4118364" y="2838969"/>
            <a:ext cx="35336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726F76-BA9E-984E-9CBE-EF5C2CE49E57}"/>
              </a:ext>
            </a:extLst>
          </p:cNvPr>
          <p:cNvSpPr/>
          <p:nvPr/>
        </p:nvSpPr>
        <p:spPr>
          <a:xfrm>
            <a:off x="5271138" y="3578949"/>
            <a:ext cx="647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>
                <a:solidFill>
                  <a:srgbClr val="0070C0"/>
                </a:solidFill>
              </a:rPr>
              <a:t>＋</a:t>
            </a:r>
            <a:endParaRPr lang="en-US" altLang="ja-JP" sz="3600" b="1" dirty="0">
              <a:solidFill>
                <a:srgbClr val="0070C0"/>
              </a:solidFill>
            </a:endParaRPr>
          </a:p>
          <a:p>
            <a:pPr algn="ctr"/>
            <a:endParaRPr lang="ja-JP" altLang="en-US" sz="3600" b="1">
              <a:solidFill>
                <a:srgbClr val="0070C0"/>
              </a:solidFill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8BAA243-0BC1-FA41-9BE5-C0A764E091D4}"/>
              </a:ext>
            </a:extLst>
          </p:cNvPr>
          <p:cNvCxnSpPr>
            <a:cxnSpLocks/>
          </p:cNvCxnSpPr>
          <p:nvPr/>
        </p:nvCxnSpPr>
        <p:spPr>
          <a:xfrm>
            <a:off x="4100744" y="4203596"/>
            <a:ext cx="35336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87136D75-56C7-1240-8078-5AFCCA92BEA9}"/>
              </a:ext>
            </a:extLst>
          </p:cNvPr>
          <p:cNvSpPr/>
          <p:nvPr/>
        </p:nvSpPr>
        <p:spPr>
          <a:xfrm>
            <a:off x="4359427" y="5229200"/>
            <a:ext cx="3312076" cy="895296"/>
          </a:xfrm>
          <a:prstGeom prst="roundRect">
            <a:avLst>
              <a:gd name="adj" fmla="val 7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0070C0"/>
                </a:solidFill>
              </a:rPr>
              <a:t>友人や家族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 </a:t>
            </a:r>
            <a:r>
              <a:rPr kumimoji="1" lang="ja-JP" altLang="en-US" sz="2000" b="1">
                <a:solidFill>
                  <a:srgbClr val="0070C0"/>
                </a:solidFill>
              </a:rPr>
              <a:t>以外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049DF97-C23A-684B-8EF3-1B70BF6F02EE}"/>
              </a:ext>
            </a:extLst>
          </p:cNvPr>
          <p:cNvCxnSpPr>
            <a:cxnSpLocks/>
          </p:cNvCxnSpPr>
          <p:nvPr/>
        </p:nvCxnSpPr>
        <p:spPr>
          <a:xfrm flipV="1">
            <a:off x="6672064" y="2847354"/>
            <a:ext cx="0" cy="23902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8E66527-83A1-ED46-86C5-DC6696786979}"/>
              </a:ext>
            </a:extLst>
          </p:cNvPr>
          <p:cNvCxnSpPr>
            <a:cxnSpLocks/>
          </p:cNvCxnSpPr>
          <p:nvPr/>
        </p:nvCxnSpPr>
        <p:spPr>
          <a:xfrm flipV="1">
            <a:off x="5273662" y="4203596"/>
            <a:ext cx="0" cy="10339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5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8AEFD6-B4CE-9948-96BC-72A97C96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3860"/>
            <a:ext cx="11018440" cy="1325563"/>
          </a:xfrm>
        </p:spPr>
        <p:txBody>
          <a:bodyPr/>
          <a:lstStyle/>
          <a:p>
            <a:r>
              <a:rPr kumimoji="1" lang="ja-JP" altLang="en-US"/>
              <a:t>投資を受けるほど投資されやすくなる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C23881-5395-B741-9772-6D5C851E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8" name="コンテンツ プレースホルダー 4">
            <a:extLst>
              <a:ext uri="{FF2B5EF4-FFF2-40B4-BE49-F238E27FC236}">
                <a16:creationId xmlns:a16="http://schemas.microsoft.com/office/drawing/2014/main" id="{641920D9-27F1-A745-A49F-0B29813F0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1628800"/>
            <a:ext cx="5880100" cy="38608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F578C3-94EF-9045-9493-2EB7F435DD67}"/>
              </a:ext>
            </a:extLst>
          </p:cNvPr>
          <p:cNvSpPr/>
          <p:nvPr/>
        </p:nvSpPr>
        <p:spPr>
          <a:xfrm>
            <a:off x="3575720" y="5551442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前週時点での累積の投資獲得額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47807DC-4EA0-7247-B32F-C1DCDB6AD77D}"/>
              </a:ext>
            </a:extLst>
          </p:cNvPr>
          <p:cNvSpPr/>
          <p:nvPr/>
        </p:nvSpPr>
        <p:spPr>
          <a:xfrm>
            <a:off x="191344" y="2851609"/>
            <a:ext cx="1350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$0-10k</a:t>
            </a:r>
          </a:p>
          <a:p>
            <a:pPr algn="ctr"/>
            <a:r>
              <a:rPr lang="ja-JP" altLang="en-US"/>
              <a:t>を基準にした</a:t>
            </a:r>
            <a:endParaRPr lang="en-US" altLang="ja-JP" dirty="0"/>
          </a:p>
          <a:p>
            <a:pPr algn="ctr"/>
            <a:r>
              <a:rPr lang="ja-JP" altLang="en-US"/>
              <a:t>投資傾向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35E614D-B7F8-8A4D-BD67-61EBFBCD6A8F}"/>
              </a:ext>
            </a:extLst>
          </p:cNvPr>
          <p:cNvCxnSpPr/>
          <p:nvPr/>
        </p:nvCxnSpPr>
        <p:spPr>
          <a:xfrm flipV="1">
            <a:off x="2351584" y="1987513"/>
            <a:ext cx="4176464" cy="2952328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44E600-5EF4-2743-8793-EB88C6333EA4}"/>
              </a:ext>
            </a:extLst>
          </p:cNvPr>
          <p:cNvSpPr/>
          <p:nvPr/>
        </p:nvSpPr>
        <p:spPr>
          <a:xfrm>
            <a:off x="7800087" y="2243332"/>
            <a:ext cx="4248472" cy="95410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800" b="1"/>
              <a:t>投資額が増えるほど</a:t>
            </a:r>
            <a:endParaRPr lang="en-US" altLang="ja-JP" sz="2800" b="1" dirty="0"/>
          </a:p>
          <a:p>
            <a:pPr algn="ctr"/>
            <a:r>
              <a:rPr lang="ja-JP" altLang="en-US" sz="2800" b="1"/>
              <a:t>投資されやすくなる傾向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46A2000-CA1B-3C43-BAE8-5B7310B60D99}"/>
              </a:ext>
            </a:extLst>
          </p:cNvPr>
          <p:cNvSpPr/>
          <p:nvPr/>
        </p:nvSpPr>
        <p:spPr>
          <a:xfrm>
            <a:off x="7824192" y="3920567"/>
            <a:ext cx="4248472" cy="95410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800" b="1" dirty="0"/>
              <a:t>$10-50</a:t>
            </a:r>
            <a:r>
              <a:rPr lang="ja-JP" altLang="en-US" sz="2800" b="1"/>
              <a:t>の累積投資額は</a:t>
            </a:r>
            <a:endParaRPr lang="en-US" altLang="ja-JP" sz="2800" b="1" dirty="0"/>
          </a:p>
          <a:p>
            <a:pPr algn="ctr"/>
            <a:r>
              <a:rPr lang="ja-JP" altLang="en-US" sz="2800" b="1"/>
              <a:t>有意にプラスの効果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781609-C76B-B14C-931E-5A3AE51BA00D}"/>
              </a:ext>
            </a:extLst>
          </p:cNvPr>
          <p:cNvSpPr/>
          <p:nvPr/>
        </p:nvSpPr>
        <p:spPr>
          <a:xfrm>
            <a:off x="7779922" y="18255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①</a:t>
            </a: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051959-4E0B-E347-A998-A6629FFA74EE}"/>
              </a:ext>
            </a:extLst>
          </p:cNvPr>
          <p:cNvSpPr/>
          <p:nvPr/>
        </p:nvSpPr>
        <p:spPr>
          <a:xfrm>
            <a:off x="7800087" y="353816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/>
              <a:t>②</a:t>
            </a: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C3E27BC-6652-3744-A3A4-974BDCDAF7C1}"/>
              </a:ext>
            </a:extLst>
          </p:cNvPr>
          <p:cNvSpPr/>
          <p:nvPr/>
        </p:nvSpPr>
        <p:spPr>
          <a:xfrm>
            <a:off x="4004123" y="1983363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①</a:t>
            </a:r>
            <a:r>
              <a:rPr lang="ja-JP" altLang="en-US" b="1">
                <a:solidFill>
                  <a:srgbClr val="0070C0"/>
                </a:solidFill>
              </a:rPr>
              <a:t>投資されやすくなる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768FD50-A964-9F4D-A90B-76F12A02523B}"/>
              </a:ext>
            </a:extLst>
          </p:cNvPr>
          <p:cNvSpPr/>
          <p:nvPr/>
        </p:nvSpPr>
        <p:spPr>
          <a:xfrm>
            <a:off x="3064998" y="5165785"/>
            <a:ext cx="4111121" cy="3238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A66E492-BD01-D44D-89AB-B8969DBA16C8}"/>
              </a:ext>
            </a:extLst>
          </p:cNvPr>
          <p:cNvSpPr/>
          <p:nvPr/>
        </p:nvSpPr>
        <p:spPr>
          <a:xfrm>
            <a:off x="4943872" y="464963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70C0"/>
                </a:solidFill>
              </a:rPr>
              <a:t>　②</a:t>
            </a:r>
            <a:r>
              <a:rPr lang="en-US" altLang="ja-JP" b="1" dirty="0">
                <a:solidFill>
                  <a:srgbClr val="0070C0"/>
                </a:solidFill>
              </a:rPr>
              <a:t> </a:t>
            </a:r>
            <a:r>
              <a:rPr lang="ja-JP" altLang="en-US" b="1">
                <a:solidFill>
                  <a:srgbClr val="0070C0"/>
                </a:solidFill>
              </a:rPr>
              <a:t>有意にプラスの効果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044734-28FE-504A-BF39-E5FFB63885AE}"/>
              </a:ext>
            </a:extLst>
          </p:cNvPr>
          <p:cNvSpPr/>
          <p:nvPr/>
        </p:nvSpPr>
        <p:spPr>
          <a:xfrm>
            <a:off x="9354437" y="4931876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(</a:t>
            </a:r>
            <a:r>
              <a:rPr lang="ja-JP" altLang="en-US"/>
              <a:t>詳細は</a:t>
            </a:r>
            <a:r>
              <a:rPr lang="en-US" altLang="ja-JP" dirty="0"/>
              <a:t>appendix1</a:t>
            </a:r>
            <a:r>
              <a:rPr lang="ja-JP" altLang="en-US"/>
              <a:t>を参照</a:t>
            </a:r>
            <a:r>
              <a:rPr lang="en-US" altLang="ja-JP" dirty="0"/>
              <a:t>)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83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4DD3F84-F203-B04B-9A74-34B71D2D2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529" y="1372126"/>
            <a:ext cx="6354374" cy="446449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FD5A54-F7D7-8747-97AE-9B4E9D3D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2404-5E9C-4BA7-AF69-FF3299AE34F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044F184-DB8F-894D-9931-F17D930E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59221"/>
            <a:ext cx="12313368" cy="1325563"/>
          </a:xfrm>
        </p:spPr>
        <p:txBody>
          <a:bodyPr/>
          <a:lstStyle/>
          <a:p>
            <a:r>
              <a:rPr kumimoji="1" lang="ja-JP" altLang="en-US"/>
              <a:t>距離の違いによる投資傾向の違い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5FB49E2-ED8C-E14B-B535-CD62348C8359}"/>
              </a:ext>
            </a:extLst>
          </p:cNvPr>
          <p:cNvSpPr/>
          <p:nvPr/>
        </p:nvSpPr>
        <p:spPr>
          <a:xfrm>
            <a:off x="3215680" y="5651956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前週時点での累積の投資獲得額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92FFBB-3AB2-C143-BDCF-FE4D7DE68841}"/>
              </a:ext>
            </a:extLst>
          </p:cNvPr>
          <p:cNvSpPr/>
          <p:nvPr/>
        </p:nvSpPr>
        <p:spPr>
          <a:xfrm>
            <a:off x="39401" y="2956301"/>
            <a:ext cx="1350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$0-10k</a:t>
            </a:r>
          </a:p>
          <a:p>
            <a:pPr algn="ctr"/>
            <a:r>
              <a:rPr lang="ja-JP" altLang="en-US"/>
              <a:t>を基準にした</a:t>
            </a:r>
            <a:endParaRPr lang="en-US" altLang="ja-JP" dirty="0"/>
          </a:p>
          <a:p>
            <a:pPr algn="ctr"/>
            <a:r>
              <a:rPr lang="ja-JP" altLang="en-US"/>
              <a:t>投資傾向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CDFBE6-E3FA-1647-9AF5-A30178675A01}"/>
              </a:ext>
            </a:extLst>
          </p:cNvPr>
          <p:cNvSpPr txBox="1"/>
          <p:nvPr/>
        </p:nvSpPr>
        <p:spPr>
          <a:xfrm>
            <a:off x="6232089" y="4900517"/>
            <a:ext cx="12971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70C0"/>
                </a:solidFill>
              </a:rPr>
              <a:t>近い投資</a:t>
            </a:r>
            <a:r>
              <a:rPr lang="ja-JP" altLang="en-US">
                <a:solidFill>
                  <a:srgbClr val="0070C0"/>
                </a:solidFill>
              </a:rPr>
              <a:t>家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9B3EE6-55F1-5E49-AD15-B141DB372A56}"/>
              </a:ext>
            </a:extLst>
          </p:cNvPr>
          <p:cNvSpPr txBox="1"/>
          <p:nvPr/>
        </p:nvSpPr>
        <p:spPr>
          <a:xfrm>
            <a:off x="5446922" y="1547500"/>
            <a:ext cx="12971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70C0"/>
                </a:solidFill>
              </a:rPr>
              <a:t>遠い投資</a:t>
            </a:r>
            <a:r>
              <a:rPr lang="ja-JP" altLang="en-US">
                <a:solidFill>
                  <a:srgbClr val="0070C0"/>
                </a:solidFill>
              </a:rPr>
              <a:t>家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C5CF58-307C-EA44-B127-12E1AF53096A}"/>
              </a:ext>
            </a:extLst>
          </p:cNvPr>
          <p:cNvSpPr/>
          <p:nvPr/>
        </p:nvSpPr>
        <p:spPr>
          <a:xfrm>
            <a:off x="7899233" y="1876181"/>
            <a:ext cx="4173431" cy="89255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800" b="1"/>
              <a:t>遠い投資家は投資が増</a:t>
            </a:r>
            <a:endParaRPr lang="en-US" altLang="ja-JP" sz="2800" b="1" dirty="0"/>
          </a:p>
          <a:p>
            <a:pPr algn="ctr"/>
            <a:r>
              <a:rPr lang="en-US" altLang="ja-JP" sz="2400" b="1" dirty="0"/>
              <a:t>(10-50k</a:t>
            </a:r>
            <a:r>
              <a:rPr lang="ja-JP" altLang="en-US" sz="2400" b="1"/>
              <a:t>は全て有意にプラス</a:t>
            </a:r>
            <a:r>
              <a:rPr lang="en-US" altLang="ja-JP" sz="2400" b="1" dirty="0"/>
              <a:t>)</a:t>
            </a:r>
            <a:endParaRPr lang="ja-JP" altLang="en-US" sz="2400" b="1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F19A62F-9D46-5149-A313-E34B3B39C6AA}"/>
              </a:ext>
            </a:extLst>
          </p:cNvPr>
          <p:cNvSpPr/>
          <p:nvPr/>
        </p:nvSpPr>
        <p:spPr>
          <a:xfrm>
            <a:off x="7824192" y="144855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①</a:t>
            </a: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5C6D0F1-9BDF-5E47-BF66-39AD877518E8}"/>
              </a:ext>
            </a:extLst>
          </p:cNvPr>
          <p:cNvSpPr/>
          <p:nvPr/>
        </p:nvSpPr>
        <p:spPr>
          <a:xfrm>
            <a:off x="7824192" y="334305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/>
              <a:t>②</a:t>
            </a: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E0ECAEB-B13D-8D46-9363-8AB5D070399F}"/>
              </a:ext>
            </a:extLst>
          </p:cNvPr>
          <p:cNvSpPr/>
          <p:nvPr/>
        </p:nvSpPr>
        <p:spPr>
          <a:xfrm>
            <a:off x="9471186" y="5085183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(</a:t>
            </a:r>
            <a:r>
              <a:rPr lang="ja-JP" altLang="en-US"/>
              <a:t>詳細は</a:t>
            </a:r>
            <a:r>
              <a:rPr lang="en-US" altLang="ja-JP" dirty="0"/>
              <a:t>appendix2</a:t>
            </a:r>
            <a:r>
              <a:rPr lang="ja-JP" altLang="en-US"/>
              <a:t>を参照</a:t>
            </a:r>
            <a:r>
              <a:rPr lang="en-US" altLang="ja-JP" dirty="0"/>
              <a:t>)</a:t>
            </a: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EAEAA8C-F795-C343-87A3-CE8395949331}"/>
              </a:ext>
            </a:extLst>
          </p:cNvPr>
          <p:cNvSpPr/>
          <p:nvPr/>
        </p:nvSpPr>
        <p:spPr>
          <a:xfrm>
            <a:off x="7899233" y="3760287"/>
            <a:ext cx="4203186" cy="89255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800" b="1"/>
              <a:t>近い投資家は投資が減</a:t>
            </a:r>
            <a:endParaRPr lang="en-US" altLang="ja-JP" sz="2800" b="1" dirty="0"/>
          </a:p>
          <a:p>
            <a:pPr algn="ctr"/>
            <a:r>
              <a:rPr lang="en-US" altLang="ja-JP" sz="2400" b="1" dirty="0"/>
              <a:t>(20-50k</a:t>
            </a:r>
            <a:r>
              <a:rPr lang="ja-JP" altLang="en-US" sz="2400" b="1"/>
              <a:t>は有意にマイナス</a:t>
            </a:r>
            <a:r>
              <a:rPr lang="en-US" altLang="ja-JP" sz="2400" b="1" dirty="0"/>
              <a:t>)</a:t>
            </a:r>
            <a:endParaRPr lang="ja-JP" altLang="en-US" sz="2400" b="1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D73864-99FE-7C49-889E-029F10D39D4B}"/>
              </a:ext>
            </a:extLst>
          </p:cNvPr>
          <p:cNvSpPr/>
          <p:nvPr/>
        </p:nvSpPr>
        <p:spPr>
          <a:xfrm>
            <a:off x="4958818" y="149581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①</a:t>
            </a: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DB0406-B9C6-4243-BD21-09CAF9854C64}"/>
              </a:ext>
            </a:extLst>
          </p:cNvPr>
          <p:cNvSpPr/>
          <p:nvPr/>
        </p:nvSpPr>
        <p:spPr>
          <a:xfrm>
            <a:off x="5814987" y="490051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/>
              <a:t>②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181974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52741</TotalTime>
  <Words>927</Words>
  <Application>Microsoft Macintosh PowerPoint</Application>
  <PresentationFormat>ワイド画面</PresentationFormat>
  <Paragraphs>203</Paragraphs>
  <Slides>19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Meiryo UI</vt:lpstr>
      <vt:lpstr>Arial</vt:lpstr>
      <vt:lpstr>Calibri</vt:lpstr>
      <vt:lpstr>Calibri Light</vt:lpstr>
      <vt:lpstr>ホワイト</vt:lpstr>
      <vt:lpstr>THE GEOGRAPHY OF CROWDFUNDING Ajay K. Agrawal, Christian Catalini, Avi Goldfarb</vt:lpstr>
      <vt:lpstr>ポイント</vt:lpstr>
      <vt:lpstr>分析対象のクラウドファンディング</vt:lpstr>
      <vt:lpstr>データ</vt:lpstr>
      <vt:lpstr>概念図</vt:lpstr>
      <vt:lpstr>概念図</vt:lpstr>
      <vt:lpstr>概念図</vt:lpstr>
      <vt:lpstr>投資を受けるほど投資されやすくなる</vt:lpstr>
      <vt:lpstr>距離の違いによる投資傾向の違い</vt:lpstr>
      <vt:lpstr>なぜ、近い投資家の投資額は下がっていくのか？</vt:lpstr>
      <vt:lpstr>なぜ、近い投資家の投資額は下がっていくのか？</vt:lpstr>
      <vt:lpstr>友人や家族を区別した投資傾向の違い</vt:lpstr>
      <vt:lpstr>結論</vt:lpstr>
      <vt:lpstr>EOF</vt:lpstr>
      <vt:lpstr>Appendix1</vt:lpstr>
      <vt:lpstr>Appendix2</vt:lpstr>
      <vt:lpstr>Appendix3</vt:lpstr>
      <vt:lpstr>PowerPoint プレゼンテーション</vt:lpstr>
      <vt:lpstr>ロバスト性確認：ただCDがほしかっただけではないか？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Innovation and Knowledge Creation: Theory and Testing with a Natural  Experiment in Japan</dc:title>
  <dc:creator>kanetaka</dc:creator>
  <cp:lastModifiedBy>Tanaike Yuki</cp:lastModifiedBy>
  <cp:revision>1130</cp:revision>
  <cp:lastPrinted>2019-09-30T06:56:04Z</cp:lastPrinted>
  <dcterms:created xsi:type="dcterms:W3CDTF">2013-12-06T01:22:12Z</dcterms:created>
  <dcterms:modified xsi:type="dcterms:W3CDTF">2021-05-02T13:10:08Z</dcterms:modified>
</cp:coreProperties>
</file>