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4303" r:id="rId1"/>
  </p:sldMasterIdLst>
  <p:notesMasterIdLst>
    <p:notesMasterId r:id="rId23"/>
  </p:notesMasterIdLst>
  <p:handoutMasterIdLst>
    <p:handoutMasterId r:id="rId24"/>
  </p:handoutMasterIdLst>
  <p:sldIdLst>
    <p:sldId id="1399" r:id="rId2"/>
    <p:sldId id="1489" r:id="rId3"/>
    <p:sldId id="1491" r:id="rId4"/>
    <p:sldId id="1492" r:id="rId5"/>
    <p:sldId id="1493" r:id="rId6"/>
    <p:sldId id="1494" r:id="rId7"/>
    <p:sldId id="1496" r:id="rId8"/>
    <p:sldId id="1495" r:id="rId9"/>
    <p:sldId id="1500" r:id="rId10"/>
    <p:sldId id="1497" r:id="rId11"/>
    <p:sldId id="1498" r:id="rId12"/>
    <p:sldId id="1488" r:id="rId13"/>
    <p:sldId id="1501" r:id="rId14"/>
    <p:sldId id="1502" r:id="rId15"/>
    <p:sldId id="1503" r:id="rId16"/>
    <p:sldId id="1504" r:id="rId17"/>
    <p:sldId id="1505" r:id="rId18"/>
    <p:sldId id="1506" r:id="rId19"/>
    <p:sldId id="1507" r:id="rId20"/>
    <p:sldId id="1508" r:id="rId21"/>
    <p:sldId id="1509" r:id="rId22"/>
  </p:sldIdLst>
  <p:sldSz cx="12192000" cy="6858000"/>
  <p:notesSz cx="6985000" cy="92837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521415D9-36F7-43E2-AB2F-B90AF26B5E84}">
      <p14:sectionLst xmlns:p14="http://schemas.microsoft.com/office/powerpoint/2010/main">
        <p14:section name="既定のセクション" id="{5F8CA109-06AA-CB48-BFB5-5B6869CD67F7}">
          <p14:sldIdLst>
            <p14:sldId id="1399"/>
            <p14:sldId id="1489"/>
            <p14:sldId id="1491"/>
            <p14:sldId id="1492"/>
            <p14:sldId id="1493"/>
            <p14:sldId id="1494"/>
            <p14:sldId id="1496"/>
            <p14:sldId id="1495"/>
            <p14:sldId id="1500"/>
            <p14:sldId id="1497"/>
            <p14:sldId id="1498"/>
            <p14:sldId id="1488"/>
            <p14:sldId id="1501"/>
            <p14:sldId id="1502"/>
            <p14:sldId id="1503"/>
            <p14:sldId id="1504"/>
            <p14:sldId id="1505"/>
            <p14:sldId id="1506"/>
            <p14:sldId id="1507"/>
            <p14:sldId id="1508"/>
            <p14:sldId id="1509"/>
          </p14:sldIdLst>
        </p14:section>
      </p14:sectionLst>
    </p:ext>
    <p:ext uri="{EFAFB233-063F-42B5-8137-9DF3F51BA10A}">
      <p15:sldGuideLst xmlns:p15="http://schemas.microsoft.com/office/powerpoint/2012/main">
        <p15:guide id="1" orient="horz" pos="129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ayama Chihiro" initials="TC" lastIdx="2" clrIdx="0">
    <p:extLst>
      <p:ext uri="{19B8F6BF-5375-455C-9EA6-DF929625EA0E}">
        <p15:presenceInfo xmlns:p15="http://schemas.microsoft.com/office/powerpoint/2012/main" userId="ae534fcb6b4c4e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C55243"/>
    <a:srgbClr val="4B4B4B"/>
    <a:srgbClr val="DEEBF7"/>
    <a:srgbClr val="973B2F"/>
    <a:srgbClr val="FF7B07"/>
    <a:srgbClr val="5B9BD5"/>
    <a:srgbClr val="FFFFFF"/>
    <a:srgbClr val="FFFF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10" autoAdjust="0"/>
    <p:restoredTop sz="82425" autoAdjust="0"/>
  </p:normalViewPr>
  <p:slideViewPr>
    <p:cSldViewPr>
      <p:cViewPr varScale="1">
        <p:scale>
          <a:sx n="70" d="100"/>
          <a:sy n="70" d="100"/>
        </p:scale>
        <p:origin x="192" y="256"/>
      </p:cViewPr>
      <p:guideLst>
        <p:guide orient="horz" pos="1298"/>
        <p:guide pos="3840"/>
      </p:guideLst>
    </p:cSldViewPr>
  </p:slideViewPr>
  <p:outlineViewPr>
    <p:cViewPr>
      <p:scale>
        <a:sx n="33" d="100"/>
        <a:sy n="33" d="100"/>
      </p:scale>
      <p:origin x="0" y="-968"/>
    </p:cViewPr>
  </p:outlineViewPr>
  <p:notesTextViewPr>
    <p:cViewPr>
      <p:scale>
        <a:sx n="100" d="100"/>
        <a:sy n="100" d="100"/>
      </p:scale>
      <p:origin x="0" y="0"/>
    </p:cViewPr>
  </p:notesTextViewPr>
  <p:sorterViewPr>
    <p:cViewPr varScale="1">
      <p:scale>
        <a:sx n="100" d="100"/>
        <a:sy n="100" d="100"/>
      </p:scale>
      <p:origin x="0" y="-4168"/>
    </p:cViewPr>
  </p:sorterViewPr>
  <p:notesViewPr>
    <p:cSldViewPr>
      <p:cViewPr varScale="1">
        <p:scale>
          <a:sx n="78" d="100"/>
          <a:sy n="78" d="100"/>
        </p:scale>
        <p:origin x="29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27322" cy="465371"/>
          </a:xfrm>
          <a:prstGeom prst="rect">
            <a:avLst/>
          </a:prstGeom>
        </p:spPr>
        <p:txBody>
          <a:bodyPr vert="horz" lIns="91083" tIns="45542" rIns="91083" bIns="45542" rtlCol="0"/>
          <a:lstStyle>
            <a:lvl1pPr algn="l">
              <a:defRPr sz="1200"/>
            </a:lvl1pPr>
          </a:lstStyle>
          <a:p>
            <a:endParaRPr lang="en-US"/>
          </a:p>
        </p:txBody>
      </p:sp>
      <p:sp>
        <p:nvSpPr>
          <p:cNvPr id="3" name="日付プレースホルダー 2"/>
          <p:cNvSpPr>
            <a:spLocks noGrp="1"/>
          </p:cNvSpPr>
          <p:nvPr>
            <p:ph type="dt" sz="quarter" idx="1"/>
          </p:nvPr>
        </p:nvSpPr>
        <p:spPr>
          <a:xfrm>
            <a:off x="3956049" y="1"/>
            <a:ext cx="3027322" cy="465371"/>
          </a:xfrm>
          <a:prstGeom prst="rect">
            <a:avLst/>
          </a:prstGeom>
        </p:spPr>
        <p:txBody>
          <a:bodyPr vert="horz" lIns="91083" tIns="45542" rIns="91083" bIns="45542" rtlCol="0"/>
          <a:lstStyle>
            <a:lvl1pPr algn="r">
              <a:defRPr sz="1200"/>
            </a:lvl1pPr>
          </a:lstStyle>
          <a:p>
            <a:fld id="{CAF55644-5327-443D-86DD-D31AF509D70B}" type="datetimeFigureOut">
              <a:rPr lang="en-US" smtClean="0"/>
              <a:t>5/2/21</a:t>
            </a:fld>
            <a:endParaRPr lang="en-US"/>
          </a:p>
        </p:txBody>
      </p:sp>
      <p:sp>
        <p:nvSpPr>
          <p:cNvPr id="4" name="フッター プレースホルダー 3"/>
          <p:cNvSpPr>
            <a:spLocks noGrp="1"/>
          </p:cNvSpPr>
          <p:nvPr>
            <p:ph type="ftr" sz="quarter" idx="2"/>
          </p:nvPr>
        </p:nvSpPr>
        <p:spPr>
          <a:xfrm>
            <a:off x="1" y="8818331"/>
            <a:ext cx="3027322" cy="465371"/>
          </a:xfrm>
          <a:prstGeom prst="rect">
            <a:avLst/>
          </a:prstGeom>
        </p:spPr>
        <p:txBody>
          <a:bodyPr vert="horz" lIns="91083" tIns="45542" rIns="91083" bIns="45542"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956049" y="8818331"/>
            <a:ext cx="3027322" cy="465371"/>
          </a:xfrm>
          <a:prstGeom prst="rect">
            <a:avLst/>
          </a:prstGeom>
        </p:spPr>
        <p:txBody>
          <a:bodyPr vert="horz" lIns="91083" tIns="45542" rIns="91083" bIns="45542" rtlCol="0" anchor="b"/>
          <a:lstStyle>
            <a:lvl1pPr algn="r">
              <a:defRPr sz="1200"/>
            </a:lvl1pPr>
          </a:lstStyle>
          <a:p>
            <a:fld id="{EFAD5BD7-5CD5-476A-B8EF-C492646C4209}" type="slidenum">
              <a:rPr lang="en-US" smtClean="0"/>
              <a:t>‹#›</a:t>
            </a:fld>
            <a:endParaRPr lang="en-US"/>
          </a:p>
        </p:txBody>
      </p:sp>
    </p:spTree>
    <p:extLst>
      <p:ext uri="{BB962C8B-B14F-4D97-AF65-F5344CB8AC3E}">
        <p14:creationId xmlns:p14="http://schemas.microsoft.com/office/powerpoint/2010/main" val="24671799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3026833" cy="46418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24579" name="Rectangle 3"/>
          <p:cNvSpPr>
            <a:spLocks noGrp="1" noChangeArrowheads="1"/>
          </p:cNvSpPr>
          <p:nvPr>
            <p:ph type="dt" idx="1"/>
          </p:nvPr>
        </p:nvSpPr>
        <p:spPr bwMode="auto">
          <a:xfrm>
            <a:off x="3956552" y="0"/>
            <a:ext cx="3026833" cy="46418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35844" name="Rectangle 4"/>
          <p:cNvSpPr>
            <a:spLocks noGrp="1" noRot="1" noChangeAspect="1" noChangeArrowheads="1" noTextEdit="1"/>
          </p:cNvSpPr>
          <p:nvPr>
            <p:ph type="sldImg" idx="2"/>
          </p:nvPr>
        </p:nvSpPr>
        <p:spPr bwMode="auto">
          <a:xfrm>
            <a:off x="400050" y="696913"/>
            <a:ext cx="6186488" cy="3481387"/>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98501" y="4409759"/>
            <a:ext cx="5588000" cy="417766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4582" name="Rectangle 6"/>
          <p:cNvSpPr>
            <a:spLocks noGrp="1" noChangeArrowheads="1"/>
          </p:cNvSpPr>
          <p:nvPr>
            <p:ph type="ftr" sz="quarter" idx="4"/>
          </p:nvPr>
        </p:nvSpPr>
        <p:spPr bwMode="auto">
          <a:xfrm>
            <a:off x="1" y="8817905"/>
            <a:ext cx="3026833" cy="46418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24583" name="Rectangle 7"/>
          <p:cNvSpPr>
            <a:spLocks noGrp="1" noChangeArrowheads="1"/>
          </p:cNvSpPr>
          <p:nvPr>
            <p:ph type="sldNum" sz="quarter" idx="5"/>
          </p:nvPr>
        </p:nvSpPr>
        <p:spPr bwMode="auto">
          <a:xfrm>
            <a:off x="3956552" y="8817905"/>
            <a:ext cx="3026833" cy="46418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a:defRPr sz="1200">
                <a:ea typeface="ＭＳ Ｐゴシック" pitchFamily="50" charset="-128"/>
              </a:defRPr>
            </a:lvl1pPr>
          </a:lstStyle>
          <a:p>
            <a:pPr>
              <a:defRPr/>
            </a:pPr>
            <a:fld id="{151493CF-E531-441D-9075-65223DED09DD}" type="slidenum">
              <a:rPr lang="en-US" altLang="ja-JP"/>
              <a:pPr>
                <a:defRPr/>
              </a:pPr>
              <a:t>‹#›</a:t>
            </a:fld>
            <a:endParaRPr lang="en-US" altLang="ja-JP"/>
          </a:p>
        </p:txBody>
      </p:sp>
    </p:spTree>
    <p:extLst>
      <p:ext uri="{BB962C8B-B14F-4D97-AF65-F5344CB8AC3E}">
        <p14:creationId xmlns:p14="http://schemas.microsoft.com/office/powerpoint/2010/main" val="19492562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a:t>メモ</a:t>
            </a:r>
            <a:endParaRPr lang="en-US" altLang="ja-JP" dirty="0"/>
          </a:p>
          <a:p>
            <a:pPr eaLnBrk="1" hangingPunct="1"/>
            <a:r>
              <a:rPr lang="en-US" altLang="ja-JP" dirty="0"/>
              <a:t>STE </a:t>
            </a:r>
            <a:r>
              <a:rPr lang="ja-JP" altLang="en-US"/>
              <a:t>課題</a:t>
            </a:r>
            <a:r>
              <a:rPr lang="en-US" altLang="ja-JP" dirty="0"/>
              <a:t>5</a:t>
            </a:r>
            <a:r>
              <a:rPr lang="ja-JP" altLang="en-US"/>
              <a:t>分</a:t>
            </a:r>
            <a:endParaRPr lang="en-US" altLang="ja-JP" dirty="0"/>
          </a:p>
          <a:p>
            <a:pPr eaLnBrk="1" hangingPunct="1"/>
            <a:endParaRPr lang="en-US" altLang="ja-JP" dirty="0"/>
          </a:p>
          <a:p>
            <a:pPr eaLnBrk="1" hangingPunct="1"/>
            <a:endParaRPr lang="en-GB" altLang="ja-JP" dirty="0"/>
          </a:p>
          <a:p>
            <a:endParaRPr kumimoji="1" lang="ja-JP" altLang="en-US"/>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51493CF-E531-441D-9075-65223DED09DD}" type="slidenum">
              <a:rPr lang="en-US" altLang="ja-JP" smtClean="0"/>
              <a:pPr>
                <a:defRPr/>
              </a:pPr>
              <a:t>1</a:t>
            </a:fld>
            <a:endParaRPr lang="en-US" altLang="ja-JP"/>
          </a:p>
        </p:txBody>
      </p:sp>
    </p:spTree>
    <p:extLst>
      <p:ext uri="{BB962C8B-B14F-4D97-AF65-F5344CB8AC3E}">
        <p14:creationId xmlns:p14="http://schemas.microsoft.com/office/powerpoint/2010/main" val="999184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p:txBody>
          <a:bodyPr/>
          <a:lstStyle/>
          <a:p>
            <a:pPr>
              <a:defRPr/>
            </a:pPr>
            <a:fld id="{A51E1BBD-1EB1-44E6-86EC-8616B29B00A7}" type="slidenum">
              <a:rPr lang="en-US" altLang="ja-JP" smtClean="0"/>
              <a:pPr>
                <a:defRPr/>
              </a:pPr>
              <a:t>‹#›</a:t>
            </a:fld>
            <a:endParaRPr lang="en-US" altLang="ja-JP"/>
          </a:p>
        </p:txBody>
      </p:sp>
      <p:pic>
        <p:nvPicPr>
          <p:cNvPr id="8" name="Picture 12"/>
          <p:cNvPicPr>
            <a:picLocks noChangeAspect="1" noChangeArrowheads="1"/>
          </p:cNvPicPr>
          <p:nvPr userDrawn="1"/>
        </p:nvPicPr>
        <p:blipFill>
          <a:blip r:embed="rId2" cstate="print"/>
          <a:srcRect/>
          <a:stretch>
            <a:fillRect/>
          </a:stretch>
        </p:blipFill>
        <p:spPr bwMode="auto">
          <a:xfrm>
            <a:off x="236901" y="6263284"/>
            <a:ext cx="11715751" cy="46037"/>
          </a:xfrm>
          <a:prstGeom prst="rect">
            <a:avLst/>
          </a:prstGeom>
          <a:noFill/>
          <a:ln w="9525">
            <a:noFill/>
            <a:miter lim="800000"/>
            <a:headEnd/>
            <a:tailEnd/>
          </a:ln>
        </p:spPr>
      </p:pic>
      <p:pic>
        <p:nvPicPr>
          <p:cNvPr id="10" name="Picture 12"/>
          <p:cNvPicPr>
            <a:picLocks noChangeAspect="1" noChangeArrowheads="1"/>
          </p:cNvPicPr>
          <p:nvPr userDrawn="1"/>
        </p:nvPicPr>
        <p:blipFill>
          <a:blip r:embed="rId2" cstate="print"/>
          <a:srcRect/>
          <a:stretch>
            <a:fillRect/>
          </a:stretch>
        </p:blipFill>
        <p:spPr bwMode="auto">
          <a:xfrm>
            <a:off x="203201" y="304801"/>
            <a:ext cx="11715751" cy="46037"/>
          </a:xfrm>
          <a:prstGeom prst="rect">
            <a:avLst/>
          </a:prstGeom>
          <a:noFill/>
          <a:ln w="9525">
            <a:noFill/>
            <a:miter lim="800000"/>
            <a:headEnd/>
            <a:tailEnd/>
          </a:ln>
        </p:spPr>
      </p:pic>
    </p:spTree>
    <p:extLst>
      <p:ext uri="{BB962C8B-B14F-4D97-AF65-F5344CB8AC3E}">
        <p14:creationId xmlns:p14="http://schemas.microsoft.com/office/powerpoint/2010/main" val="23168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pPr>
              <a:defRPr/>
            </a:pPr>
            <a:fld id="{7C8BF2B2-521C-452D-9601-D7CF1D21182C}" type="slidenum">
              <a:rPr lang="en-US" altLang="ja-JP" smtClean="0"/>
              <a:pPr>
                <a:defRPr/>
              </a:pPr>
              <a:t>‹#›</a:t>
            </a:fld>
            <a:endParaRPr lang="en-US" altLang="ja-JP"/>
          </a:p>
        </p:txBody>
      </p:sp>
    </p:spTree>
    <p:extLst>
      <p:ext uri="{BB962C8B-B14F-4D97-AF65-F5344CB8AC3E}">
        <p14:creationId xmlns:p14="http://schemas.microsoft.com/office/powerpoint/2010/main" val="6362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pPr>
              <a:defRPr/>
            </a:pPr>
            <a:fld id="{9FAE190A-E02D-4F27-8F0D-992BF8094512}" type="slidenum">
              <a:rPr lang="en-US" altLang="ja-JP" smtClean="0"/>
              <a:pPr>
                <a:defRPr/>
              </a:pPr>
              <a:t>‹#›</a:t>
            </a:fld>
            <a:endParaRPr lang="en-US" altLang="ja-JP"/>
          </a:p>
        </p:txBody>
      </p:sp>
    </p:spTree>
    <p:extLst>
      <p:ext uri="{BB962C8B-B14F-4D97-AF65-F5344CB8AC3E}">
        <p14:creationId xmlns:p14="http://schemas.microsoft.com/office/powerpoint/2010/main" val="206719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C8BF2B2-521C-452D-9601-D7CF1D21182C}" type="slidenum">
              <a:rPr lang="en-US" altLang="ja-JP" smtClean="0"/>
              <a:pPr>
                <a:defRPr/>
              </a:pPr>
              <a:t>‹#›</a:t>
            </a:fld>
            <a:endParaRPr lang="en-US" altLang="ja-JP"/>
          </a:p>
        </p:txBody>
      </p:sp>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6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07368" y="0"/>
            <a:ext cx="10515600" cy="1325563"/>
          </a:xfrm>
          <a:prstGeom prst="rect">
            <a:avLst/>
          </a:prstGeo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pPr>
              <a:defRPr/>
            </a:pPr>
            <a:fld id="{94BF2404-5E9C-4BA7-AF69-FF3299AE34FF}" type="slidenum">
              <a:rPr lang="en-US" altLang="ja-JP" smtClean="0"/>
              <a:pPr>
                <a:defRPr/>
              </a:pPr>
              <a:t>‹#›</a:t>
            </a:fld>
            <a:endParaRPr lang="en-US" altLang="ja-JP"/>
          </a:p>
        </p:txBody>
      </p:sp>
    </p:spTree>
    <p:extLst>
      <p:ext uri="{BB962C8B-B14F-4D97-AF65-F5344CB8AC3E}">
        <p14:creationId xmlns:p14="http://schemas.microsoft.com/office/powerpoint/2010/main" val="4854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p>
            <a:pPr>
              <a:defRPr/>
            </a:pPr>
            <a:fld id="{BFB07C95-8D6A-4F8C-9224-C453090324E6}" type="slidenum">
              <a:rPr lang="en-US" altLang="ja-JP" smtClean="0"/>
              <a:pPr>
                <a:defRPr/>
              </a:pPr>
              <a:t>‹#›</a:t>
            </a:fld>
            <a:endParaRPr lang="en-US" altLang="ja-JP"/>
          </a:p>
        </p:txBody>
      </p:sp>
    </p:spTree>
    <p:extLst>
      <p:ext uri="{BB962C8B-B14F-4D97-AF65-F5344CB8AC3E}">
        <p14:creationId xmlns:p14="http://schemas.microsoft.com/office/powerpoint/2010/main" val="131107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Slide Number Placeholder 6"/>
          <p:cNvSpPr>
            <a:spLocks noGrp="1"/>
          </p:cNvSpPr>
          <p:nvPr>
            <p:ph type="sldNum" sz="quarter" idx="12"/>
          </p:nvPr>
        </p:nvSpPr>
        <p:spPr/>
        <p:txBody>
          <a:bodyPr/>
          <a:lstStyle/>
          <a:p>
            <a:pPr>
              <a:defRPr/>
            </a:pPr>
            <a:fld id="{B3E89206-B455-49D9-AF28-AA52D578B68B}" type="slidenum">
              <a:rPr lang="en-US" altLang="ja-JP" smtClean="0"/>
              <a:pPr>
                <a:defRPr/>
              </a:pPr>
              <a:t>‹#›</a:t>
            </a:fld>
            <a:endParaRPr lang="en-US" altLang="ja-JP"/>
          </a:p>
        </p:txBody>
      </p:sp>
    </p:spTree>
    <p:extLst>
      <p:ext uri="{BB962C8B-B14F-4D97-AF65-F5344CB8AC3E}">
        <p14:creationId xmlns:p14="http://schemas.microsoft.com/office/powerpoint/2010/main" val="213562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Slide Number Placeholder 8"/>
          <p:cNvSpPr>
            <a:spLocks noGrp="1"/>
          </p:cNvSpPr>
          <p:nvPr>
            <p:ph type="sldNum" sz="quarter" idx="12"/>
          </p:nvPr>
        </p:nvSpPr>
        <p:spPr/>
        <p:txBody>
          <a:bodyPr/>
          <a:lstStyle/>
          <a:p>
            <a:pPr>
              <a:defRPr/>
            </a:pPr>
            <a:fld id="{F6123B0D-5700-451B-8331-EFB788FA2650}" type="slidenum">
              <a:rPr lang="en-US" altLang="ja-JP" smtClean="0"/>
              <a:pPr>
                <a:defRPr/>
              </a:pPr>
              <a:t>‹#›</a:t>
            </a:fld>
            <a:endParaRPr lang="en-US" altLang="ja-JP"/>
          </a:p>
        </p:txBody>
      </p:sp>
    </p:spTree>
    <p:extLst>
      <p:ext uri="{BB962C8B-B14F-4D97-AF65-F5344CB8AC3E}">
        <p14:creationId xmlns:p14="http://schemas.microsoft.com/office/powerpoint/2010/main" val="44859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5" name="Slide Number Placeholder 4"/>
          <p:cNvSpPr>
            <a:spLocks noGrp="1"/>
          </p:cNvSpPr>
          <p:nvPr>
            <p:ph type="sldNum" sz="quarter" idx="12"/>
          </p:nvPr>
        </p:nvSpPr>
        <p:spPr/>
        <p:txBody>
          <a:bodyPr/>
          <a:lstStyle/>
          <a:p>
            <a:pPr>
              <a:defRPr/>
            </a:pPr>
            <a:fld id="{CD6747D7-5049-4686-978D-61596A9EC4AE}" type="slidenum">
              <a:rPr lang="en-US" altLang="ja-JP" smtClean="0"/>
              <a:pPr>
                <a:defRPr/>
              </a:pPr>
              <a:t>‹#›</a:t>
            </a:fld>
            <a:endParaRPr lang="en-US" altLang="ja-JP"/>
          </a:p>
        </p:txBody>
      </p:sp>
    </p:spTree>
    <p:extLst>
      <p:ext uri="{BB962C8B-B14F-4D97-AF65-F5344CB8AC3E}">
        <p14:creationId xmlns:p14="http://schemas.microsoft.com/office/powerpoint/2010/main" val="179247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052BC37-0102-4B3E-99A7-5B53B3F6FDEA}" type="slidenum">
              <a:rPr lang="en-US" altLang="ja-JP" smtClean="0"/>
              <a:pPr>
                <a:defRPr/>
              </a:pPr>
              <a:t>‹#›</a:t>
            </a:fld>
            <a:endParaRPr lang="en-US" altLang="ja-JP"/>
          </a:p>
        </p:txBody>
      </p:sp>
    </p:spTree>
    <p:extLst>
      <p:ext uri="{BB962C8B-B14F-4D97-AF65-F5344CB8AC3E}">
        <p14:creationId xmlns:p14="http://schemas.microsoft.com/office/powerpoint/2010/main" val="128959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pPr>
              <a:defRPr/>
            </a:pPr>
            <a:fld id="{7C8BF2B2-521C-452D-9601-D7CF1D21182C}" type="slidenum">
              <a:rPr lang="en-US" altLang="ja-JP" smtClean="0"/>
              <a:pPr>
                <a:defRPr/>
              </a:pPr>
              <a:t>‹#›</a:t>
            </a:fld>
            <a:endParaRPr lang="en-US" altLang="ja-JP"/>
          </a:p>
        </p:txBody>
      </p:sp>
    </p:spTree>
    <p:extLst>
      <p:ext uri="{BB962C8B-B14F-4D97-AF65-F5344CB8AC3E}">
        <p14:creationId xmlns:p14="http://schemas.microsoft.com/office/powerpoint/2010/main" val="190006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pPr>
              <a:defRPr/>
            </a:pPr>
            <a:fld id="{602091A8-B939-4C51-A1DF-D8BDE08D674C}" type="slidenum">
              <a:rPr lang="en-US" altLang="ja-JP" smtClean="0"/>
              <a:pPr>
                <a:defRPr/>
              </a:pPr>
              <a:t>‹#›</a:t>
            </a:fld>
            <a:endParaRPr lang="en-US" altLang="ja-JP"/>
          </a:p>
        </p:txBody>
      </p:sp>
    </p:spTree>
    <p:extLst>
      <p:ext uri="{BB962C8B-B14F-4D97-AF65-F5344CB8AC3E}">
        <p14:creationId xmlns:p14="http://schemas.microsoft.com/office/powerpoint/2010/main" val="133370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11353800" y="6356350"/>
            <a:ext cx="718864" cy="42991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C8BF2B2-521C-452D-9601-D7CF1D21182C}" type="slidenum">
              <a:rPr lang="en-US" altLang="ja-JP" smtClean="0"/>
              <a:pPr>
                <a:defRPr/>
              </a:pPr>
              <a:t>‹#›</a:t>
            </a:fld>
            <a:endParaRPr lang="en-US" altLang="ja-JP"/>
          </a:p>
        </p:txBody>
      </p:sp>
      <p:pic>
        <p:nvPicPr>
          <p:cNvPr id="10" name="Picture 12"/>
          <p:cNvPicPr>
            <a:picLocks noChangeAspect="1" noChangeArrowheads="1"/>
          </p:cNvPicPr>
          <p:nvPr userDrawn="1"/>
        </p:nvPicPr>
        <p:blipFill>
          <a:blip r:embed="rId14" cstate="print"/>
          <a:srcRect/>
          <a:stretch>
            <a:fillRect/>
          </a:stretch>
        </p:blipFill>
        <p:spPr bwMode="auto">
          <a:xfrm>
            <a:off x="203201" y="304801"/>
            <a:ext cx="11715751" cy="46037"/>
          </a:xfrm>
          <a:prstGeom prst="rect">
            <a:avLst/>
          </a:prstGeom>
          <a:noFill/>
          <a:ln w="9525">
            <a:noFill/>
            <a:miter lim="800000"/>
            <a:headEnd/>
            <a:tailEnd/>
          </a:ln>
        </p:spPr>
      </p:pic>
      <p:pic>
        <p:nvPicPr>
          <p:cNvPr id="11" name="Picture 12"/>
          <p:cNvPicPr>
            <a:picLocks noChangeAspect="1" noChangeArrowheads="1"/>
          </p:cNvPicPr>
          <p:nvPr userDrawn="1"/>
        </p:nvPicPr>
        <p:blipFill>
          <a:blip r:embed="rId14" cstate="print"/>
          <a:srcRect/>
          <a:stretch>
            <a:fillRect/>
          </a:stretch>
        </p:blipFill>
        <p:spPr bwMode="auto">
          <a:xfrm>
            <a:off x="236901" y="6263284"/>
            <a:ext cx="11715751" cy="46037"/>
          </a:xfrm>
          <a:prstGeom prst="rect">
            <a:avLst/>
          </a:prstGeom>
          <a:noFill/>
          <a:ln w="9525">
            <a:noFill/>
            <a:miter lim="800000"/>
            <a:headEnd/>
            <a:tailEnd/>
          </a:ln>
        </p:spPr>
      </p:pic>
      <p:sp>
        <p:nvSpPr>
          <p:cNvPr id="14" name="タイトル プレースホルダー 13"/>
          <p:cNvSpPr>
            <a:spLocks noGrp="1"/>
          </p:cNvSpPr>
          <p:nvPr>
            <p:ph type="title"/>
          </p:nvPr>
        </p:nvSpPr>
        <p:spPr>
          <a:xfrm>
            <a:off x="335360" y="0"/>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Tree>
    <p:extLst>
      <p:ext uri="{BB962C8B-B14F-4D97-AF65-F5344CB8AC3E}">
        <p14:creationId xmlns:p14="http://schemas.microsoft.com/office/powerpoint/2010/main" val="431759322"/>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951CCE7-C7C7-434C-BCB0-63067D78BDF5}"/>
              </a:ext>
            </a:extLst>
          </p:cNvPr>
          <p:cNvSpPr>
            <a:spLocks noGrp="1"/>
          </p:cNvSpPr>
          <p:nvPr>
            <p:ph type="sldNum" sz="quarter" idx="12"/>
          </p:nvPr>
        </p:nvSpPr>
        <p:spPr/>
        <p:txBody>
          <a:bodyPr/>
          <a:lstStyle/>
          <a:p>
            <a:pPr>
              <a:defRPr/>
            </a:pPr>
            <a:fld id="{C052BC37-0102-4B3E-99A7-5B53B3F6FDEA}" type="slidenum">
              <a:rPr lang="en-US" altLang="ja-JP" smtClean="0"/>
              <a:pPr>
                <a:defRPr/>
              </a:pPr>
              <a:t>1</a:t>
            </a:fld>
            <a:endParaRPr lang="en-US" altLang="ja-JP"/>
          </a:p>
        </p:txBody>
      </p:sp>
      <p:sp>
        <p:nvSpPr>
          <p:cNvPr id="9" name="タイトル 8">
            <a:extLst>
              <a:ext uri="{FF2B5EF4-FFF2-40B4-BE49-F238E27FC236}">
                <a16:creationId xmlns:a16="http://schemas.microsoft.com/office/drawing/2014/main" id="{1AFFFE63-AD68-8B45-871F-902A4383F6B2}"/>
              </a:ext>
            </a:extLst>
          </p:cNvPr>
          <p:cNvSpPr>
            <a:spLocks noGrp="1"/>
          </p:cNvSpPr>
          <p:nvPr>
            <p:ph type="ctrTitle"/>
          </p:nvPr>
        </p:nvSpPr>
        <p:spPr>
          <a:xfrm>
            <a:off x="551384" y="1122363"/>
            <a:ext cx="10802416" cy="2387600"/>
          </a:xfrm>
        </p:spPr>
        <p:txBody>
          <a:bodyPr>
            <a:normAutofit/>
          </a:bodyPr>
          <a:lstStyle/>
          <a:p>
            <a:r>
              <a:rPr lang="en-US" altLang="ja-JP" sz="4000" dirty="0">
                <a:effectLst>
                  <a:outerShdw blurRad="38100" dist="38100" dir="2700000" algn="tl">
                    <a:srgbClr val="DDDDDD"/>
                  </a:outerShdw>
                </a:effectLst>
              </a:rPr>
              <a:t>[</a:t>
            </a:r>
            <a:r>
              <a:rPr lang="ja-JP" altLang="en-US" sz="4000">
                <a:effectLst>
                  <a:outerShdw blurRad="38100" dist="38100" dir="2700000" algn="tl">
                    <a:srgbClr val="DDDDDD"/>
                  </a:outerShdw>
                </a:effectLst>
              </a:rPr>
              <a:t>関連研究紹介</a:t>
            </a:r>
            <a:r>
              <a:rPr lang="en-US" altLang="ja-JP" sz="4000" dirty="0">
                <a:effectLst>
                  <a:outerShdw blurRad="38100" dist="38100" dir="2700000" algn="tl">
                    <a:srgbClr val="DDDDDD"/>
                  </a:outerShdw>
                </a:effectLst>
              </a:rPr>
              <a:t>]</a:t>
            </a:r>
            <a:br>
              <a:rPr lang="en-US" altLang="ja-JP" sz="4000" dirty="0">
                <a:effectLst>
                  <a:outerShdw blurRad="38100" dist="38100" dir="2700000" algn="tl">
                    <a:srgbClr val="DDDDDD"/>
                  </a:outerShdw>
                </a:effectLst>
              </a:rPr>
            </a:br>
            <a:r>
              <a:rPr lang="en-US" altLang="ja-JP" sz="4800" dirty="0">
                <a:effectLst>
                  <a:outerShdw blurRad="38100" dist="38100" dir="2700000" algn="tl">
                    <a:srgbClr val="DDDDDD"/>
                  </a:outerShdw>
                </a:effectLst>
              </a:rPr>
              <a:t>Psychological Safety and Learning Behavior</a:t>
            </a:r>
            <a:br>
              <a:rPr lang="en-US" altLang="ja-JP" sz="4800" dirty="0">
                <a:effectLst>
                  <a:outerShdw blurRad="38100" dist="38100" dir="2700000" algn="tl">
                    <a:srgbClr val="DDDDDD"/>
                  </a:outerShdw>
                </a:effectLst>
              </a:rPr>
            </a:br>
            <a:r>
              <a:rPr lang="en-US" altLang="ja-JP" sz="4800" dirty="0">
                <a:effectLst>
                  <a:outerShdw blurRad="38100" dist="38100" dir="2700000" algn="tl">
                    <a:srgbClr val="DDDDDD"/>
                  </a:outerShdw>
                </a:effectLst>
              </a:rPr>
              <a:t>in Work Teams</a:t>
            </a:r>
            <a:endParaRPr lang="ja-JP" altLang="en-US" sz="4800"/>
          </a:p>
        </p:txBody>
      </p:sp>
      <p:sp>
        <p:nvSpPr>
          <p:cNvPr id="14" name="字幕 13">
            <a:extLst>
              <a:ext uri="{FF2B5EF4-FFF2-40B4-BE49-F238E27FC236}">
                <a16:creationId xmlns:a16="http://schemas.microsoft.com/office/drawing/2014/main" id="{A95AF578-5A72-F942-A74F-E6B0C4FEB5E3}"/>
              </a:ext>
            </a:extLst>
          </p:cNvPr>
          <p:cNvSpPr>
            <a:spLocks noGrp="1"/>
          </p:cNvSpPr>
          <p:nvPr>
            <p:ph type="subTitle" idx="1"/>
          </p:nvPr>
        </p:nvSpPr>
        <p:spPr>
          <a:xfrm>
            <a:off x="767408" y="4106094"/>
            <a:ext cx="9900592" cy="1339130"/>
          </a:xfrm>
        </p:spPr>
        <p:txBody>
          <a:bodyPr>
            <a:normAutofit/>
          </a:bodyPr>
          <a:lstStyle/>
          <a:p>
            <a:pPr algn="r"/>
            <a:r>
              <a:rPr lang="en-US" altLang="ja-JP" b="1" dirty="0"/>
              <a:t>Yuki </a:t>
            </a:r>
            <a:r>
              <a:rPr lang="en-US" altLang="ja-JP" b="1" dirty="0" err="1"/>
              <a:t>Tanaike</a:t>
            </a:r>
            <a:endParaRPr lang="ja-JP" altLang="en-US" sz="1800"/>
          </a:p>
        </p:txBody>
      </p:sp>
    </p:spTree>
    <p:extLst>
      <p:ext uri="{BB962C8B-B14F-4D97-AF65-F5344CB8AC3E}">
        <p14:creationId xmlns:p14="http://schemas.microsoft.com/office/powerpoint/2010/main" val="3746141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6D70A5-B3A3-D647-9ECE-E59C8CC6EA63}"/>
              </a:ext>
            </a:extLst>
          </p:cNvPr>
          <p:cNvSpPr>
            <a:spLocks noGrp="1"/>
          </p:cNvSpPr>
          <p:nvPr>
            <p:ph type="title"/>
          </p:nvPr>
        </p:nvSpPr>
        <p:spPr/>
        <p:txBody>
          <a:bodyPr/>
          <a:lstStyle/>
          <a:p>
            <a:r>
              <a:rPr kumimoji="1" lang="ja-JP" altLang="en-US"/>
              <a:t>研究データ</a:t>
            </a:r>
          </a:p>
        </p:txBody>
      </p:sp>
      <p:sp>
        <p:nvSpPr>
          <p:cNvPr id="3" name="コンテンツ プレースホルダー 2">
            <a:extLst>
              <a:ext uri="{FF2B5EF4-FFF2-40B4-BE49-F238E27FC236}">
                <a16:creationId xmlns:a16="http://schemas.microsoft.com/office/drawing/2014/main" id="{D76C3D6E-4529-7C47-806C-753ED912106E}"/>
              </a:ext>
            </a:extLst>
          </p:cNvPr>
          <p:cNvSpPr>
            <a:spLocks noGrp="1"/>
          </p:cNvSpPr>
          <p:nvPr>
            <p:ph idx="1"/>
          </p:nvPr>
        </p:nvSpPr>
        <p:spPr/>
        <p:txBody>
          <a:bodyPr>
            <a:normAutofit lnSpcReduction="10000"/>
          </a:bodyPr>
          <a:lstStyle/>
          <a:p>
            <a:r>
              <a:rPr lang="ja-JP" altLang="en-US"/>
              <a:t>約 </a:t>
            </a:r>
            <a:r>
              <a:rPr lang="en-US" altLang="ja-JP" dirty="0"/>
              <a:t>5,000 </a:t>
            </a:r>
            <a:r>
              <a:rPr lang="ja-JP" altLang="en-US"/>
              <a:t>人の従業員を擁し、製品や経営の革新性に定評のあるオフィス家具メーカー </a:t>
            </a:r>
            <a:r>
              <a:rPr lang="en-US" altLang="ja-JP" dirty="0"/>
              <a:t>"Office Design Incorporated"</a:t>
            </a:r>
            <a:r>
              <a:rPr lang="ja-JP" altLang="en-US"/>
              <a:t>（</a:t>
            </a:r>
            <a:r>
              <a:rPr lang="en-US" altLang="ja-JP" dirty="0"/>
              <a:t>ODI</a:t>
            </a:r>
            <a:r>
              <a:rPr lang="ja-JP" altLang="en-US"/>
              <a:t>）を調査対象</a:t>
            </a:r>
            <a:endParaRPr lang="en-US" altLang="ja-JP" dirty="0"/>
          </a:p>
          <a:p>
            <a:r>
              <a:rPr lang="ja-JP" altLang="en-US"/>
              <a:t>組織レベル、部門、タイプ、規模、自己管理とリーダー管理の違い、在職年数やチーム年齢の違いを含む</a:t>
            </a:r>
            <a:r>
              <a:rPr lang="en-US" altLang="ja-JP" b="1" dirty="0"/>
              <a:t>53</a:t>
            </a:r>
            <a:r>
              <a:rPr lang="ja-JP" altLang="en-US" b="1"/>
              <a:t>のチーム</a:t>
            </a:r>
            <a:endParaRPr lang="en-US" altLang="ja-JP" b="1" dirty="0"/>
          </a:p>
          <a:p>
            <a:pPr lvl="1"/>
            <a:r>
              <a:rPr lang="ja-JP" altLang="en-US"/>
              <a:t>最も古いチームは設立から約</a:t>
            </a:r>
            <a:r>
              <a:rPr lang="en-US" altLang="ja-JP" dirty="0"/>
              <a:t>7</a:t>
            </a:r>
            <a:r>
              <a:rPr lang="ja-JP" altLang="en-US"/>
              <a:t>年、最も新しいチームは設立から</a:t>
            </a:r>
            <a:r>
              <a:rPr lang="en-US" altLang="ja-JP" dirty="0"/>
              <a:t>4</a:t>
            </a:r>
            <a:r>
              <a:rPr lang="ja-JP" altLang="en-US"/>
              <a:t>ヶ月</a:t>
            </a:r>
            <a:endParaRPr lang="en-US" altLang="ja-JP" dirty="0"/>
          </a:p>
          <a:p>
            <a:pPr lvl="1"/>
            <a:r>
              <a:rPr lang="ja-JP" altLang="en-US"/>
              <a:t>チーム内訳</a:t>
            </a:r>
            <a:endParaRPr lang="en-US" altLang="ja-JP" dirty="0"/>
          </a:p>
          <a:p>
            <a:pPr lvl="2"/>
            <a:r>
              <a:rPr lang="ja-JP" altLang="en-US"/>
              <a:t>営業、製造、</a:t>
            </a:r>
            <a:r>
              <a:rPr lang="en-US" altLang="ja-JP" dirty="0"/>
              <a:t>IT</a:t>
            </a:r>
            <a:r>
              <a:rPr lang="ja-JP" altLang="en-US"/>
              <a:t>、経理などのスタッフサービスの機能チーム</a:t>
            </a:r>
            <a:r>
              <a:rPr lang="en-US" altLang="ja-JP" dirty="0"/>
              <a:t>34</a:t>
            </a:r>
            <a:r>
              <a:rPr lang="ja-JP" altLang="en-US"/>
              <a:t>チーム</a:t>
            </a:r>
            <a:endParaRPr lang="en-US" altLang="ja-JP" dirty="0"/>
          </a:p>
          <a:p>
            <a:pPr lvl="2"/>
            <a:r>
              <a:rPr lang="ja-JP" altLang="en-US"/>
              <a:t>製造、営業の自主管理チーム</a:t>
            </a:r>
            <a:r>
              <a:rPr lang="en-US" altLang="ja-JP" dirty="0"/>
              <a:t>9</a:t>
            </a:r>
            <a:r>
              <a:rPr lang="ja-JP" altLang="en-US"/>
              <a:t>チーム</a:t>
            </a:r>
            <a:endParaRPr lang="en-US" altLang="ja-JP" dirty="0"/>
          </a:p>
          <a:p>
            <a:pPr lvl="2"/>
            <a:r>
              <a:rPr lang="ja-JP" altLang="en-US"/>
              <a:t>機能横断的な製品開発チーム</a:t>
            </a:r>
            <a:r>
              <a:rPr lang="en-US" altLang="ja-JP" dirty="0"/>
              <a:t>5</a:t>
            </a:r>
            <a:r>
              <a:rPr lang="ja-JP" altLang="en-US"/>
              <a:t>チーム</a:t>
            </a:r>
            <a:endParaRPr lang="en-US" altLang="ja-JP" dirty="0"/>
          </a:p>
          <a:p>
            <a:pPr lvl="2"/>
            <a:r>
              <a:rPr lang="ja-JP" altLang="en-US"/>
              <a:t>機能横断的なプロジェクトチーム</a:t>
            </a:r>
            <a:r>
              <a:rPr lang="en-US" altLang="ja-JP" dirty="0"/>
              <a:t>3</a:t>
            </a:r>
            <a:r>
              <a:rPr lang="ja-JP" altLang="en-US"/>
              <a:t>チーム</a:t>
            </a:r>
            <a:endParaRPr lang="en-US" altLang="ja-JP" dirty="0"/>
          </a:p>
          <a:p>
            <a:r>
              <a:rPr lang="en-US" altLang="ja-JP" dirty="0"/>
              <a:t>53</a:t>
            </a:r>
            <a:r>
              <a:rPr lang="ja-JP" altLang="en-US"/>
              <a:t>チームの全メンバーは</a:t>
            </a:r>
            <a:r>
              <a:rPr lang="en-US" altLang="ja-JP" dirty="0"/>
              <a:t>496</a:t>
            </a:r>
            <a:r>
              <a:rPr lang="ja-JP" altLang="en-US"/>
              <a:t>人</a:t>
            </a:r>
            <a:endParaRPr kumimoji="1" lang="ja-JP" altLang="en-US"/>
          </a:p>
        </p:txBody>
      </p:sp>
      <p:sp>
        <p:nvSpPr>
          <p:cNvPr id="4" name="スライド番号プレースホルダー 3">
            <a:extLst>
              <a:ext uri="{FF2B5EF4-FFF2-40B4-BE49-F238E27FC236}">
                <a16:creationId xmlns:a16="http://schemas.microsoft.com/office/drawing/2014/main" id="{68666749-431C-2349-A42A-DBAB206D14FC}"/>
              </a:ext>
            </a:extLst>
          </p:cNvPr>
          <p:cNvSpPr>
            <a:spLocks noGrp="1"/>
          </p:cNvSpPr>
          <p:nvPr>
            <p:ph type="sldNum" sz="quarter" idx="12"/>
          </p:nvPr>
        </p:nvSpPr>
        <p:spPr/>
        <p:txBody>
          <a:bodyPr/>
          <a:lstStyle/>
          <a:p>
            <a:pPr>
              <a:defRPr/>
            </a:pPr>
            <a:fld id="{94BF2404-5E9C-4BA7-AF69-FF3299AE34FF}" type="slidenum">
              <a:rPr lang="en-US" altLang="ja-JP" smtClean="0"/>
              <a:pPr>
                <a:defRPr/>
              </a:pPr>
              <a:t>10</a:t>
            </a:fld>
            <a:endParaRPr lang="en-US" altLang="ja-JP"/>
          </a:p>
        </p:txBody>
      </p:sp>
    </p:spTree>
    <p:extLst>
      <p:ext uri="{BB962C8B-B14F-4D97-AF65-F5344CB8AC3E}">
        <p14:creationId xmlns:p14="http://schemas.microsoft.com/office/powerpoint/2010/main" val="220802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DBA949-9D9A-ED40-854A-1572119CB6B8}"/>
              </a:ext>
            </a:extLst>
          </p:cNvPr>
          <p:cNvSpPr>
            <a:spLocks noGrp="1"/>
          </p:cNvSpPr>
          <p:nvPr>
            <p:ph type="title"/>
          </p:nvPr>
        </p:nvSpPr>
        <p:spPr/>
        <p:txBody>
          <a:bodyPr/>
          <a:lstStyle/>
          <a:p>
            <a:r>
              <a:rPr kumimoji="1" lang="ja-JP" altLang="en-US"/>
              <a:t>手法</a:t>
            </a:r>
          </a:p>
        </p:txBody>
      </p:sp>
      <p:sp>
        <p:nvSpPr>
          <p:cNvPr id="3" name="コンテンツ プレースホルダー 2">
            <a:extLst>
              <a:ext uri="{FF2B5EF4-FFF2-40B4-BE49-F238E27FC236}">
                <a16:creationId xmlns:a16="http://schemas.microsoft.com/office/drawing/2014/main" id="{99295B54-ED15-EB41-B0DA-5487B31C7128}"/>
              </a:ext>
            </a:extLst>
          </p:cNvPr>
          <p:cNvSpPr>
            <a:spLocks noGrp="1"/>
          </p:cNvSpPr>
          <p:nvPr>
            <p:ph idx="1"/>
          </p:nvPr>
        </p:nvSpPr>
        <p:spPr>
          <a:xfrm>
            <a:off x="838200" y="1196752"/>
            <a:ext cx="10515600" cy="4980211"/>
          </a:xfrm>
        </p:spPr>
        <p:txBody>
          <a:bodyPr>
            <a:normAutofit fontScale="92500" lnSpcReduction="10000"/>
          </a:bodyPr>
          <a:lstStyle/>
          <a:p>
            <a:r>
              <a:rPr lang="ja-JP" altLang="en-US"/>
              <a:t>定量的なデータの取得</a:t>
            </a:r>
            <a:endParaRPr lang="en-US" altLang="ja-JP" dirty="0"/>
          </a:p>
          <a:p>
            <a:pPr lvl="1"/>
            <a:r>
              <a:rPr lang="ja-JP" altLang="en-US"/>
              <a:t>アンケート調査</a:t>
            </a:r>
            <a:endParaRPr lang="en-US" altLang="ja-JP" dirty="0"/>
          </a:p>
          <a:p>
            <a:pPr lvl="1"/>
            <a:r>
              <a:rPr lang="ja-JP" altLang="en-US"/>
              <a:t>構造化されたインタビュー調査</a:t>
            </a:r>
            <a:endParaRPr lang="en-US" altLang="ja-JP" dirty="0"/>
          </a:p>
          <a:p>
            <a:pPr lvl="2"/>
            <a:r>
              <a:rPr lang="en-US" altLang="ja-JP" dirty="0"/>
              <a:t>(1)</a:t>
            </a:r>
            <a:r>
              <a:rPr lang="ja-JP" altLang="en-US"/>
              <a:t>明確な目標の存在</a:t>
            </a:r>
          </a:p>
          <a:p>
            <a:pPr lvl="2"/>
            <a:r>
              <a:rPr lang="en-US" altLang="ja-JP" dirty="0"/>
              <a:t>(2)</a:t>
            </a:r>
            <a:r>
              <a:rPr lang="ja-JP" altLang="en-US"/>
              <a:t>チームのタスクの相互依存性</a:t>
            </a:r>
          </a:p>
          <a:p>
            <a:pPr lvl="2"/>
            <a:r>
              <a:rPr lang="en-US" altLang="ja-JP" dirty="0"/>
              <a:t>(3)</a:t>
            </a:r>
            <a:r>
              <a:rPr lang="ja-JP" altLang="en-US"/>
              <a:t>チーム構成の適切性</a:t>
            </a:r>
          </a:p>
          <a:p>
            <a:pPr lvl="2"/>
            <a:r>
              <a:rPr lang="en-US" altLang="ja-JP" dirty="0"/>
              <a:t>(4)</a:t>
            </a:r>
            <a:r>
              <a:rPr lang="ja-JP" altLang="en-US"/>
              <a:t>文脈のサポート</a:t>
            </a:r>
            <a:br>
              <a:rPr lang="ja-JP" altLang="en-US"/>
            </a:br>
            <a:endParaRPr lang="en-US" altLang="ja-JP" dirty="0"/>
          </a:p>
          <a:p>
            <a:r>
              <a:rPr lang="ja-JP" altLang="en-US"/>
              <a:t>質的調査</a:t>
            </a:r>
            <a:endParaRPr lang="en-US" altLang="ja-JP" dirty="0"/>
          </a:p>
          <a:p>
            <a:pPr lvl="1"/>
            <a:r>
              <a:rPr lang="en-US" altLang="ja-JP" dirty="0"/>
              <a:t>4</a:t>
            </a:r>
            <a:r>
              <a:rPr lang="ja-JP" altLang="en-US"/>
              <a:t>日間の</a:t>
            </a:r>
            <a:r>
              <a:rPr lang="en-US" altLang="ja-JP" dirty="0"/>
              <a:t>2</a:t>
            </a:r>
            <a:r>
              <a:rPr lang="ja-JP" altLang="en-US"/>
              <a:t>回の</a:t>
            </a:r>
            <a:r>
              <a:rPr lang="en-US" altLang="ja-JP" dirty="0"/>
              <a:t>ODI</a:t>
            </a:r>
            <a:r>
              <a:rPr lang="ja-JP" altLang="en-US"/>
              <a:t>訪問</a:t>
            </a:r>
            <a:endParaRPr lang="en-US" altLang="ja-JP" dirty="0"/>
          </a:p>
          <a:p>
            <a:pPr lvl="1"/>
            <a:r>
              <a:rPr lang="en-US" altLang="ja-JP" dirty="0"/>
              <a:t>8</a:t>
            </a:r>
            <a:r>
              <a:rPr lang="ja-JP" altLang="en-US"/>
              <a:t>つのチームのミーティングを観察</a:t>
            </a:r>
            <a:endParaRPr lang="en-US" altLang="ja-JP" dirty="0"/>
          </a:p>
          <a:p>
            <a:pPr lvl="2"/>
            <a:r>
              <a:rPr lang="en-US" altLang="ja-JP" dirty="0"/>
              <a:t>1</a:t>
            </a:r>
            <a:r>
              <a:rPr lang="ja-JP" altLang="en-US"/>
              <a:t>時間から</a:t>
            </a:r>
            <a:r>
              <a:rPr lang="en-US" altLang="ja-JP" dirty="0"/>
              <a:t>3</a:t>
            </a:r>
            <a:r>
              <a:rPr lang="ja-JP" altLang="en-US"/>
              <a:t>時間のミーティング</a:t>
            </a:r>
            <a:endParaRPr lang="en-US" altLang="ja-JP" dirty="0"/>
          </a:p>
          <a:p>
            <a:pPr lvl="1"/>
            <a:r>
              <a:rPr lang="ja-JP" altLang="en-US"/>
              <a:t>インタビュー</a:t>
            </a:r>
            <a:endParaRPr lang="en-US" altLang="ja-JP" dirty="0"/>
          </a:p>
          <a:p>
            <a:pPr lvl="2"/>
            <a:r>
              <a:rPr lang="ja-JP" altLang="en-US"/>
              <a:t>目標やタスクの性質など、チームの特徴を説明してもらう</a:t>
            </a:r>
            <a:endParaRPr lang="en-US" altLang="ja-JP" dirty="0"/>
          </a:p>
          <a:p>
            <a:pPr lvl="2"/>
            <a:r>
              <a:rPr lang="ja-JP" altLang="en-US"/>
              <a:t>チームがどのように仕事を組織し、どのような課題に直面したかを説明してもらう</a:t>
            </a:r>
            <a:endParaRPr kumimoji="1" lang="ja-JP" altLang="en-US"/>
          </a:p>
        </p:txBody>
      </p:sp>
      <p:sp>
        <p:nvSpPr>
          <p:cNvPr id="4" name="スライド番号プレースホルダー 3">
            <a:extLst>
              <a:ext uri="{FF2B5EF4-FFF2-40B4-BE49-F238E27FC236}">
                <a16:creationId xmlns:a16="http://schemas.microsoft.com/office/drawing/2014/main" id="{4088F206-F0CC-F04F-9F96-16E57D5E168E}"/>
              </a:ext>
            </a:extLst>
          </p:cNvPr>
          <p:cNvSpPr>
            <a:spLocks noGrp="1"/>
          </p:cNvSpPr>
          <p:nvPr>
            <p:ph type="sldNum" sz="quarter" idx="12"/>
          </p:nvPr>
        </p:nvSpPr>
        <p:spPr/>
        <p:txBody>
          <a:bodyPr/>
          <a:lstStyle/>
          <a:p>
            <a:pPr>
              <a:defRPr/>
            </a:pPr>
            <a:fld id="{94BF2404-5E9C-4BA7-AF69-FF3299AE34FF}" type="slidenum">
              <a:rPr lang="en-US" altLang="ja-JP" smtClean="0"/>
              <a:pPr>
                <a:defRPr/>
              </a:pPr>
              <a:t>11</a:t>
            </a:fld>
            <a:endParaRPr lang="en-US" altLang="ja-JP"/>
          </a:p>
        </p:txBody>
      </p:sp>
    </p:spTree>
    <p:extLst>
      <p:ext uri="{BB962C8B-B14F-4D97-AF65-F5344CB8AC3E}">
        <p14:creationId xmlns:p14="http://schemas.microsoft.com/office/powerpoint/2010/main" val="320731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A30980-CE16-9846-9986-581D2BA7ED3F}"/>
              </a:ext>
            </a:extLst>
          </p:cNvPr>
          <p:cNvSpPr>
            <a:spLocks noGrp="1"/>
          </p:cNvSpPr>
          <p:nvPr>
            <p:ph type="title"/>
          </p:nvPr>
        </p:nvSpPr>
        <p:spPr/>
        <p:txBody>
          <a:bodyPr/>
          <a:lstStyle/>
          <a:p>
            <a:r>
              <a:rPr kumimoji="1" lang="ja-JP" altLang="en-US"/>
              <a:t>パフォーマンスの定義</a:t>
            </a:r>
          </a:p>
        </p:txBody>
      </p:sp>
      <p:sp>
        <p:nvSpPr>
          <p:cNvPr id="3" name="コンテンツ プレースホルダー 2">
            <a:extLst>
              <a:ext uri="{FF2B5EF4-FFF2-40B4-BE49-F238E27FC236}">
                <a16:creationId xmlns:a16="http://schemas.microsoft.com/office/drawing/2014/main" id="{A506E063-25BA-C147-A3A9-28B6396AAF48}"/>
              </a:ext>
            </a:extLst>
          </p:cNvPr>
          <p:cNvSpPr>
            <a:spLocks noGrp="1"/>
          </p:cNvSpPr>
          <p:nvPr>
            <p:ph idx="1"/>
          </p:nvPr>
        </p:nvSpPr>
        <p:spPr/>
        <p:txBody>
          <a:bodyPr/>
          <a:lstStyle/>
          <a:p>
            <a:r>
              <a:rPr lang="en-US" altLang="ja-JP" b="1" dirty="0">
                <a:solidFill>
                  <a:srgbClr val="000000"/>
                </a:solidFill>
                <a:latin typeface="Arial" panose="020B0604020202020204" pitchFamily="34" charset="0"/>
              </a:rPr>
              <a:t>Hackman</a:t>
            </a:r>
            <a:r>
              <a:rPr lang="ja-JP" altLang="en-US" b="1">
                <a:solidFill>
                  <a:srgbClr val="000000"/>
                </a:solidFill>
                <a:latin typeface="Arial" panose="020B0604020202020204" pitchFamily="34" charset="0"/>
              </a:rPr>
              <a:t>のチームパフォーマンス尺度を使用</a:t>
            </a:r>
            <a:endParaRPr lang="en-US" altLang="ja-JP" b="1" dirty="0">
              <a:solidFill>
                <a:srgbClr val="000000"/>
              </a:solidFill>
              <a:latin typeface="Arial" panose="020B0604020202020204" pitchFamily="34" charset="0"/>
            </a:endParaRPr>
          </a:p>
          <a:p>
            <a:r>
              <a:rPr lang="ja-JP" altLang="en-US" b="1">
                <a:solidFill>
                  <a:srgbClr val="000000"/>
                </a:solidFill>
                <a:latin typeface="Arial" panose="020B0604020202020204" pitchFamily="34" charset="0"/>
              </a:rPr>
              <a:t>チームのパフォーマンスの自己報告尺度を取得</a:t>
            </a:r>
            <a:endParaRPr lang="en-US" altLang="ja-JP" b="1" dirty="0">
              <a:solidFill>
                <a:srgbClr val="000000"/>
              </a:solidFill>
              <a:latin typeface="Arial" panose="020B0604020202020204" pitchFamily="34" charset="0"/>
            </a:endParaRPr>
          </a:p>
          <a:p>
            <a:r>
              <a:rPr lang="ja-JP" altLang="en-US" b="1">
                <a:solidFill>
                  <a:srgbClr val="000000"/>
                </a:solidFill>
                <a:latin typeface="Arial" panose="020B0604020202020204" pitchFamily="34" charset="0"/>
              </a:rPr>
              <a:t>オブザーバー調査</a:t>
            </a:r>
            <a:endParaRPr lang="en-US" altLang="ja-JP" b="1" dirty="0">
              <a:solidFill>
                <a:srgbClr val="000000"/>
              </a:solidFill>
              <a:latin typeface="Arial" panose="020B0604020202020204" pitchFamily="34" charset="0"/>
            </a:endParaRPr>
          </a:p>
          <a:p>
            <a:pPr lvl="1"/>
            <a:r>
              <a:rPr lang="en-US" altLang="ja-JP" b="1" dirty="0">
                <a:solidFill>
                  <a:srgbClr val="000000"/>
                </a:solidFill>
                <a:latin typeface="Arial" panose="020B0604020202020204" pitchFamily="34" charset="0"/>
              </a:rPr>
              <a:t>"</a:t>
            </a:r>
            <a:r>
              <a:rPr lang="ja-JP" altLang="en-US" b="1">
                <a:solidFill>
                  <a:srgbClr val="000000"/>
                </a:solidFill>
                <a:latin typeface="Arial" panose="020B0604020202020204" pitchFamily="34" charset="0"/>
              </a:rPr>
              <a:t>このチームは、その顧客の期待を満たしているか、または超えている </a:t>
            </a:r>
            <a:r>
              <a:rPr lang="en-US" altLang="ja-JP" b="1" dirty="0">
                <a:solidFill>
                  <a:srgbClr val="000000"/>
                </a:solidFill>
                <a:latin typeface="Arial" panose="020B0604020202020204" pitchFamily="34" charset="0"/>
              </a:rPr>
              <a:t>”</a:t>
            </a:r>
          </a:p>
          <a:p>
            <a:pPr lvl="1"/>
            <a:r>
              <a:rPr lang="ja-JP" altLang="en-US" b="1">
                <a:solidFill>
                  <a:srgbClr val="000000"/>
                </a:solidFill>
                <a:latin typeface="Arial" panose="020B0604020202020204" pitchFamily="34" charset="0"/>
              </a:rPr>
              <a:t> </a:t>
            </a:r>
            <a:r>
              <a:rPr lang="en-US" altLang="ja-JP" b="1" dirty="0">
                <a:solidFill>
                  <a:srgbClr val="000000"/>
                </a:solidFill>
                <a:latin typeface="Arial" panose="020B0604020202020204" pitchFamily="34" charset="0"/>
              </a:rPr>
              <a:t>"</a:t>
            </a:r>
            <a:r>
              <a:rPr lang="ja-JP" altLang="en-US" b="1">
                <a:solidFill>
                  <a:srgbClr val="000000"/>
                </a:solidFill>
                <a:latin typeface="Arial" panose="020B0604020202020204" pitchFamily="34" charset="0"/>
              </a:rPr>
              <a:t>このチームは素晴らしい仕事をしている </a:t>
            </a:r>
            <a:r>
              <a:rPr lang="en-US" altLang="ja-JP" b="1" dirty="0">
                <a:solidFill>
                  <a:srgbClr val="000000"/>
                </a:solidFill>
                <a:latin typeface="Arial" panose="020B0604020202020204" pitchFamily="34" charset="0"/>
              </a:rPr>
              <a:t>"</a:t>
            </a:r>
            <a:endParaRPr kumimoji="1" lang="ja-JP" altLang="en-US"/>
          </a:p>
        </p:txBody>
      </p:sp>
      <p:sp>
        <p:nvSpPr>
          <p:cNvPr id="4" name="スライド番号プレースホルダー 3">
            <a:extLst>
              <a:ext uri="{FF2B5EF4-FFF2-40B4-BE49-F238E27FC236}">
                <a16:creationId xmlns:a16="http://schemas.microsoft.com/office/drawing/2014/main" id="{0EC26CEB-A4F2-9F44-8DEF-A73E836C6E00}"/>
              </a:ext>
            </a:extLst>
          </p:cNvPr>
          <p:cNvSpPr>
            <a:spLocks noGrp="1"/>
          </p:cNvSpPr>
          <p:nvPr>
            <p:ph type="sldNum" sz="quarter" idx="12"/>
          </p:nvPr>
        </p:nvSpPr>
        <p:spPr/>
        <p:txBody>
          <a:bodyPr/>
          <a:lstStyle/>
          <a:p>
            <a:pPr>
              <a:defRPr/>
            </a:pPr>
            <a:fld id="{94BF2404-5E9C-4BA7-AF69-FF3299AE34FF}" type="slidenum">
              <a:rPr lang="en-US" altLang="ja-JP" smtClean="0"/>
              <a:pPr>
                <a:defRPr/>
              </a:pPr>
              <a:t>12</a:t>
            </a:fld>
            <a:endParaRPr lang="en-US" altLang="ja-JP"/>
          </a:p>
        </p:txBody>
      </p:sp>
    </p:spTree>
    <p:extLst>
      <p:ext uri="{BB962C8B-B14F-4D97-AF65-F5344CB8AC3E}">
        <p14:creationId xmlns:p14="http://schemas.microsoft.com/office/powerpoint/2010/main" val="39294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EF0AF-5988-0343-B16A-D23A89EE31C5}"/>
              </a:ext>
            </a:extLst>
          </p:cNvPr>
          <p:cNvSpPr>
            <a:spLocks noGrp="1"/>
          </p:cNvSpPr>
          <p:nvPr>
            <p:ph type="title"/>
          </p:nvPr>
        </p:nvSpPr>
        <p:spPr/>
        <p:txBody>
          <a:bodyPr/>
          <a:lstStyle/>
          <a:p>
            <a:r>
              <a:rPr kumimoji="1" lang="ja-JP" altLang="en-US"/>
              <a:t>結果</a:t>
            </a:r>
          </a:p>
        </p:txBody>
      </p:sp>
      <p:sp>
        <p:nvSpPr>
          <p:cNvPr id="4" name="スライド番号プレースホルダー 3">
            <a:extLst>
              <a:ext uri="{FF2B5EF4-FFF2-40B4-BE49-F238E27FC236}">
                <a16:creationId xmlns:a16="http://schemas.microsoft.com/office/drawing/2014/main" id="{C39F0AC1-DD0D-0245-813A-9524FCC96DF6}"/>
              </a:ext>
            </a:extLst>
          </p:cNvPr>
          <p:cNvSpPr>
            <a:spLocks noGrp="1"/>
          </p:cNvSpPr>
          <p:nvPr>
            <p:ph type="sldNum" sz="quarter" idx="12"/>
          </p:nvPr>
        </p:nvSpPr>
        <p:spPr/>
        <p:txBody>
          <a:bodyPr/>
          <a:lstStyle/>
          <a:p>
            <a:pPr>
              <a:defRPr/>
            </a:pPr>
            <a:fld id="{94BF2404-5E9C-4BA7-AF69-FF3299AE34FF}" type="slidenum">
              <a:rPr lang="en-US" altLang="ja-JP" smtClean="0"/>
              <a:pPr>
                <a:defRPr/>
              </a:pPr>
              <a:t>13</a:t>
            </a:fld>
            <a:endParaRPr lang="en-US" altLang="ja-JP"/>
          </a:p>
        </p:txBody>
      </p:sp>
      <p:pic>
        <p:nvPicPr>
          <p:cNvPr id="2050" name="Picture 2" descr="https://lh6.googleusercontent.com/_EVHSVneNvR_w9BqCaMzOK8DQgKB9DzbczFrD_kSdiubZ0IgurZ1saqfxd6JzPj5-FBFcMMc7pI2bAKtTSuOwZIrbYCEVm2ruAozQG_DjS-tYUgA7B0eFrZvH-n6iGPaHMXDUsjJ">
            <a:extLst>
              <a:ext uri="{FF2B5EF4-FFF2-40B4-BE49-F238E27FC236}">
                <a16:creationId xmlns:a16="http://schemas.microsoft.com/office/drawing/2014/main" id="{BA494F3D-A7B5-FC4C-9200-FEDC42D792F7}"/>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51384" y="1556792"/>
            <a:ext cx="10229269" cy="3801120"/>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a:extLst>
              <a:ext uri="{FF2B5EF4-FFF2-40B4-BE49-F238E27FC236}">
                <a16:creationId xmlns:a16="http://schemas.microsoft.com/office/drawing/2014/main" id="{44864D6F-70F3-DC4F-A583-3342F76E9F03}"/>
              </a:ext>
            </a:extLst>
          </p:cNvPr>
          <p:cNvSpPr/>
          <p:nvPr/>
        </p:nvSpPr>
        <p:spPr>
          <a:xfrm>
            <a:off x="839416" y="5229200"/>
            <a:ext cx="4608512" cy="864096"/>
          </a:xfrm>
          <a:prstGeom prst="wedgeRoundRectCallout">
            <a:avLst>
              <a:gd name="adj1" fmla="val 19546"/>
              <a:gd name="adj2" fmla="val -2215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仮説１支持</a:t>
            </a:r>
            <a:endParaRPr kumimoji="1" lang="en-US" altLang="ja-JP" dirty="0"/>
          </a:p>
          <a:p>
            <a:pPr algn="ctr"/>
            <a:r>
              <a:rPr kumimoji="1" lang="ja-JP" altLang="en-US"/>
              <a:t>学習行動がチームのパフォーマンスを向上する。</a:t>
            </a:r>
            <a:endParaRPr kumimoji="1" lang="en-US" altLang="ja-JP" dirty="0"/>
          </a:p>
        </p:txBody>
      </p:sp>
      <p:sp>
        <p:nvSpPr>
          <p:cNvPr id="9" name="角丸四角形吹き出し 8">
            <a:extLst>
              <a:ext uri="{FF2B5EF4-FFF2-40B4-BE49-F238E27FC236}">
                <a16:creationId xmlns:a16="http://schemas.microsoft.com/office/drawing/2014/main" id="{0956E9C1-EE4A-1F4D-8EC3-72767CB0F628}"/>
              </a:ext>
            </a:extLst>
          </p:cNvPr>
          <p:cNvSpPr/>
          <p:nvPr/>
        </p:nvSpPr>
        <p:spPr>
          <a:xfrm>
            <a:off x="4331804" y="1104119"/>
            <a:ext cx="2988332" cy="640519"/>
          </a:xfrm>
          <a:prstGeom prst="wedgeRoundRectCallout">
            <a:avLst>
              <a:gd name="adj1" fmla="val -24962"/>
              <a:gd name="adj2" fmla="val 8627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パフォーマンス</a:t>
            </a:r>
            <a:r>
              <a:rPr lang="ja-JP" altLang="en-US"/>
              <a:t>を被説明変数</a:t>
            </a:r>
            <a:endParaRPr lang="en-US" altLang="ja-JP" dirty="0"/>
          </a:p>
          <a:p>
            <a:pPr algn="ctr"/>
            <a:r>
              <a:rPr lang="ja-JP" altLang="en-US"/>
              <a:t>にした回帰分析</a:t>
            </a:r>
          </a:p>
        </p:txBody>
      </p:sp>
      <p:sp>
        <p:nvSpPr>
          <p:cNvPr id="10" name="角丸四角形吹き出し 9">
            <a:extLst>
              <a:ext uri="{FF2B5EF4-FFF2-40B4-BE49-F238E27FC236}">
                <a16:creationId xmlns:a16="http://schemas.microsoft.com/office/drawing/2014/main" id="{67AA26E1-C5BC-D64D-B4F3-DA847541C831}"/>
              </a:ext>
            </a:extLst>
          </p:cNvPr>
          <p:cNvSpPr/>
          <p:nvPr/>
        </p:nvSpPr>
        <p:spPr>
          <a:xfrm>
            <a:off x="10416480" y="2060848"/>
            <a:ext cx="1656184" cy="640519"/>
          </a:xfrm>
          <a:prstGeom prst="wedgeRoundRectCallout">
            <a:avLst>
              <a:gd name="adj1" fmla="val -57587"/>
              <a:gd name="adj2" fmla="val 148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7</a:t>
            </a:r>
            <a:r>
              <a:rPr lang="ja-JP" altLang="en-US"/>
              <a:t>つのモデル </a:t>
            </a:r>
            <a:endParaRPr lang="en-US" altLang="ja-JP" dirty="0"/>
          </a:p>
          <a:p>
            <a:pPr algn="ctr"/>
            <a:r>
              <a:rPr lang="en-US" altLang="ja-JP" dirty="0"/>
              <a:t>(</a:t>
            </a:r>
            <a:r>
              <a:rPr lang="ja-JP" altLang="en-US"/>
              <a:t>回帰式</a:t>
            </a:r>
            <a:r>
              <a:rPr lang="en-US" altLang="ja-JP" dirty="0"/>
              <a:t>)</a:t>
            </a:r>
            <a:endParaRPr kumimoji="1" lang="ja-JP" altLang="en-US"/>
          </a:p>
        </p:txBody>
      </p:sp>
    </p:spTree>
    <p:extLst>
      <p:ext uri="{BB962C8B-B14F-4D97-AF65-F5344CB8AC3E}">
        <p14:creationId xmlns:p14="http://schemas.microsoft.com/office/powerpoint/2010/main" val="2277860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A98CDE-7D31-DA44-9BFC-BCDB06032925}"/>
              </a:ext>
            </a:extLst>
          </p:cNvPr>
          <p:cNvSpPr>
            <a:spLocks noGrp="1"/>
          </p:cNvSpPr>
          <p:nvPr>
            <p:ph type="title"/>
          </p:nvPr>
        </p:nvSpPr>
        <p:spPr/>
        <p:txBody>
          <a:bodyPr/>
          <a:lstStyle/>
          <a:p>
            <a:r>
              <a:rPr lang="ja-JP" altLang="en-US"/>
              <a:t>仮説</a:t>
            </a:r>
            <a:r>
              <a:rPr kumimoji="1" lang="ja-JP" altLang="en-US"/>
              <a:t>の統合</a:t>
            </a:r>
          </a:p>
        </p:txBody>
      </p:sp>
      <p:sp>
        <p:nvSpPr>
          <p:cNvPr id="4" name="スライド番号プレースホルダー 3">
            <a:extLst>
              <a:ext uri="{FF2B5EF4-FFF2-40B4-BE49-F238E27FC236}">
                <a16:creationId xmlns:a16="http://schemas.microsoft.com/office/drawing/2014/main" id="{B0368577-CFA4-7244-8F17-025D0A77D521}"/>
              </a:ext>
            </a:extLst>
          </p:cNvPr>
          <p:cNvSpPr>
            <a:spLocks noGrp="1"/>
          </p:cNvSpPr>
          <p:nvPr>
            <p:ph type="sldNum" sz="quarter" idx="12"/>
          </p:nvPr>
        </p:nvSpPr>
        <p:spPr/>
        <p:txBody>
          <a:bodyPr/>
          <a:lstStyle/>
          <a:p>
            <a:pPr>
              <a:defRPr/>
            </a:pPr>
            <a:fld id="{94BF2404-5E9C-4BA7-AF69-FF3299AE34FF}" type="slidenum">
              <a:rPr lang="en-US" altLang="ja-JP" smtClean="0"/>
              <a:pPr>
                <a:defRPr/>
              </a:pPr>
              <a:t>14</a:t>
            </a:fld>
            <a:endParaRPr lang="en-US" altLang="ja-JP"/>
          </a:p>
        </p:txBody>
      </p:sp>
      <p:sp>
        <p:nvSpPr>
          <p:cNvPr id="5" name="正方形/長方形 4">
            <a:extLst>
              <a:ext uri="{FF2B5EF4-FFF2-40B4-BE49-F238E27FC236}">
                <a16:creationId xmlns:a16="http://schemas.microsoft.com/office/drawing/2014/main" id="{5AA60F96-6A42-0C44-A848-17AB516A3E0B}"/>
              </a:ext>
            </a:extLst>
          </p:cNvPr>
          <p:cNvSpPr/>
          <p:nvPr/>
        </p:nvSpPr>
        <p:spPr>
          <a:xfrm>
            <a:off x="349240" y="2204864"/>
            <a:ext cx="2100254"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コーチング</a:t>
            </a:r>
            <a:endParaRPr lang="ja-JP" altLang="en-US" sz="2400"/>
          </a:p>
        </p:txBody>
      </p:sp>
      <p:sp>
        <p:nvSpPr>
          <p:cNvPr id="6" name="正方形/長方形 5">
            <a:extLst>
              <a:ext uri="{FF2B5EF4-FFF2-40B4-BE49-F238E27FC236}">
                <a16:creationId xmlns:a16="http://schemas.microsoft.com/office/drawing/2014/main" id="{420CBC53-56AE-B348-9F2A-5192773285E6}"/>
              </a:ext>
            </a:extLst>
          </p:cNvPr>
          <p:cNvSpPr/>
          <p:nvPr/>
        </p:nvSpPr>
        <p:spPr>
          <a:xfrm>
            <a:off x="264828" y="3939861"/>
            <a:ext cx="2557110"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コンテキストサポート</a:t>
            </a:r>
            <a:endParaRPr lang="ja-JP" altLang="en-US" sz="2400"/>
          </a:p>
        </p:txBody>
      </p:sp>
      <p:sp>
        <p:nvSpPr>
          <p:cNvPr id="7" name="正方形/長方形 6">
            <a:extLst>
              <a:ext uri="{FF2B5EF4-FFF2-40B4-BE49-F238E27FC236}">
                <a16:creationId xmlns:a16="http://schemas.microsoft.com/office/drawing/2014/main" id="{9CF20415-57BE-764B-96F8-97FF502CA562}"/>
              </a:ext>
            </a:extLst>
          </p:cNvPr>
          <p:cNvSpPr/>
          <p:nvPr/>
        </p:nvSpPr>
        <p:spPr>
          <a:xfrm>
            <a:off x="4089649" y="2319714"/>
            <a:ext cx="2040943"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心理的安全性</a:t>
            </a:r>
            <a:endParaRPr lang="ja-JP" altLang="en-US" sz="2400"/>
          </a:p>
        </p:txBody>
      </p:sp>
      <p:sp>
        <p:nvSpPr>
          <p:cNvPr id="8" name="正方形/長方形 7">
            <a:extLst>
              <a:ext uri="{FF2B5EF4-FFF2-40B4-BE49-F238E27FC236}">
                <a16:creationId xmlns:a16="http://schemas.microsoft.com/office/drawing/2014/main" id="{FFD4EC7F-5B00-994E-8676-321D51C90E03}"/>
              </a:ext>
            </a:extLst>
          </p:cNvPr>
          <p:cNvSpPr/>
          <p:nvPr/>
        </p:nvSpPr>
        <p:spPr>
          <a:xfrm>
            <a:off x="4444039" y="3910695"/>
            <a:ext cx="1188146"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有効性</a:t>
            </a:r>
            <a:endParaRPr lang="ja-JP" altLang="en-US" sz="2400"/>
          </a:p>
        </p:txBody>
      </p:sp>
      <p:sp>
        <p:nvSpPr>
          <p:cNvPr id="9" name="正方形/長方形 8">
            <a:extLst>
              <a:ext uri="{FF2B5EF4-FFF2-40B4-BE49-F238E27FC236}">
                <a16:creationId xmlns:a16="http://schemas.microsoft.com/office/drawing/2014/main" id="{655FF3AD-D102-F843-A077-2728E97C07E8}"/>
              </a:ext>
            </a:extLst>
          </p:cNvPr>
          <p:cNvSpPr/>
          <p:nvPr/>
        </p:nvSpPr>
        <p:spPr>
          <a:xfrm>
            <a:off x="7317490" y="3150711"/>
            <a:ext cx="1920719"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チームにおける</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学習行動</a:t>
            </a:r>
            <a:endParaRPr lang="ja-JP" altLang="en-US" sz="2400"/>
          </a:p>
        </p:txBody>
      </p:sp>
      <p:sp>
        <p:nvSpPr>
          <p:cNvPr id="10" name="正方形/長方形 9">
            <a:extLst>
              <a:ext uri="{FF2B5EF4-FFF2-40B4-BE49-F238E27FC236}">
                <a16:creationId xmlns:a16="http://schemas.microsoft.com/office/drawing/2014/main" id="{D9376A03-56AE-F64C-90B4-D05BF483A958}"/>
              </a:ext>
            </a:extLst>
          </p:cNvPr>
          <p:cNvSpPr/>
          <p:nvPr/>
        </p:nvSpPr>
        <p:spPr>
          <a:xfrm>
            <a:off x="10248290" y="3124459"/>
            <a:ext cx="1813317"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パフォーマンス</a:t>
            </a:r>
            <a:endParaRPr lang="ja-JP" altLang="en-US" sz="2400"/>
          </a:p>
        </p:txBody>
      </p:sp>
      <p:cxnSp>
        <p:nvCxnSpPr>
          <p:cNvPr id="11" name="直線矢印コネクタ 10">
            <a:extLst>
              <a:ext uri="{FF2B5EF4-FFF2-40B4-BE49-F238E27FC236}">
                <a16:creationId xmlns:a16="http://schemas.microsoft.com/office/drawing/2014/main" id="{AFECE70D-BB92-2D4B-B178-F85921C5B758}"/>
              </a:ext>
            </a:extLst>
          </p:cNvPr>
          <p:cNvCxnSpPr>
            <a:cxnSpLocks/>
          </p:cNvCxnSpPr>
          <p:nvPr/>
        </p:nvCxnSpPr>
        <p:spPr>
          <a:xfrm flipV="1">
            <a:off x="2902751" y="2735212"/>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2" name="直線矢印コネクタ 11">
            <a:extLst>
              <a:ext uri="{FF2B5EF4-FFF2-40B4-BE49-F238E27FC236}">
                <a16:creationId xmlns:a16="http://schemas.microsoft.com/office/drawing/2014/main" id="{205E39A5-832A-774E-BE9E-187171B74EB4}"/>
              </a:ext>
            </a:extLst>
          </p:cNvPr>
          <p:cNvCxnSpPr>
            <a:cxnSpLocks/>
          </p:cNvCxnSpPr>
          <p:nvPr/>
        </p:nvCxnSpPr>
        <p:spPr>
          <a:xfrm flipV="1">
            <a:off x="2865258" y="4326192"/>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3" name="直線矢印コネクタ 12">
            <a:extLst>
              <a:ext uri="{FF2B5EF4-FFF2-40B4-BE49-F238E27FC236}">
                <a16:creationId xmlns:a16="http://schemas.microsoft.com/office/drawing/2014/main" id="{5869BC16-948E-054A-8B2B-F096E86D3EFF}"/>
              </a:ext>
            </a:extLst>
          </p:cNvPr>
          <p:cNvCxnSpPr>
            <a:cxnSpLocks/>
          </p:cNvCxnSpPr>
          <p:nvPr/>
        </p:nvCxnSpPr>
        <p:spPr>
          <a:xfrm flipV="1">
            <a:off x="6305866" y="2747782"/>
            <a:ext cx="792088" cy="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4" name="直線矢印コネクタ 13">
            <a:extLst>
              <a:ext uri="{FF2B5EF4-FFF2-40B4-BE49-F238E27FC236}">
                <a16:creationId xmlns:a16="http://schemas.microsoft.com/office/drawing/2014/main" id="{7908042A-291E-524E-86FD-668F78124AB1}"/>
              </a:ext>
            </a:extLst>
          </p:cNvPr>
          <p:cNvCxnSpPr>
            <a:cxnSpLocks/>
          </p:cNvCxnSpPr>
          <p:nvPr/>
        </p:nvCxnSpPr>
        <p:spPr>
          <a:xfrm flipV="1">
            <a:off x="6305866" y="4355359"/>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0" name="直線矢印コネクタ 19">
            <a:extLst>
              <a:ext uri="{FF2B5EF4-FFF2-40B4-BE49-F238E27FC236}">
                <a16:creationId xmlns:a16="http://schemas.microsoft.com/office/drawing/2014/main" id="{553F34B7-717C-CB46-B9EF-F326F42F1D0B}"/>
              </a:ext>
            </a:extLst>
          </p:cNvPr>
          <p:cNvCxnSpPr>
            <a:cxnSpLocks/>
          </p:cNvCxnSpPr>
          <p:nvPr/>
        </p:nvCxnSpPr>
        <p:spPr>
          <a:xfrm flipV="1">
            <a:off x="9291383" y="3298232"/>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31" name="正方形/長方形 30">
            <a:extLst>
              <a:ext uri="{FF2B5EF4-FFF2-40B4-BE49-F238E27FC236}">
                <a16:creationId xmlns:a16="http://schemas.microsoft.com/office/drawing/2014/main" id="{1476E1B9-6763-B347-8F67-DB9F2FF7287D}"/>
              </a:ext>
            </a:extLst>
          </p:cNvPr>
          <p:cNvSpPr/>
          <p:nvPr/>
        </p:nvSpPr>
        <p:spPr>
          <a:xfrm>
            <a:off x="198996" y="2060848"/>
            <a:ext cx="2622942" cy="28102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CE5141E4-9B8A-D147-9086-FB30A4EA8801}"/>
              </a:ext>
            </a:extLst>
          </p:cNvPr>
          <p:cNvSpPr/>
          <p:nvPr/>
        </p:nvSpPr>
        <p:spPr>
          <a:xfrm>
            <a:off x="4101837" y="2206322"/>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2C32EBC-0F67-794E-ABCA-FFAC09D4CCEB}"/>
              </a:ext>
            </a:extLst>
          </p:cNvPr>
          <p:cNvSpPr/>
          <p:nvPr/>
        </p:nvSpPr>
        <p:spPr>
          <a:xfrm>
            <a:off x="4079776" y="3926733"/>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729F3AB-FDD2-DF4C-AE62-EE4C35342EBD}"/>
              </a:ext>
            </a:extLst>
          </p:cNvPr>
          <p:cNvSpPr/>
          <p:nvPr/>
        </p:nvSpPr>
        <p:spPr>
          <a:xfrm>
            <a:off x="7209454" y="2188791"/>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16A17E9-44CE-8D40-9CF1-0F5ADBAE4C65}"/>
              </a:ext>
            </a:extLst>
          </p:cNvPr>
          <p:cNvSpPr/>
          <p:nvPr/>
        </p:nvSpPr>
        <p:spPr>
          <a:xfrm>
            <a:off x="10140570" y="2203211"/>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33B42768-31D4-1046-888E-23F6EBB34CF5}"/>
              </a:ext>
            </a:extLst>
          </p:cNvPr>
          <p:cNvSpPr/>
          <p:nvPr/>
        </p:nvSpPr>
        <p:spPr>
          <a:xfrm>
            <a:off x="6526037" y="4135950"/>
            <a:ext cx="214956" cy="842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BC7BD7EA-9A6F-DB46-8C3F-4E759EFD7CA2}"/>
              </a:ext>
            </a:extLst>
          </p:cNvPr>
          <p:cNvSpPr/>
          <p:nvPr/>
        </p:nvSpPr>
        <p:spPr>
          <a:xfrm>
            <a:off x="2969337" y="1808546"/>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3" name="正方形/長方形 42">
            <a:extLst>
              <a:ext uri="{FF2B5EF4-FFF2-40B4-BE49-F238E27FC236}">
                <a16:creationId xmlns:a16="http://schemas.microsoft.com/office/drawing/2014/main" id="{7DE5CBA7-7876-3841-8196-E67BAA488FF3}"/>
              </a:ext>
            </a:extLst>
          </p:cNvPr>
          <p:cNvSpPr/>
          <p:nvPr/>
        </p:nvSpPr>
        <p:spPr>
          <a:xfrm>
            <a:off x="2969337" y="4149080"/>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4" name="正方形/長方形 43">
            <a:extLst>
              <a:ext uri="{FF2B5EF4-FFF2-40B4-BE49-F238E27FC236}">
                <a16:creationId xmlns:a16="http://schemas.microsoft.com/office/drawing/2014/main" id="{74E7FDF7-EF53-884F-9B1E-4AE771192F66}"/>
              </a:ext>
            </a:extLst>
          </p:cNvPr>
          <p:cNvSpPr/>
          <p:nvPr/>
        </p:nvSpPr>
        <p:spPr>
          <a:xfrm>
            <a:off x="6294319" y="1823306"/>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5" name="正方形/長方形 44">
            <a:extLst>
              <a:ext uri="{FF2B5EF4-FFF2-40B4-BE49-F238E27FC236}">
                <a16:creationId xmlns:a16="http://schemas.microsoft.com/office/drawing/2014/main" id="{B410188B-4AAC-E541-8B33-F3EE77722426}"/>
              </a:ext>
            </a:extLst>
          </p:cNvPr>
          <p:cNvSpPr/>
          <p:nvPr/>
        </p:nvSpPr>
        <p:spPr>
          <a:xfrm>
            <a:off x="6294319" y="4178053"/>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7" name="正方形/長方形 46">
            <a:extLst>
              <a:ext uri="{FF2B5EF4-FFF2-40B4-BE49-F238E27FC236}">
                <a16:creationId xmlns:a16="http://schemas.microsoft.com/office/drawing/2014/main" id="{E4D2895D-A909-804A-9887-85487131126C}"/>
              </a:ext>
            </a:extLst>
          </p:cNvPr>
          <p:cNvSpPr/>
          <p:nvPr/>
        </p:nvSpPr>
        <p:spPr>
          <a:xfrm>
            <a:off x="9192344" y="3329116"/>
            <a:ext cx="1277914"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000" b="1" dirty="0">
                <a:solidFill>
                  <a:srgbClr val="FF0000"/>
                </a:solidFill>
                <a:latin typeface="Arial" panose="020B0604020202020204" pitchFamily="34" charset="0"/>
              </a:rPr>
              <a:t>**</a:t>
            </a:r>
            <a:endParaRPr lang="ja-JP" altLang="en-US" sz="6600">
              <a:solidFill>
                <a:srgbClr val="FF0000"/>
              </a:solidFill>
            </a:endParaRPr>
          </a:p>
        </p:txBody>
      </p:sp>
    </p:spTree>
    <p:extLst>
      <p:ext uri="{BB962C8B-B14F-4D97-AF65-F5344CB8AC3E}">
        <p14:creationId xmlns:p14="http://schemas.microsoft.com/office/powerpoint/2010/main" val="171849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901C41-521F-C342-A0A8-211035E4971F}"/>
              </a:ext>
            </a:extLst>
          </p:cNvPr>
          <p:cNvSpPr>
            <a:spLocks noGrp="1"/>
          </p:cNvSpPr>
          <p:nvPr>
            <p:ph type="title"/>
          </p:nvPr>
        </p:nvSpPr>
        <p:spPr/>
        <p:txBody>
          <a:bodyPr/>
          <a:lstStyle/>
          <a:p>
            <a:r>
              <a:rPr kumimoji="1" lang="ja-JP" altLang="en-US"/>
              <a:t>結果</a:t>
            </a:r>
          </a:p>
        </p:txBody>
      </p:sp>
      <p:sp>
        <p:nvSpPr>
          <p:cNvPr id="4" name="スライド番号プレースホルダー 3">
            <a:extLst>
              <a:ext uri="{FF2B5EF4-FFF2-40B4-BE49-F238E27FC236}">
                <a16:creationId xmlns:a16="http://schemas.microsoft.com/office/drawing/2014/main" id="{3AF7C8DE-B313-9741-A505-633BEA3DD1D1}"/>
              </a:ext>
            </a:extLst>
          </p:cNvPr>
          <p:cNvSpPr>
            <a:spLocks noGrp="1"/>
          </p:cNvSpPr>
          <p:nvPr>
            <p:ph type="sldNum" sz="quarter" idx="12"/>
          </p:nvPr>
        </p:nvSpPr>
        <p:spPr/>
        <p:txBody>
          <a:bodyPr/>
          <a:lstStyle/>
          <a:p>
            <a:pPr>
              <a:defRPr/>
            </a:pPr>
            <a:fld id="{94BF2404-5E9C-4BA7-AF69-FF3299AE34FF}" type="slidenum">
              <a:rPr lang="en-US" altLang="ja-JP" smtClean="0"/>
              <a:pPr>
                <a:defRPr/>
              </a:pPr>
              <a:t>15</a:t>
            </a:fld>
            <a:endParaRPr lang="en-US" altLang="ja-JP"/>
          </a:p>
        </p:txBody>
      </p:sp>
      <p:pic>
        <p:nvPicPr>
          <p:cNvPr id="3074" name="Picture 2" descr="https://lh3.googleusercontent.com/Cd54nYoRkPsmYnUH5VNtAeNdXmsg-2HbknXqow50e5gRPwc05fZ3wsOOX6zmOcPOMuUGQE2zwmnUkLNsnAvUVqrBbWN4SlLWef9GFtMTKOtBtJczC1og1kAGODOqw94POw2zAw6B">
            <a:extLst>
              <a:ext uri="{FF2B5EF4-FFF2-40B4-BE49-F238E27FC236}">
                <a16:creationId xmlns:a16="http://schemas.microsoft.com/office/drawing/2014/main" id="{99F5817F-42DF-B44C-869B-7E0980FA9462}"/>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75520" y="1052736"/>
            <a:ext cx="8786851" cy="5006753"/>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a:extLst>
              <a:ext uri="{FF2B5EF4-FFF2-40B4-BE49-F238E27FC236}">
                <a16:creationId xmlns:a16="http://schemas.microsoft.com/office/drawing/2014/main" id="{1A375168-5559-C041-946A-F18789932567}"/>
              </a:ext>
            </a:extLst>
          </p:cNvPr>
          <p:cNvSpPr/>
          <p:nvPr/>
        </p:nvSpPr>
        <p:spPr>
          <a:xfrm>
            <a:off x="4417960" y="412217"/>
            <a:ext cx="3550248" cy="640519"/>
          </a:xfrm>
          <a:prstGeom prst="wedgeRoundRectCallout">
            <a:avLst>
              <a:gd name="adj1" fmla="val -24962"/>
              <a:gd name="adj2" fmla="val 8627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学習行動を被説明変数</a:t>
            </a:r>
            <a:endParaRPr kumimoji="1" lang="en-US" altLang="ja-JP" dirty="0"/>
          </a:p>
          <a:p>
            <a:pPr algn="ctr"/>
            <a:r>
              <a:rPr kumimoji="1" lang="ja-JP" altLang="en-US"/>
              <a:t>にした回帰分析</a:t>
            </a:r>
          </a:p>
        </p:txBody>
      </p:sp>
      <p:sp>
        <p:nvSpPr>
          <p:cNvPr id="7" name="角丸四角形吹き出し 6">
            <a:extLst>
              <a:ext uri="{FF2B5EF4-FFF2-40B4-BE49-F238E27FC236}">
                <a16:creationId xmlns:a16="http://schemas.microsoft.com/office/drawing/2014/main" id="{472FE705-4CC7-0348-8AAC-55C526FAC317}"/>
              </a:ext>
            </a:extLst>
          </p:cNvPr>
          <p:cNvSpPr/>
          <p:nvPr/>
        </p:nvSpPr>
        <p:spPr>
          <a:xfrm>
            <a:off x="10502636" y="1368946"/>
            <a:ext cx="1656184" cy="640519"/>
          </a:xfrm>
          <a:prstGeom prst="wedgeRoundRectCallout">
            <a:avLst>
              <a:gd name="adj1" fmla="val -57587"/>
              <a:gd name="adj2" fmla="val 148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7</a:t>
            </a:r>
            <a:r>
              <a:rPr lang="ja-JP" altLang="en-US"/>
              <a:t>つのモデル </a:t>
            </a:r>
            <a:endParaRPr lang="en-US" altLang="ja-JP" dirty="0"/>
          </a:p>
          <a:p>
            <a:pPr algn="ctr"/>
            <a:r>
              <a:rPr lang="en-US" altLang="ja-JP" dirty="0"/>
              <a:t>(</a:t>
            </a:r>
            <a:r>
              <a:rPr lang="ja-JP" altLang="en-US"/>
              <a:t>回帰式</a:t>
            </a:r>
            <a:r>
              <a:rPr lang="en-US" altLang="ja-JP" dirty="0"/>
              <a:t>)</a:t>
            </a:r>
            <a:endParaRPr kumimoji="1" lang="ja-JP" altLang="en-US"/>
          </a:p>
        </p:txBody>
      </p:sp>
      <p:sp>
        <p:nvSpPr>
          <p:cNvPr id="8" name="角丸四角形吹き出し 7">
            <a:extLst>
              <a:ext uri="{FF2B5EF4-FFF2-40B4-BE49-F238E27FC236}">
                <a16:creationId xmlns:a16="http://schemas.microsoft.com/office/drawing/2014/main" id="{2B41CE16-C44F-BF4F-82F4-548279E48AAD}"/>
              </a:ext>
            </a:extLst>
          </p:cNvPr>
          <p:cNvSpPr/>
          <p:nvPr/>
        </p:nvSpPr>
        <p:spPr>
          <a:xfrm>
            <a:off x="1379186" y="5898569"/>
            <a:ext cx="2916614" cy="864096"/>
          </a:xfrm>
          <a:prstGeom prst="wedgeRoundRectCallout">
            <a:avLst>
              <a:gd name="adj1" fmla="val 19847"/>
              <a:gd name="adj2" fmla="val -419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仮説</a:t>
            </a:r>
            <a:r>
              <a:rPr kumimoji="1" lang="en-US" altLang="ja-JP" dirty="0"/>
              <a:t>2</a:t>
            </a:r>
            <a:r>
              <a:rPr kumimoji="1" lang="ja-JP" altLang="en-US"/>
              <a:t>支持</a:t>
            </a:r>
            <a:endParaRPr kumimoji="1" lang="en-US" altLang="ja-JP" dirty="0"/>
          </a:p>
          <a:p>
            <a:pPr algn="ctr"/>
            <a:r>
              <a:rPr kumimoji="1" lang="ja-JP" altLang="en-US"/>
              <a:t>心理的安全性がチームの学習行動を向上する。</a:t>
            </a:r>
            <a:endParaRPr kumimoji="1" lang="en-US" altLang="ja-JP" dirty="0"/>
          </a:p>
        </p:txBody>
      </p:sp>
      <p:sp>
        <p:nvSpPr>
          <p:cNvPr id="5" name="左中かっこ 4">
            <a:extLst>
              <a:ext uri="{FF2B5EF4-FFF2-40B4-BE49-F238E27FC236}">
                <a16:creationId xmlns:a16="http://schemas.microsoft.com/office/drawing/2014/main" id="{67597039-7BFD-4A4A-BB5E-07CCF37B7CB2}"/>
              </a:ext>
            </a:extLst>
          </p:cNvPr>
          <p:cNvSpPr/>
          <p:nvPr/>
        </p:nvSpPr>
        <p:spPr>
          <a:xfrm>
            <a:off x="1724721" y="2378299"/>
            <a:ext cx="216024" cy="14107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21F399C-2B83-C945-8442-0F30AC3C4A5B}"/>
              </a:ext>
            </a:extLst>
          </p:cNvPr>
          <p:cNvSpPr/>
          <p:nvPr/>
        </p:nvSpPr>
        <p:spPr>
          <a:xfrm>
            <a:off x="551384" y="2899003"/>
            <a:ext cx="1107996" cy="369332"/>
          </a:xfrm>
          <a:prstGeom prst="rect">
            <a:avLst/>
          </a:prstGeom>
        </p:spPr>
        <p:txBody>
          <a:bodyPr wrap="none">
            <a:spAutoFit/>
          </a:bodyPr>
          <a:lstStyle/>
          <a:p>
            <a:r>
              <a:rPr lang="ja-JP" altLang="en-US"/>
              <a:t>自己評価</a:t>
            </a:r>
          </a:p>
        </p:txBody>
      </p:sp>
      <p:sp>
        <p:nvSpPr>
          <p:cNvPr id="11" name="左中かっこ 10">
            <a:extLst>
              <a:ext uri="{FF2B5EF4-FFF2-40B4-BE49-F238E27FC236}">
                <a16:creationId xmlns:a16="http://schemas.microsoft.com/office/drawing/2014/main" id="{931B47CD-F862-4E42-BF18-AA104319A4C1}"/>
              </a:ext>
            </a:extLst>
          </p:cNvPr>
          <p:cNvSpPr/>
          <p:nvPr/>
        </p:nvSpPr>
        <p:spPr>
          <a:xfrm>
            <a:off x="1684266" y="3982920"/>
            <a:ext cx="216024" cy="14107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5C300C7-CA18-AF43-AB20-DDBD864B485F}"/>
              </a:ext>
            </a:extLst>
          </p:cNvPr>
          <p:cNvSpPr/>
          <p:nvPr/>
        </p:nvSpPr>
        <p:spPr>
          <a:xfrm>
            <a:off x="335360" y="4503624"/>
            <a:ext cx="1338828" cy="369332"/>
          </a:xfrm>
          <a:prstGeom prst="rect">
            <a:avLst/>
          </a:prstGeom>
        </p:spPr>
        <p:txBody>
          <a:bodyPr wrap="none">
            <a:spAutoFit/>
          </a:bodyPr>
          <a:lstStyle/>
          <a:p>
            <a:r>
              <a:rPr lang="ja-JP" altLang="en-US"/>
              <a:t>観察者評価</a:t>
            </a:r>
          </a:p>
        </p:txBody>
      </p:sp>
      <p:cxnSp>
        <p:nvCxnSpPr>
          <p:cNvPr id="13" name="直線矢印コネクタ 12">
            <a:extLst>
              <a:ext uri="{FF2B5EF4-FFF2-40B4-BE49-F238E27FC236}">
                <a16:creationId xmlns:a16="http://schemas.microsoft.com/office/drawing/2014/main" id="{7321B23D-E477-5743-904C-AA1D37523854}"/>
              </a:ext>
            </a:extLst>
          </p:cNvPr>
          <p:cNvCxnSpPr>
            <a:cxnSpLocks/>
            <a:stCxn id="8" idx="0"/>
          </p:cNvCxnSpPr>
          <p:nvPr/>
        </p:nvCxnSpPr>
        <p:spPr>
          <a:xfrm flipV="1">
            <a:off x="2837493" y="4688291"/>
            <a:ext cx="1580467" cy="1210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206F541F-C7AB-444B-8895-4F7A98F4679A}"/>
              </a:ext>
            </a:extLst>
          </p:cNvPr>
          <p:cNvCxnSpPr>
            <a:cxnSpLocks/>
            <a:stCxn id="8" idx="0"/>
          </p:cNvCxnSpPr>
          <p:nvPr/>
        </p:nvCxnSpPr>
        <p:spPr>
          <a:xfrm flipV="1">
            <a:off x="2837493" y="3162267"/>
            <a:ext cx="1541641" cy="273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角丸四角形吹き出し 17">
            <a:extLst>
              <a:ext uri="{FF2B5EF4-FFF2-40B4-BE49-F238E27FC236}">
                <a16:creationId xmlns:a16="http://schemas.microsoft.com/office/drawing/2014/main" id="{050D40B1-9DDC-DE4C-AE90-D352E5EAC061}"/>
              </a:ext>
            </a:extLst>
          </p:cNvPr>
          <p:cNvSpPr/>
          <p:nvPr/>
        </p:nvSpPr>
        <p:spPr>
          <a:xfrm>
            <a:off x="4616936" y="5922170"/>
            <a:ext cx="2559184" cy="864096"/>
          </a:xfrm>
          <a:prstGeom prst="wedgeRoundRectCallout">
            <a:avLst>
              <a:gd name="adj1" fmla="val 19847"/>
              <a:gd name="adj2" fmla="val -419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仮説４支持</a:t>
            </a:r>
            <a:endParaRPr kumimoji="1" lang="en-US" altLang="ja-JP" dirty="0"/>
          </a:p>
          <a:p>
            <a:pPr algn="ctr"/>
            <a:r>
              <a:rPr kumimoji="1" lang="ja-JP" altLang="en-US"/>
              <a:t>有効性がチームの学習行動を向上する。</a:t>
            </a:r>
            <a:endParaRPr kumimoji="1" lang="en-US" altLang="ja-JP" dirty="0"/>
          </a:p>
        </p:txBody>
      </p:sp>
      <p:cxnSp>
        <p:nvCxnSpPr>
          <p:cNvPr id="19" name="直線矢印コネクタ 18">
            <a:extLst>
              <a:ext uri="{FF2B5EF4-FFF2-40B4-BE49-F238E27FC236}">
                <a16:creationId xmlns:a16="http://schemas.microsoft.com/office/drawing/2014/main" id="{B906D226-CEA0-3143-82D5-F87A7C284ACA}"/>
              </a:ext>
            </a:extLst>
          </p:cNvPr>
          <p:cNvCxnSpPr>
            <a:cxnSpLocks/>
            <a:stCxn id="18" idx="0"/>
          </p:cNvCxnSpPr>
          <p:nvPr/>
        </p:nvCxnSpPr>
        <p:spPr>
          <a:xfrm flipH="1" flipV="1">
            <a:off x="5692450" y="4872956"/>
            <a:ext cx="204078" cy="1049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49328F0-650E-1D45-BF98-7CBA85A55963}"/>
              </a:ext>
            </a:extLst>
          </p:cNvPr>
          <p:cNvCxnSpPr>
            <a:cxnSpLocks/>
            <a:stCxn id="18" idx="0"/>
          </p:cNvCxnSpPr>
          <p:nvPr/>
        </p:nvCxnSpPr>
        <p:spPr>
          <a:xfrm flipH="1" flipV="1">
            <a:off x="5769064" y="3268336"/>
            <a:ext cx="127464" cy="2653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角丸四角形吹き出し 27">
            <a:extLst>
              <a:ext uri="{FF2B5EF4-FFF2-40B4-BE49-F238E27FC236}">
                <a16:creationId xmlns:a16="http://schemas.microsoft.com/office/drawing/2014/main" id="{5E54EEE8-351B-E14B-90C6-8A372DE70BF5}"/>
              </a:ext>
            </a:extLst>
          </p:cNvPr>
          <p:cNvSpPr/>
          <p:nvPr/>
        </p:nvSpPr>
        <p:spPr>
          <a:xfrm>
            <a:off x="7286165" y="5922170"/>
            <a:ext cx="3672540" cy="864096"/>
          </a:xfrm>
          <a:prstGeom prst="wedgeRoundRectCallout">
            <a:avLst>
              <a:gd name="adj1" fmla="val 19847"/>
              <a:gd name="adj2" fmla="val -419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仮説</a:t>
            </a:r>
            <a:r>
              <a:rPr kumimoji="1" lang="en-US" altLang="ja-JP" dirty="0"/>
              <a:t>5 </a:t>
            </a:r>
            <a:r>
              <a:rPr kumimoji="1" lang="ja-JP" altLang="en-US"/>
              <a:t>一部支持</a:t>
            </a:r>
            <a:endParaRPr kumimoji="1" lang="en-US" altLang="ja-JP" dirty="0"/>
          </a:p>
          <a:p>
            <a:pPr algn="ctr"/>
            <a:r>
              <a:rPr kumimoji="1" lang="ja-JP" altLang="en-US"/>
              <a:t>心理的安全性と有効性の両</a:t>
            </a:r>
            <a:r>
              <a:rPr kumimoji="1" lang="en-US" altLang="ja-JP" dirty="0"/>
              <a:t>Control</a:t>
            </a:r>
            <a:r>
              <a:rPr kumimoji="1" lang="ja-JP" altLang="en-US"/>
              <a:t>でチームの学習行動を向上する。</a:t>
            </a:r>
            <a:endParaRPr kumimoji="1" lang="en-US" altLang="ja-JP" dirty="0"/>
          </a:p>
        </p:txBody>
      </p:sp>
      <p:cxnSp>
        <p:nvCxnSpPr>
          <p:cNvPr id="29" name="直線矢印コネクタ 28">
            <a:extLst>
              <a:ext uri="{FF2B5EF4-FFF2-40B4-BE49-F238E27FC236}">
                <a16:creationId xmlns:a16="http://schemas.microsoft.com/office/drawing/2014/main" id="{C1A1A455-EFD1-3C40-8CFE-52711010970B}"/>
              </a:ext>
            </a:extLst>
          </p:cNvPr>
          <p:cNvCxnSpPr>
            <a:cxnSpLocks/>
            <a:stCxn id="28" idx="0"/>
          </p:cNvCxnSpPr>
          <p:nvPr/>
        </p:nvCxnSpPr>
        <p:spPr>
          <a:xfrm flipH="1" flipV="1">
            <a:off x="6600056" y="4872956"/>
            <a:ext cx="2522379" cy="1049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角丸四角形吹き出し 32">
            <a:extLst>
              <a:ext uri="{FF2B5EF4-FFF2-40B4-BE49-F238E27FC236}">
                <a16:creationId xmlns:a16="http://schemas.microsoft.com/office/drawing/2014/main" id="{B568F83F-EAD6-9442-8F4B-5D0D14C11691}"/>
              </a:ext>
            </a:extLst>
          </p:cNvPr>
          <p:cNvSpPr/>
          <p:nvPr/>
        </p:nvSpPr>
        <p:spPr>
          <a:xfrm>
            <a:off x="10502636" y="4688291"/>
            <a:ext cx="1689364" cy="1154131"/>
          </a:xfrm>
          <a:prstGeom prst="wedgeRoundRectCallout">
            <a:avLst>
              <a:gd name="adj1" fmla="val 19847"/>
              <a:gd name="adj2" fmla="val -419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仮説</a:t>
            </a:r>
            <a:r>
              <a:rPr lang="en-US" altLang="ja-JP" dirty="0"/>
              <a:t>2</a:t>
            </a:r>
            <a:r>
              <a:rPr kumimoji="1" lang="en-US" altLang="ja-JP" dirty="0"/>
              <a:t> </a:t>
            </a:r>
            <a:r>
              <a:rPr kumimoji="1" lang="ja-JP" altLang="en-US"/>
              <a:t>支持</a:t>
            </a:r>
            <a:endParaRPr kumimoji="1" lang="en-US" altLang="ja-JP" dirty="0"/>
          </a:p>
          <a:p>
            <a:pPr algn="ctr"/>
            <a:r>
              <a:rPr lang="ja-JP" altLang="en-US"/>
              <a:t>すべて入れて心理的安全性だけが有意</a:t>
            </a:r>
            <a:endParaRPr kumimoji="1" lang="en-US" altLang="ja-JP" dirty="0"/>
          </a:p>
        </p:txBody>
      </p:sp>
      <p:cxnSp>
        <p:nvCxnSpPr>
          <p:cNvPr id="34" name="直線矢印コネクタ 33">
            <a:extLst>
              <a:ext uri="{FF2B5EF4-FFF2-40B4-BE49-F238E27FC236}">
                <a16:creationId xmlns:a16="http://schemas.microsoft.com/office/drawing/2014/main" id="{082052CF-A360-104A-8B46-77487FF7FA38}"/>
              </a:ext>
            </a:extLst>
          </p:cNvPr>
          <p:cNvCxnSpPr>
            <a:cxnSpLocks/>
            <a:stCxn id="33" idx="0"/>
          </p:cNvCxnSpPr>
          <p:nvPr/>
        </p:nvCxnSpPr>
        <p:spPr>
          <a:xfrm flipH="1" flipV="1">
            <a:off x="10344472" y="4550972"/>
            <a:ext cx="1002846" cy="137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EC5D98F-9D6D-A640-99DE-A7A361DA4BCA}"/>
              </a:ext>
            </a:extLst>
          </p:cNvPr>
          <p:cNvCxnSpPr>
            <a:cxnSpLocks/>
            <a:stCxn id="33" idx="0"/>
          </p:cNvCxnSpPr>
          <p:nvPr/>
        </p:nvCxnSpPr>
        <p:spPr>
          <a:xfrm flipH="1" flipV="1">
            <a:off x="10502636" y="3058681"/>
            <a:ext cx="844682" cy="1629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468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A98CDE-7D31-DA44-9BFC-BCDB06032925}"/>
              </a:ext>
            </a:extLst>
          </p:cNvPr>
          <p:cNvSpPr>
            <a:spLocks noGrp="1"/>
          </p:cNvSpPr>
          <p:nvPr>
            <p:ph type="title"/>
          </p:nvPr>
        </p:nvSpPr>
        <p:spPr/>
        <p:txBody>
          <a:bodyPr/>
          <a:lstStyle/>
          <a:p>
            <a:r>
              <a:rPr lang="ja-JP" altLang="en-US"/>
              <a:t>仮説</a:t>
            </a:r>
            <a:r>
              <a:rPr kumimoji="1" lang="ja-JP" altLang="en-US"/>
              <a:t>の統合</a:t>
            </a:r>
          </a:p>
        </p:txBody>
      </p:sp>
      <p:sp>
        <p:nvSpPr>
          <p:cNvPr id="4" name="スライド番号プレースホルダー 3">
            <a:extLst>
              <a:ext uri="{FF2B5EF4-FFF2-40B4-BE49-F238E27FC236}">
                <a16:creationId xmlns:a16="http://schemas.microsoft.com/office/drawing/2014/main" id="{B0368577-CFA4-7244-8F17-025D0A77D521}"/>
              </a:ext>
            </a:extLst>
          </p:cNvPr>
          <p:cNvSpPr>
            <a:spLocks noGrp="1"/>
          </p:cNvSpPr>
          <p:nvPr>
            <p:ph type="sldNum" sz="quarter" idx="12"/>
          </p:nvPr>
        </p:nvSpPr>
        <p:spPr/>
        <p:txBody>
          <a:bodyPr/>
          <a:lstStyle/>
          <a:p>
            <a:pPr>
              <a:defRPr/>
            </a:pPr>
            <a:fld id="{94BF2404-5E9C-4BA7-AF69-FF3299AE34FF}" type="slidenum">
              <a:rPr lang="en-US" altLang="ja-JP" smtClean="0"/>
              <a:pPr>
                <a:defRPr/>
              </a:pPr>
              <a:t>16</a:t>
            </a:fld>
            <a:endParaRPr lang="en-US" altLang="ja-JP"/>
          </a:p>
        </p:txBody>
      </p:sp>
      <p:sp>
        <p:nvSpPr>
          <p:cNvPr id="5" name="正方形/長方形 4">
            <a:extLst>
              <a:ext uri="{FF2B5EF4-FFF2-40B4-BE49-F238E27FC236}">
                <a16:creationId xmlns:a16="http://schemas.microsoft.com/office/drawing/2014/main" id="{5AA60F96-6A42-0C44-A848-17AB516A3E0B}"/>
              </a:ext>
            </a:extLst>
          </p:cNvPr>
          <p:cNvSpPr/>
          <p:nvPr/>
        </p:nvSpPr>
        <p:spPr>
          <a:xfrm>
            <a:off x="349240" y="2204864"/>
            <a:ext cx="2100254"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コーチング</a:t>
            </a:r>
            <a:endParaRPr lang="ja-JP" altLang="en-US" sz="2400"/>
          </a:p>
        </p:txBody>
      </p:sp>
      <p:sp>
        <p:nvSpPr>
          <p:cNvPr id="6" name="正方形/長方形 5">
            <a:extLst>
              <a:ext uri="{FF2B5EF4-FFF2-40B4-BE49-F238E27FC236}">
                <a16:creationId xmlns:a16="http://schemas.microsoft.com/office/drawing/2014/main" id="{420CBC53-56AE-B348-9F2A-5192773285E6}"/>
              </a:ext>
            </a:extLst>
          </p:cNvPr>
          <p:cNvSpPr/>
          <p:nvPr/>
        </p:nvSpPr>
        <p:spPr>
          <a:xfrm>
            <a:off x="264828" y="3939861"/>
            <a:ext cx="2557110"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コンテキストサポート</a:t>
            </a:r>
            <a:endParaRPr lang="ja-JP" altLang="en-US" sz="2400"/>
          </a:p>
        </p:txBody>
      </p:sp>
      <p:sp>
        <p:nvSpPr>
          <p:cNvPr id="7" name="正方形/長方形 6">
            <a:extLst>
              <a:ext uri="{FF2B5EF4-FFF2-40B4-BE49-F238E27FC236}">
                <a16:creationId xmlns:a16="http://schemas.microsoft.com/office/drawing/2014/main" id="{9CF20415-57BE-764B-96F8-97FF502CA562}"/>
              </a:ext>
            </a:extLst>
          </p:cNvPr>
          <p:cNvSpPr/>
          <p:nvPr/>
        </p:nvSpPr>
        <p:spPr>
          <a:xfrm>
            <a:off x="4089649" y="2319714"/>
            <a:ext cx="2040943"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心理的安全性</a:t>
            </a:r>
            <a:endParaRPr lang="ja-JP" altLang="en-US" sz="2400"/>
          </a:p>
        </p:txBody>
      </p:sp>
      <p:sp>
        <p:nvSpPr>
          <p:cNvPr id="8" name="正方形/長方形 7">
            <a:extLst>
              <a:ext uri="{FF2B5EF4-FFF2-40B4-BE49-F238E27FC236}">
                <a16:creationId xmlns:a16="http://schemas.microsoft.com/office/drawing/2014/main" id="{FFD4EC7F-5B00-994E-8676-321D51C90E03}"/>
              </a:ext>
            </a:extLst>
          </p:cNvPr>
          <p:cNvSpPr/>
          <p:nvPr/>
        </p:nvSpPr>
        <p:spPr>
          <a:xfrm>
            <a:off x="4444039" y="3910695"/>
            <a:ext cx="1188146"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有効性</a:t>
            </a:r>
            <a:endParaRPr lang="ja-JP" altLang="en-US" sz="2400"/>
          </a:p>
        </p:txBody>
      </p:sp>
      <p:sp>
        <p:nvSpPr>
          <p:cNvPr id="9" name="正方形/長方形 8">
            <a:extLst>
              <a:ext uri="{FF2B5EF4-FFF2-40B4-BE49-F238E27FC236}">
                <a16:creationId xmlns:a16="http://schemas.microsoft.com/office/drawing/2014/main" id="{655FF3AD-D102-F843-A077-2728E97C07E8}"/>
              </a:ext>
            </a:extLst>
          </p:cNvPr>
          <p:cNvSpPr/>
          <p:nvPr/>
        </p:nvSpPr>
        <p:spPr>
          <a:xfrm>
            <a:off x="7317490" y="3150711"/>
            <a:ext cx="1920719"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チームにおける</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学習行動</a:t>
            </a:r>
            <a:endParaRPr lang="ja-JP" altLang="en-US" sz="2400"/>
          </a:p>
        </p:txBody>
      </p:sp>
      <p:sp>
        <p:nvSpPr>
          <p:cNvPr id="10" name="正方形/長方形 9">
            <a:extLst>
              <a:ext uri="{FF2B5EF4-FFF2-40B4-BE49-F238E27FC236}">
                <a16:creationId xmlns:a16="http://schemas.microsoft.com/office/drawing/2014/main" id="{D9376A03-56AE-F64C-90B4-D05BF483A958}"/>
              </a:ext>
            </a:extLst>
          </p:cNvPr>
          <p:cNvSpPr/>
          <p:nvPr/>
        </p:nvSpPr>
        <p:spPr>
          <a:xfrm>
            <a:off x="10248290" y="3124459"/>
            <a:ext cx="1813317"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パフォーマンス</a:t>
            </a:r>
            <a:endParaRPr lang="ja-JP" altLang="en-US" sz="2400"/>
          </a:p>
        </p:txBody>
      </p:sp>
      <p:cxnSp>
        <p:nvCxnSpPr>
          <p:cNvPr id="11" name="直線矢印コネクタ 10">
            <a:extLst>
              <a:ext uri="{FF2B5EF4-FFF2-40B4-BE49-F238E27FC236}">
                <a16:creationId xmlns:a16="http://schemas.microsoft.com/office/drawing/2014/main" id="{AFECE70D-BB92-2D4B-B178-F85921C5B758}"/>
              </a:ext>
            </a:extLst>
          </p:cNvPr>
          <p:cNvCxnSpPr>
            <a:cxnSpLocks/>
          </p:cNvCxnSpPr>
          <p:nvPr/>
        </p:nvCxnSpPr>
        <p:spPr>
          <a:xfrm flipV="1">
            <a:off x="2902751" y="2735212"/>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2" name="直線矢印コネクタ 11">
            <a:extLst>
              <a:ext uri="{FF2B5EF4-FFF2-40B4-BE49-F238E27FC236}">
                <a16:creationId xmlns:a16="http://schemas.microsoft.com/office/drawing/2014/main" id="{205E39A5-832A-774E-BE9E-187171B74EB4}"/>
              </a:ext>
            </a:extLst>
          </p:cNvPr>
          <p:cNvCxnSpPr>
            <a:cxnSpLocks/>
          </p:cNvCxnSpPr>
          <p:nvPr/>
        </p:nvCxnSpPr>
        <p:spPr>
          <a:xfrm flipV="1">
            <a:off x="2865258" y="4326192"/>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3" name="直線矢印コネクタ 12">
            <a:extLst>
              <a:ext uri="{FF2B5EF4-FFF2-40B4-BE49-F238E27FC236}">
                <a16:creationId xmlns:a16="http://schemas.microsoft.com/office/drawing/2014/main" id="{5869BC16-948E-054A-8B2B-F096E86D3EFF}"/>
              </a:ext>
            </a:extLst>
          </p:cNvPr>
          <p:cNvCxnSpPr>
            <a:cxnSpLocks/>
          </p:cNvCxnSpPr>
          <p:nvPr/>
        </p:nvCxnSpPr>
        <p:spPr>
          <a:xfrm flipV="1">
            <a:off x="6305866" y="2747782"/>
            <a:ext cx="792088" cy="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4" name="直線矢印コネクタ 13">
            <a:extLst>
              <a:ext uri="{FF2B5EF4-FFF2-40B4-BE49-F238E27FC236}">
                <a16:creationId xmlns:a16="http://schemas.microsoft.com/office/drawing/2014/main" id="{7908042A-291E-524E-86FD-668F78124AB1}"/>
              </a:ext>
            </a:extLst>
          </p:cNvPr>
          <p:cNvCxnSpPr>
            <a:cxnSpLocks/>
          </p:cNvCxnSpPr>
          <p:nvPr/>
        </p:nvCxnSpPr>
        <p:spPr>
          <a:xfrm flipV="1">
            <a:off x="6305866" y="4355359"/>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0" name="直線矢印コネクタ 19">
            <a:extLst>
              <a:ext uri="{FF2B5EF4-FFF2-40B4-BE49-F238E27FC236}">
                <a16:creationId xmlns:a16="http://schemas.microsoft.com/office/drawing/2014/main" id="{553F34B7-717C-CB46-B9EF-F326F42F1D0B}"/>
              </a:ext>
            </a:extLst>
          </p:cNvPr>
          <p:cNvCxnSpPr>
            <a:cxnSpLocks/>
          </p:cNvCxnSpPr>
          <p:nvPr/>
        </p:nvCxnSpPr>
        <p:spPr>
          <a:xfrm flipV="1">
            <a:off x="9291383" y="3298232"/>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31" name="正方形/長方形 30">
            <a:extLst>
              <a:ext uri="{FF2B5EF4-FFF2-40B4-BE49-F238E27FC236}">
                <a16:creationId xmlns:a16="http://schemas.microsoft.com/office/drawing/2014/main" id="{1476E1B9-6763-B347-8F67-DB9F2FF7287D}"/>
              </a:ext>
            </a:extLst>
          </p:cNvPr>
          <p:cNvSpPr/>
          <p:nvPr/>
        </p:nvSpPr>
        <p:spPr>
          <a:xfrm>
            <a:off x="198996" y="2060848"/>
            <a:ext cx="2622942" cy="28102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CE5141E4-9B8A-D147-9086-FB30A4EA8801}"/>
              </a:ext>
            </a:extLst>
          </p:cNvPr>
          <p:cNvSpPr/>
          <p:nvPr/>
        </p:nvSpPr>
        <p:spPr>
          <a:xfrm>
            <a:off x="4101837" y="2206322"/>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2C32EBC-0F67-794E-ABCA-FFAC09D4CCEB}"/>
              </a:ext>
            </a:extLst>
          </p:cNvPr>
          <p:cNvSpPr/>
          <p:nvPr/>
        </p:nvSpPr>
        <p:spPr>
          <a:xfrm>
            <a:off x="4079776" y="3926733"/>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729F3AB-FDD2-DF4C-AE62-EE4C35342EBD}"/>
              </a:ext>
            </a:extLst>
          </p:cNvPr>
          <p:cNvSpPr/>
          <p:nvPr/>
        </p:nvSpPr>
        <p:spPr>
          <a:xfrm>
            <a:off x="7209454" y="2188791"/>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16A17E9-44CE-8D40-9CF1-0F5ADBAE4C65}"/>
              </a:ext>
            </a:extLst>
          </p:cNvPr>
          <p:cNvSpPr/>
          <p:nvPr/>
        </p:nvSpPr>
        <p:spPr>
          <a:xfrm>
            <a:off x="10140570" y="2203211"/>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33B42768-31D4-1046-888E-23F6EBB34CF5}"/>
              </a:ext>
            </a:extLst>
          </p:cNvPr>
          <p:cNvSpPr/>
          <p:nvPr/>
        </p:nvSpPr>
        <p:spPr>
          <a:xfrm>
            <a:off x="6526037" y="4135950"/>
            <a:ext cx="214956" cy="842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BC7BD7EA-9A6F-DB46-8C3F-4E759EFD7CA2}"/>
              </a:ext>
            </a:extLst>
          </p:cNvPr>
          <p:cNvSpPr/>
          <p:nvPr/>
        </p:nvSpPr>
        <p:spPr>
          <a:xfrm>
            <a:off x="2969337" y="1808546"/>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3" name="正方形/長方形 42">
            <a:extLst>
              <a:ext uri="{FF2B5EF4-FFF2-40B4-BE49-F238E27FC236}">
                <a16:creationId xmlns:a16="http://schemas.microsoft.com/office/drawing/2014/main" id="{7DE5CBA7-7876-3841-8196-E67BAA488FF3}"/>
              </a:ext>
            </a:extLst>
          </p:cNvPr>
          <p:cNvSpPr/>
          <p:nvPr/>
        </p:nvSpPr>
        <p:spPr>
          <a:xfrm>
            <a:off x="2969337" y="4149080"/>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4" name="正方形/長方形 43">
            <a:extLst>
              <a:ext uri="{FF2B5EF4-FFF2-40B4-BE49-F238E27FC236}">
                <a16:creationId xmlns:a16="http://schemas.microsoft.com/office/drawing/2014/main" id="{74E7FDF7-EF53-884F-9B1E-4AE771192F66}"/>
              </a:ext>
            </a:extLst>
          </p:cNvPr>
          <p:cNvSpPr/>
          <p:nvPr/>
        </p:nvSpPr>
        <p:spPr>
          <a:xfrm>
            <a:off x="6294319" y="1823306"/>
            <a:ext cx="1335622"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45" name="正方形/長方形 44">
            <a:extLst>
              <a:ext uri="{FF2B5EF4-FFF2-40B4-BE49-F238E27FC236}">
                <a16:creationId xmlns:a16="http://schemas.microsoft.com/office/drawing/2014/main" id="{B410188B-4AAC-E541-8B33-F3EE77722426}"/>
              </a:ext>
            </a:extLst>
          </p:cNvPr>
          <p:cNvSpPr/>
          <p:nvPr/>
        </p:nvSpPr>
        <p:spPr>
          <a:xfrm>
            <a:off x="6294319" y="4178053"/>
            <a:ext cx="1335622"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47" name="正方形/長方形 46">
            <a:extLst>
              <a:ext uri="{FF2B5EF4-FFF2-40B4-BE49-F238E27FC236}">
                <a16:creationId xmlns:a16="http://schemas.microsoft.com/office/drawing/2014/main" id="{E4D2895D-A909-804A-9887-85487131126C}"/>
              </a:ext>
            </a:extLst>
          </p:cNvPr>
          <p:cNvSpPr/>
          <p:nvPr/>
        </p:nvSpPr>
        <p:spPr>
          <a:xfrm>
            <a:off x="9192344" y="3329116"/>
            <a:ext cx="1277914"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000" b="1" dirty="0">
                <a:solidFill>
                  <a:srgbClr val="FF0000"/>
                </a:solidFill>
                <a:latin typeface="Arial" panose="020B0604020202020204" pitchFamily="34" charset="0"/>
              </a:rPr>
              <a:t>**</a:t>
            </a:r>
            <a:endParaRPr lang="ja-JP" altLang="en-US" sz="6600">
              <a:solidFill>
                <a:srgbClr val="FF0000"/>
              </a:solidFill>
            </a:endParaRPr>
          </a:p>
        </p:txBody>
      </p:sp>
    </p:spTree>
    <p:extLst>
      <p:ext uri="{BB962C8B-B14F-4D97-AF65-F5344CB8AC3E}">
        <p14:creationId xmlns:p14="http://schemas.microsoft.com/office/powerpoint/2010/main" val="59515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5F612-FE6E-4E4E-A10A-ED49186F4DBE}"/>
              </a:ext>
            </a:extLst>
          </p:cNvPr>
          <p:cNvSpPr>
            <a:spLocks noGrp="1"/>
          </p:cNvSpPr>
          <p:nvPr>
            <p:ph type="title"/>
          </p:nvPr>
        </p:nvSpPr>
        <p:spPr/>
        <p:txBody>
          <a:bodyPr/>
          <a:lstStyle/>
          <a:p>
            <a:r>
              <a:rPr kumimoji="1" lang="ja-JP" altLang="en-US"/>
              <a:t>結果</a:t>
            </a:r>
          </a:p>
        </p:txBody>
      </p:sp>
      <p:sp>
        <p:nvSpPr>
          <p:cNvPr id="4" name="スライド番号プレースホルダー 3">
            <a:extLst>
              <a:ext uri="{FF2B5EF4-FFF2-40B4-BE49-F238E27FC236}">
                <a16:creationId xmlns:a16="http://schemas.microsoft.com/office/drawing/2014/main" id="{5C821610-3F5E-7341-B559-F572250CA446}"/>
              </a:ext>
            </a:extLst>
          </p:cNvPr>
          <p:cNvSpPr>
            <a:spLocks noGrp="1"/>
          </p:cNvSpPr>
          <p:nvPr>
            <p:ph type="sldNum" sz="quarter" idx="12"/>
          </p:nvPr>
        </p:nvSpPr>
        <p:spPr/>
        <p:txBody>
          <a:bodyPr/>
          <a:lstStyle/>
          <a:p>
            <a:pPr>
              <a:defRPr/>
            </a:pPr>
            <a:fld id="{94BF2404-5E9C-4BA7-AF69-FF3299AE34FF}" type="slidenum">
              <a:rPr lang="en-US" altLang="ja-JP" smtClean="0"/>
              <a:pPr>
                <a:defRPr/>
              </a:pPr>
              <a:t>17</a:t>
            </a:fld>
            <a:endParaRPr lang="en-US" altLang="ja-JP"/>
          </a:p>
        </p:txBody>
      </p:sp>
      <p:pic>
        <p:nvPicPr>
          <p:cNvPr id="1028" name="Picture 4" descr="https://lh3.googleusercontent.com/oadb7JkpN2NduL89FfpCpnSJpakRez3FyCmmd1-3mUm3PQp-oy3taxavW4eIILQAOZ7BKd7PUjOA_SYYOZDfv6ocsXkSYi7VyH0P73zP3A2_3YNHx_HkSyMI1pYVjx8x3cJg9FEl">
            <a:extLst>
              <a:ext uri="{FF2B5EF4-FFF2-40B4-BE49-F238E27FC236}">
                <a16:creationId xmlns:a16="http://schemas.microsoft.com/office/drawing/2014/main" id="{B42CE935-1FD2-3945-BDD4-0431DD673B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5520" y="1196752"/>
            <a:ext cx="9789743" cy="401672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FCF7462E-526D-9949-A934-9AA3469F45D9}"/>
              </a:ext>
            </a:extLst>
          </p:cNvPr>
          <p:cNvSpPr/>
          <p:nvPr/>
        </p:nvSpPr>
        <p:spPr>
          <a:xfrm>
            <a:off x="269420" y="2899003"/>
            <a:ext cx="1205779" cy="369332"/>
          </a:xfrm>
          <a:prstGeom prst="rect">
            <a:avLst/>
          </a:prstGeom>
        </p:spPr>
        <p:txBody>
          <a:bodyPr wrap="none">
            <a:spAutoFit/>
          </a:bodyPr>
          <a:lstStyle/>
          <a:p>
            <a:r>
              <a:rPr lang="ja-JP" altLang="en-US"/>
              <a:t>チーム学習</a:t>
            </a:r>
          </a:p>
        </p:txBody>
      </p:sp>
      <p:sp>
        <p:nvSpPr>
          <p:cNvPr id="14" name="正方形/長方形 13">
            <a:extLst>
              <a:ext uri="{FF2B5EF4-FFF2-40B4-BE49-F238E27FC236}">
                <a16:creationId xmlns:a16="http://schemas.microsoft.com/office/drawing/2014/main" id="{D4154083-B399-4548-9199-81F6740EC921}"/>
              </a:ext>
            </a:extLst>
          </p:cNvPr>
          <p:cNvSpPr/>
          <p:nvPr/>
        </p:nvSpPr>
        <p:spPr>
          <a:xfrm>
            <a:off x="263352" y="3491716"/>
            <a:ext cx="1569660" cy="369332"/>
          </a:xfrm>
          <a:prstGeom prst="rect">
            <a:avLst/>
          </a:prstGeom>
        </p:spPr>
        <p:txBody>
          <a:bodyPr wrap="none">
            <a:spAutoFit/>
          </a:bodyPr>
          <a:lstStyle/>
          <a:p>
            <a:r>
              <a:rPr lang="ja-JP" altLang="en-US"/>
              <a:t>心理的安全性</a:t>
            </a:r>
          </a:p>
        </p:txBody>
      </p:sp>
      <p:sp>
        <p:nvSpPr>
          <p:cNvPr id="15" name="正方形/長方形 14">
            <a:extLst>
              <a:ext uri="{FF2B5EF4-FFF2-40B4-BE49-F238E27FC236}">
                <a16:creationId xmlns:a16="http://schemas.microsoft.com/office/drawing/2014/main" id="{B77A085C-7F6D-B144-9BEF-2AD08B38CB1F}"/>
              </a:ext>
            </a:extLst>
          </p:cNvPr>
          <p:cNvSpPr/>
          <p:nvPr/>
        </p:nvSpPr>
        <p:spPr>
          <a:xfrm>
            <a:off x="263352" y="4129499"/>
            <a:ext cx="1205779" cy="369332"/>
          </a:xfrm>
          <a:prstGeom prst="rect">
            <a:avLst/>
          </a:prstGeom>
        </p:spPr>
        <p:txBody>
          <a:bodyPr wrap="none">
            <a:spAutoFit/>
          </a:bodyPr>
          <a:lstStyle/>
          <a:p>
            <a:r>
              <a:rPr lang="ja-JP" altLang="en-US"/>
              <a:t>チーム学習</a:t>
            </a:r>
          </a:p>
        </p:txBody>
      </p:sp>
      <p:sp>
        <p:nvSpPr>
          <p:cNvPr id="16" name="正方形/長方形 15">
            <a:extLst>
              <a:ext uri="{FF2B5EF4-FFF2-40B4-BE49-F238E27FC236}">
                <a16:creationId xmlns:a16="http://schemas.microsoft.com/office/drawing/2014/main" id="{FD0BBDCB-B5C2-A144-9C66-996614649541}"/>
              </a:ext>
            </a:extLst>
          </p:cNvPr>
          <p:cNvSpPr/>
          <p:nvPr/>
        </p:nvSpPr>
        <p:spPr>
          <a:xfrm>
            <a:off x="263352" y="2082013"/>
            <a:ext cx="1467068" cy="369332"/>
          </a:xfrm>
          <a:prstGeom prst="rect">
            <a:avLst/>
          </a:prstGeom>
        </p:spPr>
        <p:txBody>
          <a:bodyPr wrap="none">
            <a:spAutoFit/>
          </a:bodyPr>
          <a:lstStyle/>
          <a:p>
            <a:r>
              <a:rPr lang="en-US" altLang="ja-JP" dirty="0"/>
              <a:t>[</a:t>
            </a:r>
            <a:r>
              <a:rPr lang="ja-JP" altLang="en-US"/>
              <a:t>非説明変数</a:t>
            </a:r>
            <a:r>
              <a:rPr lang="en-US" altLang="ja-JP" dirty="0"/>
              <a:t>]</a:t>
            </a:r>
            <a:endParaRPr lang="ja-JP" altLang="en-US"/>
          </a:p>
        </p:txBody>
      </p:sp>
      <p:sp>
        <p:nvSpPr>
          <p:cNvPr id="17" name="正方形/長方形 16">
            <a:extLst>
              <a:ext uri="{FF2B5EF4-FFF2-40B4-BE49-F238E27FC236}">
                <a16:creationId xmlns:a16="http://schemas.microsoft.com/office/drawing/2014/main" id="{CA47982D-F882-D440-8CC2-B677820FCA8F}"/>
              </a:ext>
            </a:extLst>
          </p:cNvPr>
          <p:cNvSpPr/>
          <p:nvPr/>
        </p:nvSpPr>
        <p:spPr>
          <a:xfrm>
            <a:off x="5665168" y="2039307"/>
            <a:ext cx="1236236" cy="369332"/>
          </a:xfrm>
          <a:prstGeom prst="rect">
            <a:avLst/>
          </a:prstGeom>
        </p:spPr>
        <p:txBody>
          <a:bodyPr wrap="none">
            <a:spAutoFit/>
          </a:bodyPr>
          <a:lstStyle/>
          <a:p>
            <a:r>
              <a:rPr lang="en-US" altLang="ja-JP" dirty="0"/>
              <a:t>[</a:t>
            </a:r>
            <a:r>
              <a:rPr lang="ja-JP" altLang="en-US"/>
              <a:t>説明変数</a:t>
            </a:r>
            <a:r>
              <a:rPr lang="en-US" altLang="ja-JP" dirty="0"/>
              <a:t>]</a:t>
            </a:r>
            <a:endParaRPr lang="ja-JP" altLang="en-US"/>
          </a:p>
        </p:txBody>
      </p:sp>
      <p:sp>
        <p:nvSpPr>
          <p:cNvPr id="18" name="正方形/長方形 17">
            <a:extLst>
              <a:ext uri="{FF2B5EF4-FFF2-40B4-BE49-F238E27FC236}">
                <a16:creationId xmlns:a16="http://schemas.microsoft.com/office/drawing/2014/main" id="{BD622059-5C91-4D4C-829E-D0E4A308847B}"/>
              </a:ext>
            </a:extLst>
          </p:cNvPr>
          <p:cNvSpPr/>
          <p:nvPr/>
        </p:nvSpPr>
        <p:spPr>
          <a:xfrm>
            <a:off x="198996" y="2451345"/>
            <a:ext cx="5032908" cy="22017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81A8106-7F04-7842-8205-4C0C3B45D2FF}"/>
              </a:ext>
            </a:extLst>
          </p:cNvPr>
          <p:cNvSpPr/>
          <p:nvPr/>
        </p:nvSpPr>
        <p:spPr>
          <a:xfrm>
            <a:off x="5296260" y="2451345"/>
            <a:ext cx="2167892" cy="22017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20">
            <a:extLst>
              <a:ext uri="{FF2B5EF4-FFF2-40B4-BE49-F238E27FC236}">
                <a16:creationId xmlns:a16="http://schemas.microsoft.com/office/drawing/2014/main" id="{012A98F6-A8DE-7146-9FBD-89A4345F1111}"/>
              </a:ext>
            </a:extLst>
          </p:cNvPr>
          <p:cNvSpPr/>
          <p:nvPr/>
        </p:nvSpPr>
        <p:spPr>
          <a:xfrm>
            <a:off x="7053590" y="461467"/>
            <a:ext cx="3845460" cy="864096"/>
          </a:xfrm>
          <a:prstGeom prst="wedgeRoundRectCallout">
            <a:avLst>
              <a:gd name="adj1" fmla="val 19847"/>
              <a:gd name="adj2" fmla="val -419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仮説</a:t>
            </a:r>
            <a:r>
              <a:rPr lang="en-US" altLang="ja-JP" dirty="0"/>
              <a:t>6</a:t>
            </a:r>
            <a:r>
              <a:rPr kumimoji="1" lang="ja-JP" altLang="en-US"/>
              <a:t>支持</a:t>
            </a:r>
            <a:endParaRPr kumimoji="1" lang="en-US" altLang="ja-JP" dirty="0"/>
          </a:p>
          <a:p>
            <a:pPr algn="ctr"/>
            <a:r>
              <a:rPr lang="ja-JP" altLang="en-US"/>
              <a:t>リーダーのコーチングとコンテキストサポートがチームの心理的安全性を向上する。</a:t>
            </a:r>
            <a:endParaRPr kumimoji="1" lang="en-US" altLang="ja-JP" dirty="0"/>
          </a:p>
        </p:txBody>
      </p:sp>
      <p:cxnSp>
        <p:nvCxnSpPr>
          <p:cNvPr id="22" name="直線矢印コネクタ 21">
            <a:extLst>
              <a:ext uri="{FF2B5EF4-FFF2-40B4-BE49-F238E27FC236}">
                <a16:creationId xmlns:a16="http://schemas.microsoft.com/office/drawing/2014/main" id="{D3A38236-28E0-3940-A558-CB926F774012}"/>
              </a:ext>
            </a:extLst>
          </p:cNvPr>
          <p:cNvCxnSpPr>
            <a:cxnSpLocks/>
            <a:stCxn id="21" idx="2"/>
          </p:cNvCxnSpPr>
          <p:nvPr/>
        </p:nvCxnSpPr>
        <p:spPr>
          <a:xfrm flipH="1">
            <a:off x="8732096" y="1325563"/>
            <a:ext cx="244224" cy="1942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C412B274-3EDC-3740-A78D-631DB989B662}"/>
              </a:ext>
            </a:extLst>
          </p:cNvPr>
          <p:cNvCxnSpPr>
            <a:cxnSpLocks/>
          </p:cNvCxnSpPr>
          <p:nvPr/>
        </p:nvCxnSpPr>
        <p:spPr>
          <a:xfrm>
            <a:off x="9016120" y="1325563"/>
            <a:ext cx="1433354" cy="2166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角丸四角形吹き出し 23">
            <a:extLst>
              <a:ext uri="{FF2B5EF4-FFF2-40B4-BE49-F238E27FC236}">
                <a16:creationId xmlns:a16="http://schemas.microsoft.com/office/drawing/2014/main" id="{1DB031D5-ACE4-BF40-8D0C-F7708EA2505C}"/>
              </a:ext>
            </a:extLst>
          </p:cNvPr>
          <p:cNvSpPr/>
          <p:nvPr/>
        </p:nvSpPr>
        <p:spPr>
          <a:xfrm>
            <a:off x="6283286" y="5321947"/>
            <a:ext cx="3845460" cy="864096"/>
          </a:xfrm>
          <a:prstGeom prst="wedgeRoundRectCallout">
            <a:avLst>
              <a:gd name="adj1" fmla="val 19847"/>
              <a:gd name="adj2" fmla="val -419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仮説</a:t>
            </a:r>
            <a:r>
              <a:rPr kumimoji="1" lang="en-US" altLang="ja-JP" dirty="0"/>
              <a:t>7</a:t>
            </a:r>
            <a:r>
              <a:rPr kumimoji="1" lang="ja-JP" altLang="en-US"/>
              <a:t>支持</a:t>
            </a:r>
            <a:endParaRPr kumimoji="1" lang="en-US" altLang="ja-JP" dirty="0"/>
          </a:p>
          <a:p>
            <a:pPr algn="ctr"/>
            <a:r>
              <a:rPr lang="ja-JP" altLang="en-US"/>
              <a:t>心理的安全性だけが有意になり、</a:t>
            </a:r>
            <a:endParaRPr lang="en-US" altLang="ja-JP" dirty="0"/>
          </a:p>
          <a:p>
            <a:pPr algn="ctr"/>
            <a:r>
              <a:rPr kumimoji="1" lang="ja-JP" altLang="en-US"/>
              <a:t>媒介しているだけということを支持</a:t>
            </a:r>
            <a:endParaRPr kumimoji="1" lang="en-US" altLang="ja-JP" dirty="0"/>
          </a:p>
        </p:txBody>
      </p:sp>
      <p:cxnSp>
        <p:nvCxnSpPr>
          <p:cNvPr id="25" name="直線矢印コネクタ 24">
            <a:extLst>
              <a:ext uri="{FF2B5EF4-FFF2-40B4-BE49-F238E27FC236}">
                <a16:creationId xmlns:a16="http://schemas.microsoft.com/office/drawing/2014/main" id="{220D16C8-A275-404D-B370-424932B93C72}"/>
              </a:ext>
            </a:extLst>
          </p:cNvPr>
          <p:cNvCxnSpPr>
            <a:cxnSpLocks/>
            <a:stCxn id="24" idx="0"/>
          </p:cNvCxnSpPr>
          <p:nvPr/>
        </p:nvCxnSpPr>
        <p:spPr>
          <a:xfrm flipV="1">
            <a:off x="8206016" y="4428796"/>
            <a:ext cx="338256" cy="893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FCE57343-4526-ED43-A971-2E8E80FCD318}"/>
              </a:ext>
            </a:extLst>
          </p:cNvPr>
          <p:cNvCxnSpPr>
            <a:cxnSpLocks/>
            <a:stCxn id="24" idx="0"/>
          </p:cNvCxnSpPr>
          <p:nvPr/>
        </p:nvCxnSpPr>
        <p:spPr>
          <a:xfrm flipV="1">
            <a:off x="8206016" y="4428797"/>
            <a:ext cx="2260986" cy="89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16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A98CDE-7D31-DA44-9BFC-BCDB06032925}"/>
              </a:ext>
            </a:extLst>
          </p:cNvPr>
          <p:cNvSpPr>
            <a:spLocks noGrp="1"/>
          </p:cNvSpPr>
          <p:nvPr>
            <p:ph type="title"/>
          </p:nvPr>
        </p:nvSpPr>
        <p:spPr/>
        <p:txBody>
          <a:bodyPr/>
          <a:lstStyle/>
          <a:p>
            <a:r>
              <a:rPr lang="ja-JP" altLang="en-US"/>
              <a:t>仮説</a:t>
            </a:r>
            <a:r>
              <a:rPr kumimoji="1" lang="ja-JP" altLang="en-US"/>
              <a:t>の統合</a:t>
            </a:r>
          </a:p>
        </p:txBody>
      </p:sp>
      <p:sp>
        <p:nvSpPr>
          <p:cNvPr id="4" name="スライド番号プレースホルダー 3">
            <a:extLst>
              <a:ext uri="{FF2B5EF4-FFF2-40B4-BE49-F238E27FC236}">
                <a16:creationId xmlns:a16="http://schemas.microsoft.com/office/drawing/2014/main" id="{B0368577-CFA4-7244-8F17-025D0A77D521}"/>
              </a:ext>
            </a:extLst>
          </p:cNvPr>
          <p:cNvSpPr>
            <a:spLocks noGrp="1"/>
          </p:cNvSpPr>
          <p:nvPr>
            <p:ph type="sldNum" sz="quarter" idx="12"/>
          </p:nvPr>
        </p:nvSpPr>
        <p:spPr/>
        <p:txBody>
          <a:bodyPr/>
          <a:lstStyle/>
          <a:p>
            <a:pPr>
              <a:defRPr/>
            </a:pPr>
            <a:fld id="{94BF2404-5E9C-4BA7-AF69-FF3299AE34FF}" type="slidenum">
              <a:rPr lang="en-US" altLang="ja-JP" smtClean="0"/>
              <a:pPr>
                <a:defRPr/>
              </a:pPr>
              <a:t>18</a:t>
            </a:fld>
            <a:endParaRPr lang="en-US" altLang="ja-JP"/>
          </a:p>
        </p:txBody>
      </p:sp>
      <p:sp>
        <p:nvSpPr>
          <p:cNvPr id="5" name="正方形/長方形 4">
            <a:extLst>
              <a:ext uri="{FF2B5EF4-FFF2-40B4-BE49-F238E27FC236}">
                <a16:creationId xmlns:a16="http://schemas.microsoft.com/office/drawing/2014/main" id="{5AA60F96-6A42-0C44-A848-17AB516A3E0B}"/>
              </a:ext>
            </a:extLst>
          </p:cNvPr>
          <p:cNvSpPr/>
          <p:nvPr/>
        </p:nvSpPr>
        <p:spPr>
          <a:xfrm>
            <a:off x="349240" y="2204864"/>
            <a:ext cx="2100254"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コーチング</a:t>
            </a:r>
            <a:endParaRPr lang="ja-JP" altLang="en-US" sz="2400"/>
          </a:p>
        </p:txBody>
      </p:sp>
      <p:sp>
        <p:nvSpPr>
          <p:cNvPr id="6" name="正方形/長方形 5">
            <a:extLst>
              <a:ext uri="{FF2B5EF4-FFF2-40B4-BE49-F238E27FC236}">
                <a16:creationId xmlns:a16="http://schemas.microsoft.com/office/drawing/2014/main" id="{420CBC53-56AE-B348-9F2A-5192773285E6}"/>
              </a:ext>
            </a:extLst>
          </p:cNvPr>
          <p:cNvSpPr/>
          <p:nvPr/>
        </p:nvSpPr>
        <p:spPr>
          <a:xfrm>
            <a:off x="264828" y="3939861"/>
            <a:ext cx="2557110"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コンテキストサポート</a:t>
            </a:r>
            <a:endParaRPr lang="ja-JP" altLang="en-US" sz="2400"/>
          </a:p>
        </p:txBody>
      </p:sp>
      <p:sp>
        <p:nvSpPr>
          <p:cNvPr id="7" name="正方形/長方形 6">
            <a:extLst>
              <a:ext uri="{FF2B5EF4-FFF2-40B4-BE49-F238E27FC236}">
                <a16:creationId xmlns:a16="http://schemas.microsoft.com/office/drawing/2014/main" id="{9CF20415-57BE-764B-96F8-97FF502CA562}"/>
              </a:ext>
            </a:extLst>
          </p:cNvPr>
          <p:cNvSpPr/>
          <p:nvPr/>
        </p:nvSpPr>
        <p:spPr>
          <a:xfrm>
            <a:off x="4089649" y="2319714"/>
            <a:ext cx="2040943"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心理的安全性</a:t>
            </a:r>
            <a:endParaRPr lang="ja-JP" altLang="en-US" sz="2400"/>
          </a:p>
        </p:txBody>
      </p:sp>
      <p:sp>
        <p:nvSpPr>
          <p:cNvPr id="8" name="正方形/長方形 7">
            <a:extLst>
              <a:ext uri="{FF2B5EF4-FFF2-40B4-BE49-F238E27FC236}">
                <a16:creationId xmlns:a16="http://schemas.microsoft.com/office/drawing/2014/main" id="{FFD4EC7F-5B00-994E-8676-321D51C90E03}"/>
              </a:ext>
            </a:extLst>
          </p:cNvPr>
          <p:cNvSpPr/>
          <p:nvPr/>
        </p:nvSpPr>
        <p:spPr>
          <a:xfrm>
            <a:off x="4444039" y="3910695"/>
            <a:ext cx="1188146"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有効性</a:t>
            </a:r>
            <a:endParaRPr lang="ja-JP" altLang="en-US" sz="2400"/>
          </a:p>
        </p:txBody>
      </p:sp>
      <p:sp>
        <p:nvSpPr>
          <p:cNvPr id="9" name="正方形/長方形 8">
            <a:extLst>
              <a:ext uri="{FF2B5EF4-FFF2-40B4-BE49-F238E27FC236}">
                <a16:creationId xmlns:a16="http://schemas.microsoft.com/office/drawing/2014/main" id="{655FF3AD-D102-F843-A077-2728E97C07E8}"/>
              </a:ext>
            </a:extLst>
          </p:cNvPr>
          <p:cNvSpPr/>
          <p:nvPr/>
        </p:nvSpPr>
        <p:spPr>
          <a:xfrm>
            <a:off x="7317490" y="3150711"/>
            <a:ext cx="1920719"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チームにおける</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学習行動</a:t>
            </a:r>
            <a:endParaRPr lang="ja-JP" altLang="en-US" sz="2400"/>
          </a:p>
        </p:txBody>
      </p:sp>
      <p:sp>
        <p:nvSpPr>
          <p:cNvPr id="10" name="正方形/長方形 9">
            <a:extLst>
              <a:ext uri="{FF2B5EF4-FFF2-40B4-BE49-F238E27FC236}">
                <a16:creationId xmlns:a16="http://schemas.microsoft.com/office/drawing/2014/main" id="{D9376A03-56AE-F64C-90B4-D05BF483A958}"/>
              </a:ext>
            </a:extLst>
          </p:cNvPr>
          <p:cNvSpPr/>
          <p:nvPr/>
        </p:nvSpPr>
        <p:spPr>
          <a:xfrm>
            <a:off x="10248290" y="3124459"/>
            <a:ext cx="1813317"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パフォーマンス</a:t>
            </a:r>
            <a:endParaRPr lang="ja-JP" altLang="en-US" sz="2400"/>
          </a:p>
        </p:txBody>
      </p:sp>
      <p:cxnSp>
        <p:nvCxnSpPr>
          <p:cNvPr id="11" name="直線矢印コネクタ 10">
            <a:extLst>
              <a:ext uri="{FF2B5EF4-FFF2-40B4-BE49-F238E27FC236}">
                <a16:creationId xmlns:a16="http://schemas.microsoft.com/office/drawing/2014/main" id="{AFECE70D-BB92-2D4B-B178-F85921C5B758}"/>
              </a:ext>
            </a:extLst>
          </p:cNvPr>
          <p:cNvCxnSpPr>
            <a:cxnSpLocks/>
          </p:cNvCxnSpPr>
          <p:nvPr/>
        </p:nvCxnSpPr>
        <p:spPr>
          <a:xfrm flipV="1">
            <a:off x="2902751" y="2735212"/>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2" name="直線矢印コネクタ 11">
            <a:extLst>
              <a:ext uri="{FF2B5EF4-FFF2-40B4-BE49-F238E27FC236}">
                <a16:creationId xmlns:a16="http://schemas.microsoft.com/office/drawing/2014/main" id="{205E39A5-832A-774E-BE9E-187171B74EB4}"/>
              </a:ext>
            </a:extLst>
          </p:cNvPr>
          <p:cNvCxnSpPr>
            <a:cxnSpLocks/>
          </p:cNvCxnSpPr>
          <p:nvPr/>
        </p:nvCxnSpPr>
        <p:spPr>
          <a:xfrm flipV="1">
            <a:off x="2865258" y="4326192"/>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3" name="直線矢印コネクタ 12">
            <a:extLst>
              <a:ext uri="{FF2B5EF4-FFF2-40B4-BE49-F238E27FC236}">
                <a16:creationId xmlns:a16="http://schemas.microsoft.com/office/drawing/2014/main" id="{5869BC16-948E-054A-8B2B-F096E86D3EFF}"/>
              </a:ext>
            </a:extLst>
          </p:cNvPr>
          <p:cNvCxnSpPr>
            <a:cxnSpLocks/>
          </p:cNvCxnSpPr>
          <p:nvPr/>
        </p:nvCxnSpPr>
        <p:spPr>
          <a:xfrm flipV="1">
            <a:off x="6305866" y="2747782"/>
            <a:ext cx="792088" cy="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4" name="直線矢印コネクタ 13">
            <a:extLst>
              <a:ext uri="{FF2B5EF4-FFF2-40B4-BE49-F238E27FC236}">
                <a16:creationId xmlns:a16="http://schemas.microsoft.com/office/drawing/2014/main" id="{7908042A-291E-524E-86FD-668F78124AB1}"/>
              </a:ext>
            </a:extLst>
          </p:cNvPr>
          <p:cNvCxnSpPr>
            <a:cxnSpLocks/>
          </p:cNvCxnSpPr>
          <p:nvPr/>
        </p:nvCxnSpPr>
        <p:spPr>
          <a:xfrm flipV="1">
            <a:off x="6305866" y="4355359"/>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0" name="直線矢印コネクタ 19">
            <a:extLst>
              <a:ext uri="{FF2B5EF4-FFF2-40B4-BE49-F238E27FC236}">
                <a16:creationId xmlns:a16="http://schemas.microsoft.com/office/drawing/2014/main" id="{553F34B7-717C-CB46-B9EF-F326F42F1D0B}"/>
              </a:ext>
            </a:extLst>
          </p:cNvPr>
          <p:cNvCxnSpPr>
            <a:cxnSpLocks/>
          </p:cNvCxnSpPr>
          <p:nvPr/>
        </p:nvCxnSpPr>
        <p:spPr>
          <a:xfrm flipV="1">
            <a:off x="9291383" y="3298232"/>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31" name="正方形/長方形 30">
            <a:extLst>
              <a:ext uri="{FF2B5EF4-FFF2-40B4-BE49-F238E27FC236}">
                <a16:creationId xmlns:a16="http://schemas.microsoft.com/office/drawing/2014/main" id="{1476E1B9-6763-B347-8F67-DB9F2FF7287D}"/>
              </a:ext>
            </a:extLst>
          </p:cNvPr>
          <p:cNvSpPr/>
          <p:nvPr/>
        </p:nvSpPr>
        <p:spPr>
          <a:xfrm>
            <a:off x="198996" y="2060848"/>
            <a:ext cx="2622942" cy="28102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CE5141E4-9B8A-D147-9086-FB30A4EA8801}"/>
              </a:ext>
            </a:extLst>
          </p:cNvPr>
          <p:cNvSpPr/>
          <p:nvPr/>
        </p:nvSpPr>
        <p:spPr>
          <a:xfrm>
            <a:off x="4101837" y="2206322"/>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2C32EBC-0F67-794E-ABCA-FFAC09D4CCEB}"/>
              </a:ext>
            </a:extLst>
          </p:cNvPr>
          <p:cNvSpPr/>
          <p:nvPr/>
        </p:nvSpPr>
        <p:spPr>
          <a:xfrm>
            <a:off x="4079776" y="3926733"/>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729F3AB-FDD2-DF4C-AE62-EE4C35342EBD}"/>
              </a:ext>
            </a:extLst>
          </p:cNvPr>
          <p:cNvSpPr/>
          <p:nvPr/>
        </p:nvSpPr>
        <p:spPr>
          <a:xfrm>
            <a:off x="7209454" y="2188791"/>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16A17E9-44CE-8D40-9CF1-0F5ADBAE4C65}"/>
              </a:ext>
            </a:extLst>
          </p:cNvPr>
          <p:cNvSpPr/>
          <p:nvPr/>
        </p:nvSpPr>
        <p:spPr>
          <a:xfrm>
            <a:off x="10140570" y="2203211"/>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33B42768-31D4-1046-888E-23F6EBB34CF5}"/>
              </a:ext>
            </a:extLst>
          </p:cNvPr>
          <p:cNvSpPr/>
          <p:nvPr/>
        </p:nvSpPr>
        <p:spPr>
          <a:xfrm>
            <a:off x="6526037" y="4135950"/>
            <a:ext cx="214956" cy="842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BC7BD7EA-9A6F-DB46-8C3F-4E759EFD7CA2}"/>
              </a:ext>
            </a:extLst>
          </p:cNvPr>
          <p:cNvSpPr/>
          <p:nvPr/>
        </p:nvSpPr>
        <p:spPr>
          <a:xfrm>
            <a:off x="2969337" y="1808546"/>
            <a:ext cx="1007007"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43" name="正方形/長方形 42">
            <a:extLst>
              <a:ext uri="{FF2B5EF4-FFF2-40B4-BE49-F238E27FC236}">
                <a16:creationId xmlns:a16="http://schemas.microsoft.com/office/drawing/2014/main" id="{7DE5CBA7-7876-3841-8196-E67BAA488FF3}"/>
              </a:ext>
            </a:extLst>
          </p:cNvPr>
          <p:cNvSpPr/>
          <p:nvPr/>
        </p:nvSpPr>
        <p:spPr>
          <a:xfrm>
            <a:off x="2969337" y="4149080"/>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4" name="正方形/長方形 43">
            <a:extLst>
              <a:ext uri="{FF2B5EF4-FFF2-40B4-BE49-F238E27FC236}">
                <a16:creationId xmlns:a16="http://schemas.microsoft.com/office/drawing/2014/main" id="{74E7FDF7-EF53-884F-9B1E-4AE771192F66}"/>
              </a:ext>
            </a:extLst>
          </p:cNvPr>
          <p:cNvSpPr/>
          <p:nvPr/>
        </p:nvSpPr>
        <p:spPr>
          <a:xfrm>
            <a:off x="6294319" y="1823306"/>
            <a:ext cx="1335622"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45" name="正方形/長方形 44">
            <a:extLst>
              <a:ext uri="{FF2B5EF4-FFF2-40B4-BE49-F238E27FC236}">
                <a16:creationId xmlns:a16="http://schemas.microsoft.com/office/drawing/2014/main" id="{B410188B-4AAC-E541-8B33-F3EE77722426}"/>
              </a:ext>
            </a:extLst>
          </p:cNvPr>
          <p:cNvSpPr/>
          <p:nvPr/>
        </p:nvSpPr>
        <p:spPr>
          <a:xfrm>
            <a:off x="6294319" y="4178053"/>
            <a:ext cx="1335622"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47" name="正方形/長方形 46">
            <a:extLst>
              <a:ext uri="{FF2B5EF4-FFF2-40B4-BE49-F238E27FC236}">
                <a16:creationId xmlns:a16="http://schemas.microsoft.com/office/drawing/2014/main" id="{E4D2895D-A909-804A-9887-85487131126C}"/>
              </a:ext>
            </a:extLst>
          </p:cNvPr>
          <p:cNvSpPr/>
          <p:nvPr/>
        </p:nvSpPr>
        <p:spPr>
          <a:xfrm>
            <a:off x="9192344" y="3329116"/>
            <a:ext cx="1277914"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000" b="1" dirty="0">
                <a:solidFill>
                  <a:srgbClr val="FF0000"/>
                </a:solidFill>
                <a:latin typeface="Arial" panose="020B0604020202020204" pitchFamily="34" charset="0"/>
              </a:rPr>
              <a:t>**</a:t>
            </a:r>
            <a:endParaRPr lang="ja-JP" altLang="en-US" sz="6600">
              <a:solidFill>
                <a:srgbClr val="FF0000"/>
              </a:solidFill>
            </a:endParaRPr>
          </a:p>
        </p:txBody>
      </p:sp>
    </p:spTree>
    <p:extLst>
      <p:ext uri="{BB962C8B-B14F-4D97-AF65-F5344CB8AC3E}">
        <p14:creationId xmlns:p14="http://schemas.microsoft.com/office/powerpoint/2010/main" val="413830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6.googleusercontent.com/-C53pvxpovChPB7H3g05iXPoxi_uqLhSFKDamRr280nrgs7O33rH1XLsVWBnQQWPgReYRRBwl51DP-BiY_QlTS7aGITuhLhe5ZYPw99FNoxK0NuCfEdl6a8aBWJCbk-frnQJ2y6V">
            <a:extLst>
              <a:ext uri="{FF2B5EF4-FFF2-40B4-BE49-F238E27FC236}">
                <a16:creationId xmlns:a16="http://schemas.microsoft.com/office/drawing/2014/main" id="{45DAFD5D-6E6A-C145-A803-653A6286C4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1464" y="1268760"/>
            <a:ext cx="10750506" cy="412519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675F612-FE6E-4E4E-A10A-ED49186F4DBE}"/>
              </a:ext>
            </a:extLst>
          </p:cNvPr>
          <p:cNvSpPr>
            <a:spLocks noGrp="1"/>
          </p:cNvSpPr>
          <p:nvPr>
            <p:ph type="title"/>
          </p:nvPr>
        </p:nvSpPr>
        <p:spPr/>
        <p:txBody>
          <a:bodyPr/>
          <a:lstStyle/>
          <a:p>
            <a:r>
              <a:rPr kumimoji="1" lang="ja-JP" altLang="en-US"/>
              <a:t>結果</a:t>
            </a:r>
          </a:p>
        </p:txBody>
      </p:sp>
      <p:sp>
        <p:nvSpPr>
          <p:cNvPr id="4" name="スライド番号プレースホルダー 3">
            <a:extLst>
              <a:ext uri="{FF2B5EF4-FFF2-40B4-BE49-F238E27FC236}">
                <a16:creationId xmlns:a16="http://schemas.microsoft.com/office/drawing/2014/main" id="{5C821610-3F5E-7341-B559-F572250CA446}"/>
              </a:ext>
            </a:extLst>
          </p:cNvPr>
          <p:cNvSpPr>
            <a:spLocks noGrp="1"/>
          </p:cNvSpPr>
          <p:nvPr>
            <p:ph type="sldNum" sz="quarter" idx="12"/>
          </p:nvPr>
        </p:nvSpPr>
        <p:spPr/>
        <p:txBody>
          <a:bodyPr/>
          <a:lstStyle/>
          <a:p>
            <a:pPr>
              <a:defRPr/>
            </a:pPr>
            <a:fld id="{94BF2404-5E9C-4BA7-AF69-FF3299AE34FF}" type="slidenum">
              <a:rPr lang="en-US" altLang="ja-JP" smtClean="0"/>
              <a:pPr>
                <a:defRPr/>
              </a:pPr>
              <a:t>19</a:t>
            </a:fld>
            <a:endParaRPr lang="en-US" altLang="ja-JP"/>
          </a:p>
        </p:txBody>
      </p:sp>
      <p:sp>
        <p:nvSpPr>
          <p:cNvPr id="21" name="角丸四角形吹き出し 20">
            <a:extLst>
              <a:ext uri="{FF2B5EF4-FFF2-40B4-BE49-F238E27FC236}">
                <a16:creationId xmlns:a16="http://schemas.microsoft.com/office/drawing/2014/main" id="{012A98F6-A8DE-7146-9FBD-89A4345F1111}"/>
              </a:ext>
            </a:extLst>
          </p:cNvPr>
          <p:cNvSpPr/>
          <p:nvPr/>
        </p:nvSpPr>
        <p:spPr>
          <a:xfrm>
            <a:off x="7053590" y="461467"/>
            <a:ext cx="3845460" cy="864096"/>
          </a:xfrm>
          <a:prstGeom prst="wedgeRoundRectCallout">
            <a:avLst>
              <a:gd name="adj1" fmla="val 19847"/>
              <a:gd name="adj2" fmla="val -419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仮説８不支持</a:t>
            </a:r>
            <a:endParaRPr kumimoji="1" lang="en-US" altLang="ja-JP" dirty="0"/>
          </a:p>
          <a:p>
            <a:pPr algn="ctr"/>
            <a:r>
              <a:rPr lang="ja-JP" altLang="en-US"/>
              <a:t>リーダーのコーチングとコンテキストサポートがチームの有効性を向上する。</a:t>
            </a:r>
            <a:endParaRPr kumimoji="1" lang="en-US" altLang="ja-JP" dirty="0"/>
          </a:p>
        </p:txBody>
      </p:sp>
      <p:cxnSp>
        <p:nvCxnSpPr>
          <p:cNvPr id="22" name="直線矢印コネクタ 21">
            <a:extLst>
              <a:ext uri="{FF2B5EF4-FFF2-40B4-BE49-F238E27FC236}">
                <a16:creationId xmlns:a16="http://schemas.microsoft.com/office/drawing/2014/main" id="{D3A38236-28E0-3940-A558-CB926F774012}"/>
              </a:ext>
            </a:extLst>
          </p:cNvPr>
          <p:cNvCxnSpPr>
            <a:cxnSpLocks/>
            <a:stCxn id="21" idx="2"/>
          </p:cNvCxnSpPr>
          <p:nvPr/>
        </p:nvCxnSpPr>
        <p:spPr>
          <a:xfrm flipH="1">
            <a:off x="8616280" y="1325563"/>
            <a:ext cx="360040" cy="2535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C412B274-3EDC-3740-A78D-631DB989B662}"/>
              </a:ext>
            </a:extLst>
          </p:cNvPr>
          <p:cNvCxnSpPr>
            <a:cxnSpLocks/>
          </p:cNvCxnSpPr>
          <p:nvPr/>
        </p:nvCxnSpPr>
        <p:spPr>
          <a:xfrm>
            <a:off x="9016120" y="1325563"/>
            <a:ext cx="1760400" cy="2535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35C6442F-6E21-184C-96CB-A6133E611165}"/>
              </a:ext>
            </a:extLst>
          </p:cNvPr>
          <p:cNvSpPr/>
          <p:nvPr/>
        </p:nvSpPr>
        <p:spPr>
          <a:xfrm>
            <a:off x="117752" y="3275692"/>
            <a:ext cx="1205779" cy="369332"/>
          </a:xfrm>
          <a:prstGeom prst="rect">
            <a:avLst/>
          </a:prstGeom>
        </p:spPr>
        <p:txBody>
          <a:bodyPr wrap="none">
            <a:spAutoFit/>
          </a:bodyPr>
          <a:lstStyle/>
          <a:p>
            <a:r>
              <a:rPr lang="ja-JP" altLang="en-US"/>
              <a:t>チーム学習</a:t>
            </a:r>
          </a:p>
        </p:txBody>
      </p:sp>
      <p:sp>
        <p:nvSpPr>
          <p:cNvPr id="27" name="正方形/長方形 26">
            <a:extLst>
              <a:ext uri="{FF2B5EF4-FFF2-40B4-BE49-F238E27FC236}">
                <a16:creationId xmlns:a16="http://schemas.microsoft.com/office/drawing/2014/main" id="{DE591987-2395-EF4E-8C24-525E8DA4B9FD}"/>
              </a:ext>
            </a:extLst>
          </p:cNvPr>
          <p:cNvSpPr/>
          <p:nvPr/>
        </p:nvSpPr>
        <p:spPr>
          <a:xfrm>
            <a:off x="111684" y="3717032"/>
            <a:ext cx="877163" cy="369332"/>
          </a:xfrm>
          <a:prstGeom prst="rect">
            <a:avLst/>
          </a:prstGeom>
        </p:spPr>
        <p:txBody>
          <a:bodyPr wrap="none">
            <a:spAutoFit/>
          </a:bodyPr>
          <a:lstStyle/>
          <a:p>
            <a:r>
              <a:rPr lang="ja-JP" altLang="en-US"/>
              <a:t>有効性</a:t>
            </a:r>
          </a:p>
        </p:txBody>
      </p:sp>
      <p:sp>
        <p:nvSpPr>
          <p:cNvPr id="28" name="正方形/長方形 27">
            <a:extLst>
              <a:ext uri="{FF2B5EF4-FFF2-40B4-BE49-F238E27FC236}">
                <a16:creationId xmlns:a16="http://schemas.microsoft.com/office/drawing/2014/main" id="{C4DE15A7-2ED8-1541-BA73-D7B97994B814}"/>
              </a:ext>
            </a:extLst>
          </p:cNvPr>
          <p:cNvSpPr/>
          <p:nvPr/>
        </p:nvSpPr>
        <p:spPr>
          <a:xfrm>
            <a:off x="111684" y="4221088"/>
            <a:ext cx="1205779" cy="369332"/>
          </a:xfrm>
          <a:prstGeom prst="rect">
            <a:avLst/>
          </a:prstGeom>
        </p:spPr>
        <p:txBody>
          <a:bodyPr wrap="none">
            <a:spAutoFit/>
          </a:bodyPr>
          <a:lstStyle/>
          <a:p>
            <a:r>
              <a:rPr lang="ja-JP" altLang="en-US"/>
              <a:t>チーム学習</a:t>
            </a:r>
          </a:p>
        </p:txBody>
      </p:sp>
      <p:sp>
        <p:nvSpPr>
          <p:cNvPr id="29" name="正方形/長方形 28">
            <a:extLst>
              <a:ext uri="{FF2B5EF4-FFF2-40B4-BE49-F238E27FC236}">
                <a16:creationId xmlns:a16="http://schemas.microsoft.com/office/drawing/2014/main" id="{09BE1DD0-0CC6-0F4D-9A0A-FEEA5884A409}"/>
              </a:ext>
            </a:extLst>
          </p:cNvPr>
          <p:cNvSpPr/>
          <p:nvPr/>
        </p:nvSpPr>
        <p:spPr>
          <a:xfrm>
            <a:off x="111684" y="2370045"/>
            <a:ext cx="1467068" cy="369332"/>
          </a:xfrm>
          <a:prstGeom prst="rect">
            <a:avLst/>
          </a:prstGeom>
        </p:spPr>
        <p:txBody>
          <a:bodyPr wrap="none">
            <a:spAutoFit/>
          </a:bodyPr>
          <a:lstStyle/>
          <a:p>
            <a:r>
              <a:rPr lang="en-US" altLang="ja-JP" dirty="0"/>
              <a:t>[</a:t>
            </a:r>
            <a:r>
              <a:rPr lang="ja-JP" altLang="en-US"/>
              <a:t>非説明変数</a:t>
            </a:r>
            <a:r>
              <a:rPr lang="en-US" altLang="ja-JP" dirty="0"/>
              <a:t>]</a:t>
            </a:r>
            <a:endParaRPr lang="ja-JP" altLang="en-US"/>
          </a:p>
        </p:txBody>
      </p:sp>
      <p:sp>
        <p:nvSpPr>
          <p:cNvPr id="30" name="正方形/長方形 29">
            <a:extLst>
              <a:ext uri="{FF2B5EF4-FFF2-40B4-BE49-F238E27FC236}">
                <a16:creationId xmlns:a16="http://schemas.microsoft.com/office/drawing/2014/main" id="{05B49E0C-C631-7F4D-9497-53ADF7BED445}"/>
              </a:ext>
            </a:extLst>
          </p:cNvPr>
          <p:cNvSpPr/>
          <p:nvPr/>
        </p:nvSpPr>
        <p:spPr>
          <a:xfrm>
            <a:off x="5513500" y="2327339"/>
            <a:ext cx="1236236" cy="369332"/>
          </a:xfrm>
          <a:prstGeom prst="rect">
            <a:avLst/>
          </a:prstGeom>
        </p:spPr>
        <p:txBody>
          <a:bodyPr wrap="none">
            <a:spAutoFit/>
          </a:bodyPr>
          <a:lstStyle/>
          <a:p>
            <a:r>
              <a:rPr lang="en-US" altLang="ja-JP" dirty="0"/>
              <a:t>[</a:t>
            </a:r>
            <a:r>
              <a:rPr lang="ja-JP" altLang="en-US"/>
              <a:t>説明変数</a:t>
            </a:r>
            <a:r>
              <a:rPr lang="en-US" altLang="ja-JP" dirty="0"/>
              <a:t>]</a:t>
            </a:r>
            <a:endParaRPr lang="ja-JP" altLang="en-US"/>
          </a:p>
        </p:txBody>
      </p:sp>
      <p:sp>
        <p:nvSpPr>
          <p:cNvPr id="31" name="正方形/長方形 30">
            <a:extLst>
              <a:ext uri="{FF2B5EF4-FFF2-40B4-BE49-F238E27FC236}">
                <a16:creationId xmlns:a16="http://schemas.microsoft.com/office/drawing/2014/main" id="{26483C31-B0D0-B846-9F05-CBA97DB7F064}"/>
              </a:ext>
            </a:extLst>
          </p:cNvPr>
          <p:cNvSpPr/>
          <p:nvPr/>
        </p:nvSpPr>
        <p:spPr>
          <a:xfrm>
            <a:off x="47328" y="2739377"/>
            <a:ext cx="5032908" cy="22017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E2962BBF-ED15-8E46-A7BB-562D253833B8}"/>
              </a:ext>
            </a:extLst>
          </p:cNvPr>
          <p:cNvSpPr/>
          <p:nvPr/>
        </p:nvSpPr>
        <p:spPr>
          <a:xfrm>
            <a:off x="5144592" y="2739377"/>
            <a:ext cx="2167892" cy="22017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208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31C61A-9871-164F-8636-8FFC7B866A6E}"/>
              </a:ext>
            </a:extLst>
          </p:cNvPr>
          <p:cNvSpPr>
            <a:spLocks noGrp="1"/>
          </p:cNvSpPr>
          <p:nvPr>
            <p:ph type="title"/>
          </p:nvPr>
        </p:nvSpPr>
        <p:spPr/>
        <p:txBody>
          <a:bodyPr/>
          <a:lstStyle/>
          <a:p>
            <a:r>
              <a:rPr lang="ja-JP" altLang="en-US"/>
              <a:t>著者：エイミー・エドモンソン</a:t>
            </a:r>
            <a:endParaRPr kumimoji="1" lang="ja-JP" altLang="en-US"/>
          </a:p>
        </p:txBody>
      </p:sp>
      <p:sp>
        <p:nvSpPr>
          <p:cNvPr id="3" name="コンテンツ プレースホルダー 2">
            <a:extLst>
              <a:ext uri="{FF2B5EF4-FFF2-40B4-BE49-F238E27FC236}">
                <a16:creationId xmlns:a16="http://schemas.microsoft.com/office/drawing/2014/main" id="{6E689409-E99F-CA49-B73E-A547A6EDA0D8}"/>
              </a:ext>
            </a:extLst>
          </p:cNvPr>
          <p:cNvSpPr>
            <a:spLocks noGrp="1"/>
          </p:cNvSpPr>
          <p:nvPr>
            <p:ph idx="1"/>
          </p:nvPr>
        </p:nvSpPr>
        <p:spPr>
          <a:xfrm>
            <a:off x="838200" y="1825625"/>
            <a:ext cx="6121896" cy="4351338"/>
          </a:xfrm>
        </p:spPr>
        <p:txBody>
          <a:bodyPr/>
          <a:lstStyle/>
          <a:p>
            <a:r>
              <a:rPr lang="ja-JP" altLang="en-US"/>
              <a:t>ハーバードビジネススクールの教授</a:t>
            </a:r>
            <a:endParaRPr lang="en-US" altLang="ja-JP" dirty="0"/>
          </a:p>
          <a:p>
            <a:r>
              <a:rPr lang="ja-JP" altLang="en-US" b="1"/>
              <a:t>心理的安全性</a:t>
            </a:r>
            <a:endParaRPr lang="en-US" altLang="ja-JP" b="1" dirty="0"/>
          </a:p>
          <a:p>
            <a:pPr lvl="1"/>
            <a:r>
              <a:rPr lang="en-US" altLang="ja-JP" dirty="0"/>
              <a:t>1999</a:t>
            </a:r>
            <a:r>
              <a:rPr lang="ja-JP" altLang="en-US"/>
              <a:t>年にハーバードビジネススクールの</a:t>
            </a:r>
            <a:r>
              <a:rPr lang="ja-JP" altLang="en-US" b="1"/>
              <a:t>エイミー</a:t>
            </a:r>
            <a:r>
              <a:rPr lang="ja-JP" altLang="en-US"/>
              <a:t>・Ｃ・</a:t>
            </a:r>
            <a:r>
              <a:rPr lang="ja-JP" altLang="en-US" b="1"/>
              <a:t>エドモンドソン</a:t>
            </a:r>
            <a:r>
              <a:rPr lang="ja-JP" altLang="en-US"/>
              <a:t>教授により提唱された概念</a:t>
            </a:r>
            <a:endParaRPr lang="en-US" altLang="ja-JP" dirty="0"/>
          </a:p>
          <a:p>
            <a:pPr lvl="1"/>
            <a:r>
              <a:rPr lang="ja-JP" altLang="en-US"/>
              <a:t>単に皆が仲良く心地良い雰囲気をつくるということではなく、</a:t>
            </a:r>
            <a:r>
              <a:rPr lang="ja-JP" altLang="en-US" b="1"/>
              <a:t>目的達成のために、チームのなかでより率直にものがいえる状態</a:t>
            </a:r>
            <a:r>
              <a:rPr lang="ja-JP" altLang="en-US"/>
              <a:t>をつくるというもの</a:t>
            </a:r>
            <a:endParaRPr kumimoji="1" lang="ja-JP" altLang="en-US"/>
          </a:p>
        </p:txBody>
      </p:sp>
      <p:sp>
        <p:nvSpPr>
          <p:cNvPr id="4" name="スライド番号プレースホルダー 3">
            <a:extLst>
              <a:ext uri="{FF2B5EF4-FFF2-40B4-BE49-F238E27FC236}">
                <a16:creationId xmlns:a16="http://schemas.microsoft.com/office/drawing/2014/main" id="{FC218CE3-3EBC-7D45-972B-2CB43301678A}"/>
              </a:ext>
            </a:extLst>
          </p:cNvPr>
          <p:cNvSpPr>
            <a:spLocks noGrp="1"/>
          </p:cNvSpPr>
          <p:nvPr>
            <p:ph type="sldNum" sz="quarter" idx="12"/>
          </p:nvPr>
        </p:nvSpPr>
        <p:spPr/>
        <p:txBody>
          <a:bodyPr/>
          <a:lstStyle/>
          <a:p>
            <a:pPr>
              <a:defRPr/>
            </a:pPr>
            <a:fld id="{94BF2404-5E9C-4BA7-AF69-FF3299AE34FF}" type="slidenum">
              <a:rPr lang="en-US" altLang="ja-JP" smtClean="0"/>
              <a:pPr>
                <a:defRPr/>
              </a:pPr>
              <a:t>2</a:t>
            </a:fld>
            <a:endParaRPr lang="en-US" altLang="ja-JP"/>
          </a:p>
        </p:txBody>
      </p:sp>
      <p:pic>
        <p:nvPicPr>
          <p:cNvPr id="5" name="図 4">
            <a:extLst>
              <a:ext uri="{FF2B5EF4-FFF2-40B4-BE49-F238E27FC236}">
                <a16:creationId xmlns:a16="http://schemas.microsoft.com/office/drawing/2014/main" id="{41A82C8D-DB19-D641-A529-8252C1C2D6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8072" y="2132856"/>
            <a:ext cx="4615160" cy="3156769"/>
          </a:xfrm>
          <a:prstGeom prst="rect">
            <a:avLst/>
          </a:prstGeom>
        </p:spPr>
      </p:pic>
    </p:spTree>
    <p:extLst>
      <p:ext uri="{BB962C8B-B14F-4D97-AF65-F5344CB8AC3E}">
        <p14:creationId xmlns:p14="http://schemas.microsoft.com/office/powerpoint/2010/main" val="3246722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A98CDE-7D31-DA44-9BFC-BCDB06032925}"/>
              </a:ext>
            </a:extLst>
          </p:cNvPr>
          <p:cNvSpPr>
            <a:spLocks noGrp="1"/>
          </p:cNvSpPr>
          <p:nvPr>
            <p:ph type="title"/>
          </p:nvPr>
        </p:nvSpPr>
        <p:spPr/>
        <p:txBody>
          <a:bodyPr/>
          <a:lstStyle/>
          <a:p>
            <a:r>
              <a:rPr lang="ja-JP" altLang="en-US"/>
              <a:t>仮説</a:t>
            </a:r>
            <a:r>
              <a:rPr kumimoji="1" lang="ja-JP" altLang="en-US"/>
              <a:t>の統合</a:t>
            </a:r>
          </a:p>
        </p:txBody>
      </p:sp>
      <p:sp>
        <p:nvSpPr>
          <p:cNvPr id="4" name="スライド番号プレースホルダー 3">
            <a:extLst>
              <a:ext uri="{FF2B5EF4-FFF2-40B4-BE49-F238E27FC236}">
                <a16:creationId xmlns:a16="http://schemas.microsoft.com/office/drawing/2014/main" id="{B0368577-CFA4-7244-8F17-025D0A77D521}"/>
              </a:ext>
            </a:extLst>
          </p:cNvPr>
          <p:cNvSpPr>
            <a:spLocks noGrp="1"/>
          </p:cNvSpPr>
          <p:nvPr>
            <p:ph type="sldNum" sz="quarter" idx="12"/>
          </p:nvPr>
        </p:nvSpPr>
        <p:spPr/>
        <p:txBody>
          <a:bodyPr/>
          <a:lstStyle/>
          <a:p>
            <a:pPr>
              <a:defRPr/>
            </a:pPr>
            <a:fld id="{94BF2404-5E9C-4BA7-AF69-FF3299AE34FF}" type="slidenum">
              <a:rPr lang="en-US" altLang="ja-JP" smtClean="0"/>
              <a:pPr>
                <a:defRPr/>
              </a:pPr>
              <a:t>20</a:t>
            </a:fld>
            <a:endParaRPr lang="en-US" altLang="ja-JP"/>
          </a:p>
        </p:txBody>
      </p:sp>
      <p:sp>
        <p:nvSpPr>
          <p:cNvPr id="5" name="正方形/長方形 4">
            <a:extLst>
              <a:ext uri="{FF2B5EF4-FFF2-40B4-BE49-F238E27FC236}">
                <a16:creationId xmlns:a16="http://schemas.microsoft.com/office/drawing/2014/main" id="{5AA60F96-6A42-0C44-A848-17AB516A3E0B}"/>
              </a:ext>
            </a:extLst>
          </p:cNvPr>
          <p:cNvSpPr/>
          <p:nvPr/>
        </p:nvSpPr>
        <p:spPr>
          <a:xfrm>
            <a:off x="349240" y="2204864"/>
            <a:ext cx="2100254"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コーチング</a:t>
            </a:r>
            <a:endParaRPr lang="ja-JP" altLang="en-US" sz="2400"/>
          </a:p>
        </p:txBody>
      </p:sp>
      <p:sp>
        <p:nvSpPr>
          <p:cNvPr id="6" name="正方形/長方形 5">
            <a:extLst>
              <a:ext uri="{FF2B5EF4-FFF2-40B4-BE49-F238E27FC236}">
                <a16:creationId xmlns:a16="http://schemas.microsoft.com/office/drawing/2014/main" id="{420CBC53-56AE-B348-9F2A-5192773285E6}"/>
              </a:ext>
            </a:extLst>
          </p:cNvPr>
          <p:cNvSpPr/>
          <p:nvPr/>
        </p:nvSpPr>
        <p:spPr>
          <a:xfrm>
            <a:off x="264828" y="3939861"/>
            <a:ext cx="2557110"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コンテキストサポート</a:t>
            </a:r>
            <a:endParaRPr lang="ja-JP" altLang="en-US" sz="2400"/>
          </a:p>
        </p:txBody>
      </p:sp>
      <p:sp>
        <p:nvSpPr>
          <p:cNvPr id="7" name="正方形/長方形 6">
            <a:extLst>
              <a:ext uri="{FF2B5EF4-FFF2-40B4-BE49-F238E27FC236}">
                <a16:creationId xmlns:a16="http://schemas.microsoft.com/office/drawing/2014/main" id="{9CF20415-57BE-764B-96F8-97FF502CA562}"/>
              </a:ext>
            </a:extLst>
          </p:cNvPr>
          <p:cNvSpPr/>
          <p:nvPr/>
        </p:nvSpPr>
        <p:spPr>
          <a:xfrm>
            <a:off x="4089649" y="2319714"/>
            <a:ext cx="2040943"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心理的安全性</a:t>
            </a:r>
            <a:endParaRPr lang="ja-JP" altLang="en-US" sz="2400"/>
          </a:p>
        </p:txBody>
      </p:sp>
      <p:sp>
        <p:nvSpPr>
          <p:cNvPr id="8" name="正方形/長方形 7">
            <a:extLst>
              <a:ext uri="{FF2B5EF4-FFF2-40B4-BE49-F238E27FC236}">
                <a16:creationId xmlns:a16="http://schemas.microsoft.com/office/drawing/2014/main" id="{FFD4EC7F-5B00-994E-8676-321D51C90E03}"/>
              </a:ext>
            </a:extLst>
          </p:cNvPr>
          <p:cNvSpPr/>
          <p:nvPr/>
        </p:nvSpPr>
        <p:spPr>
          <a:xfrm>
            <a:off x="4444039" y="3910695"/>
            <a:ext cx="1188146"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有効性</a:t>
            </a:r>
            <a:endParaRPr lang="ja-JP" altLang="en-US" sz="2400"/>
          </a:p>
        </p:txBody>
      </p:sp>
      <p:sp>
        <p:nvSpPr>
          <p:cNvPr id="9" name="正方形/長方形 8">
            <a:extLst>
              <a:ext uri="{FF2B5EF4-FFF2-40B4-BE49-F238E27FC236}">
                <a16:creationId xmlns:a16="http://schemas.microsoft.com/office/drawing/2014/main" id="{655FF3AD-D102-F843-A077-2728E97C07E8}"/>
              </a:ext>
            </a:extLst>
          </p:cNvPr>
          <p:cNvSpPr/>
          <p:nvPr/>
        </p:nvSpPr>
        <p:spPr>
          <a:xfrm>
            <a:off x="7317490" y="3150711"/>
            <a:ext cx="1920719"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チームにおける</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学習行動</a:t>
            </a:r>
            <a:endParaRPr lang="ja-JP" altLang="en-US" sz="2400"/>
          </a:p>
        </p:txBody>
      </p:sp>
      <p:sp>
        <p:nvSpPr>
          <p:cNvPr id="10" name="正方形/長方形 9">
            <a:extLst>
              <a:ext uri="{FF2B5EF4-FFF2-40B4-BE49-F238E27FC236}">
                <a16:creationId xmlns:a16="http://schemas.microsoft.com/office/drawing/2014/main" id="{D9376A03-56AE-F64C-90B4-D05BF483A958}"/>
              </a:ext>
            </a:extLst>
          </p:cNvPr>
          <p:cNvSpPr/>
          <p:nvPr/>
        </p:nvSpPr>
        <p:spPr>
          <a:xfrm>
            <a:off x="10248290" y="3124459"/>
            <a:ext cx="1813317"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パフォーマンス</a:t>
            </a:r>
            <a:endParaRPr lang="ja-JP" altLang="en-US" sz="2400"/>
          </a:p>
        </p:txBody>
      </p:sp>
      <p:cxnSp>
        <p:nvCxnSpPr>
          <p:cNvPr id="11" name="直線矢印コネクタ 10">
            <a:extLst>
              <a:ext uri="{FF2B5EF4-FFF2-40B4-BE49-F238E27FC236}">
                <a16:creationId xmlns:a16="http://schemas.microsoft.com/office/drawing/2014/main" id="{AFECE70D-BB92-2D4B-B178-F85921C5B758}"/>
              </a:ext>
            </a:extLst>
          </p:cNvPr>
          <p:cNvCxnSpPr>
            <a:cxnSpLocks/>
          </p:cNvCxnSpPr>
          <p:nvPr/>
        </p:nvCxnSpPr>
        <p:spPr>
          <a:xfrm flipV="1">
            <a:off x="2902751" y="2735212"/>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2" name="直線矢印コネクタ 11">
            <a:extLst>
              <a:ext uri="{FF2B5EF4-FFF2-40B4-BE49-F238E27FC236}">
                <a16:creationId xmlns:a16="http://schemas.microsoft.com/office/drawing/2014/main" id="{205E39A5-832A-774E-BE9E-187171B74EB4}"/>
              </a:ext>
            </a:extLst>
          </p:cNvPr>
          <p:cNvCxnSpPr>
            <a:cxnSpLocks/>
          </p:cNvCxnSpPr>
          <p:nvPr/>
        </p:nvCxnSpPr>
        <p:spPr>
          <a:xfrm flipV="1">
            <a:off x="2865258" y="4326192"/>
            <a:ext cx="1199086" cy="1"/>
          </a:xfrm>
          <a:prstGeom prst="straightConnector1">
            <a:avLst/>
          </a:prstGeom>
          <a:ln w="76200">
            <a:solidFill>
              <a:schemeClr val="bg1">
                <a:lumMod val="65000"/>
              </a:schemeClr>
            </a:solidFill>
            <a:tailEnd type="triangle"/>
          </a:ln>
        </p:spPr>
        <p:style>
          <a:lnRef idx="3">
            <a:schemeClr val="dk1"/>
          </a:lnRef>
          <a:fillRef idx="0">
            <a:schemeClr val="dk1"/>
          </a:fillRef>
          <a:effectRef idx="2">
            <a:schemeClr val="dk1"/>
          </a:effectRef>
          <a:fontRef idx="minor">
            <a:schemeClr val="tx1"/>
          </a:fontRef>
        </p:style>
      </p:cxnSp>
      <p:cxnSp>
        <p:nvCxnSpPr>
          <p:cNvPr id="13" name="直線矢印コネクタ 12">
            <a:extLst>
              <a:ext uri="{FF2B5EF4-FFF2-40B4-BE49-F238E27FC236}">
                <a16:creationId xmlns:a16="http://schemas.microsoft.com/office/drawing/2014/main" id="{5869BC16-948E-054A-8B2B-F096E86D3EFF}"/>
              </a:ext>
            </a:extLst>
          </p:cNvPr>
          <p:cNvCxnSpPr>
            <a:cxnSpLocks/>
          </p:cNvCxnSpPr>
          <p:nvPr/>
        </p:nvCxnSpPr>
        <p:spPr>
          <a:xfrm flipV="1">
            <a:off x="6305866" y="2747782"/>
            <a:ext cx="792088" cy="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4" name="直線矢印コネクタ 13">
            <a:extLst>
              <a:ext uri="{FF2B5EF4-FFF2-40B4-BE49-F238E27FC236}">
                <a16:creationId xmlns:a16="http://schemas.microsoft.com/office/drawing/2014/main" id="{7908042A-291E-524E-86FD-668F78124AB1}"/>
              </a:ext>
            </a:extLst>
          </p:cNvPr>
          <p:cNvCxnSpPr>
            <a:cxnSpLocks/>
          </p:cNvCxnSpPr>
          <p:nvPr/>
        </p:nvCxnSpPr>
        <p:spPr>
          <a:xfrm flipV="1">
            <a:off x="6305866" y="4355359"/>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0" name="直線矢印コネクタ 19">
            <a:extLst>
              <a:ext uri="{FF2B5EF4-FFF2-40B4-BE49-F238E27FC236}">
                <a16:creationId xmlns:a16="http://schemas.microsoft.com/office/drawing/2014/main" id="{553F34B7-717C-CB46-B9EF-F326F42F1D0B}"/>
              </a:ext>
            </a:extLst>
          </p:cNvPr>
          <p:cNvCxnSpPr>
            <a:cxnSpLocks/>
          </p:cNvCxnSpPr>
          <p:nvPr/>
        </p:nvCxnSpPr>
        <p:spPr>
          <a:xfrm flipV="1">
            <a:off x="9291383" y="3298232"/>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31" name="正方形/長方形 30">
            <a:extLst>
              <a:ext uri="{FF2B5EF4-FFF2-40B4-BE49-F238E27FC236}">
                <a16:creationId xmlns:a16="http://schemas.microsoft.com/office/drawing/2014/main" id="{1476E1B9-6763-B347-8F67-DB9F2FF7287D}"/>
              </a:ext>
            </a:extLst>
          </p:cNvPr>
          <p:cNvSpPr/>
          <p:nvPr/>
        </p:nvSpPr>
        <p:spPr>
          <a:xfrm>
            <a:off x="198996" y="2060848"/>
            <a:ext cx="2622942" cy="28102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CE5141E4-9B8A-D147-9086-FB30A4EA8801}"/>
              </a:ext>
            </a:extLst>
          </p:cNvPr>
          <p:cNvSpPr/>
          <p:nvPr/>
        </p:nvSpPr>
        <p:spPr>
          <a:xfrm>
            <a:off x="4101837" y="2206322"/>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2C32EBC-0F67-794E-ABCA-FFAC09D4CCEB}"/>
              </a:ext>
            </a:extLst>
          </p:cNvPr>
          <p:cNvSpPr/>
          <p:nvPr/>
        </p:nvSpPr>
        <p:spPr>
          <a:xfrm>
            <a:off x="4079776" y="3926733"/>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729F3AB-FDD2-DF4C-AE62-EE4C35342EBD}"/>
              </a:ext>
            </a:extLst>
          </p:cNvPr>
          <p:cNvSpPr/>
          <p:nvPr/>
        </p:nvSpPr>
        <p:spPr>
          <a:xfrm>
            <a:off x="7209454" y="2188791"/>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16A17E9-44CE-8D40-9CF1-0F5ADBAE4C65}"/>
              </a:ext>
            </a:extLst>
          </p:cNvPr>
          <p:cNvSpPr/>
          <p:nvPr/>
        </p:nvSpPr>
        <p:spPr>
          <a:xfrm>
            <a:off x="10140570" y="2203211"/>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33B42768-31D4-1046-888E-23F6EBB34CF5}"/>
              </a:ext>
            </a:extLst>
          </p:cNvPr>
          <p:cNvSpPr/>
          <p:nvPr/>
        </p:nvSpPr>
        <p:spPr>
          <a:xfrm>
            <a:off x="6526037" y="4135950"/>
            <a:ext cx="214956" cy="842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BC7BD7EA-9A6F-DB46-8C3F-4E759EFD7CA2}"/>
              </a:ext>
            </a:extLst>
          </p:cNvPr>
          <p:cNvSpPr/>
          <p:nvPr/>
        </p:nvSpPr>
        <p:spPr>
          <a:xfrm>
            <a:off x="2969337" y="1808546"/>
            <a:ext cx="1007007"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43" name="正方形/長方形 42">
            <a:extLst>
              <a:ext uri="{FF2B5EF4-FFF2-40B4-BE49-F238E27FC236}">
                <a16:creationId xmlns:a16="http://schemas.microsoft.com/office/drawing/2014/main" id="{7DE5CBA7-7876-3841-8196-E67BAA488FF3}"/>
              </a:ext>
            </a:extLst>
          </p:cNvPr>
          <p:cNvSpPr/>
          <p:nvPr/>
        </p:nvSpPr>
        <p:spPr>
          <a:xfrm>
            <a:off x="2969337" y="4149080"/>
            <a:ext cx="678391" cy="1107996"/>
          </a:xfrm>
          <a:prstGeom prst="rect">
            <a:avLst/>
          </a:prstGeom>
        </p:spPr>
        <p:txBody>
          <a:bodyPr wrap="none">
            <a:spAutoFit/>
          </a:bodyPr>
          <a:lstStyle/>
          <a:p>
            <a:r>
              <a:rPr lang="en-US" altLang="ja-JP" sz="6600" b="1" dirty="0">
                <a:solidFill>
                  <a:schemeClr val="bg1">
                    <a:lumMod val="65000"/>
                  </a:schemeClr>
                </a:solidFill>
                <a:latin typeface="Arial" panose="020B0604020202020204" pitchFamily="34" charset="0"/>
              </a:rPr>
              <a:t>+</a:t>
            </a:r>
            <a:endParaRPr lang="ja-JP" altLang="en-US" sz="6600">
              <a:solidFill>
                <a:schemeClr val="bg1">
                  <a:lumMod val="65000"/>
                </a:schemeClr>
              </a:solidFill>
            </a:endParaRPr>
          </a:p>
        </p:txBody>
      </p:sp>
      <p:sp>
        <p:nvSpPr>
          <p:cNvPr id="44" name="正方形/長方形 43">
            <a:extLst>
              <a:ext uri="{FF2B5EF4-FFF2-40B4-BE49-F238E27FC236}">
                <a16:creationId xmlns:a16="http://schemas.microsoft.com/office/drawing/2014/main" id="{74E7FDF7-EF53-884F-9B1E-4AE771192F66}"/>
              </a:ext>
            </a:extLst>
          </p:cNvPr>
          <p:cNvSpPr/>
          <p:nvPr/>
        </p:nvSpPr>
        <p:spPr>
          <a:xfrm>
            <a:off x="6294319" y="1823306"/>
            <a:ext cx="1335622"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45" name="正方形/長方形 44">
            <a:extLst>
              <a:ext uri="{FF2B5EF4-FFF2-40B4-BE49-F238E27FC236}">
                <a16:creationId xmlns:a16="http://schemas.microsoft.com/office/drawing/2014/main" id="{B410188B-4AAC-E541-8B33-F3EE77722426}"/>
              </a:ext>
            </a:extLst>
          </p:cNvPr>
          <p:cNvSpPr/>
          <p:nvPr/>
        </p:nvSpPr>
        <p:spPr>
          <a:xfrm>
            <a:off x="6294319" y="4178053"/>
            <a:ext cx="1335622"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47" name="正方形/長方形 46">
            <a:extLst>
              <a:ext uri="{FF2B5EF4-FFF2-40B4-BE49-F238E27FC236}">
                <a16:creationId xmlns:a16="http://schemas.microsoft.com/office/drawing/2014/main" id="{E4D2895D-A909-804A-9887-85487131126C}"/>
              </a:ext>
            </a:extLst>
          </p:cNvPr>
          <p:cNvSpPr/>
          <p:nvPr/>
        </p:nvSpPr>
        <p:spPr>
          <a:xfrm>
            <a:off x="9192344" y="3329116"/>
            <a:ext cx="1277914"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000" b="1" dirty="0">
                <a:solidFill>
                  <a:srgbClr val="FF0000"/>
                </a:solidFill>
                <a:latin typeface="Arial" panose="020B0604020202020204" pitchFamily="34" charset="0"/>
              </a:rPr>
              <a:t>**</a:t>
            </a:r>
            <a:endParaRPr lang="ja-JP" altLang="en-US" sz="6600">
              <a:solidFill>
                <a:srgbClr val="FF0000"/>
              </a:solidFill>
            </a:endParaRPr>
          </a:p>
        </p:txBody>
      </p:sp>
    </p:spTree>
    <p:extLst>
      <p:ext uri="{BB962C8B-B14F-4D97-AF65-F5344CB8AC3E}">
        <p14:creationId xmlns:p14="http://schemas.microsoft.com/office/powerpoint/2010/main" val="286941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FF65C-5CD8-A442-A2A5-86BE5E37F55B}"/>
              </a:ext>
            </a:extLst>
          </p:cNvPr>
          <p:cNvSpPr>
            <a:spLocks noGrp="1"/>
          </p:cNvSpPr>
          <p:nvPr>
            <p:ph type="title"/>
          </p:nvPr>
        </p:nvSpPr>
        <p:spPr/>
        <p:txBody>
          <a:bodyPr/>
          <a:lstStyle/>
          <a:p>
            <a:r>
              <a:rPr lang="ja-JP" altLang="en-US"/>
              <a:t>結論</a:t>
            </a:r>
            <a:endParaRPr kumimoji="1" lang="ja-JP" altLang="en-US"/>
          </a:p>
        </p:txBody>
      </p:sp>
      <p:sp>
        <p:nvSpPr>
          <p:cNvPr id="3" name="コンテンツ プレースホルダー 2">
            <a:extLst>
              <a:ext uri="{FF2B5EF4-FFF2-40B4-BE49-F238E27FC236}">
                <a16:creationId xmlns:a16="http://schemas.microsoft.com/office/drawing/2014/main" id="{4B479984-71EB-F949-8199-573E453CFF06}"/>
              </a:ext>
            </a:extLst>
          </p:cNvPr>
          <p:cNvSpPr>
            <a:spLocks noGrp="1"/>
          </p:cNvSpPr>
          <p:nvPr>
            <p:ph idx="1"/>
          </p:nvPr>
        </p:nvSpPr>
        <p:spPr>
          <a:xfrm>
            <a:off x="695400" y="1325563"/>
            <a:ext cx="10802416" cy="4351338"/>
          </a:xfrm>
        </p:spPr>
        <p:txBody>
          <a:bodyPr>
            <a:normAutofit/>
          </a:bodyPr>
          <a:lstStyle/>
          <a:p>
            <a:r>
              <a:rPr lang="ja-JP" altLang="en-US" sz="2000"/>
              <a:t>チームの心理的安全性が学習行動に影響を与え、それがチームのパフォーマンスに影響を与える</a:t>
            </a:r>
            <a:endParaRPr lang="en-US" altLang="ja-JP" sz="2000" dirty="0"/>
          </a:p>
          <a:p>
            <a:r>
              <a:rPr lang="ja-JP" altLang="en-US" sz="2000"/>
              <a:t>学習行動がチームの心理的安全性とチームのパフォーマンスの間を媒介している</a:t>
            </a:r>
            <a:endParaRPr lang="en-US" altLang="ja-JP" sz="2000" dirty="0"/>
          </a:p>
          <a:p>
            <a:r>
              <a:rPr lang="ja-JP" altLang="en-US" sz="2000"/>
              <a:t>チームの心理的安全性が学習行動に対するコンテキストサポートとチームリーダーのコーチングの効果を媒介している</a:t>
            </a:r>
            <a:endParaRPr lang="en-US" altLang="ja-JP" sz="2000" dirty="0"/>
          </a:p>
          <a:p>
            <a:endParaRPr kumimoji="1" lang="ja-JP" altLang="en-US" sz="2000"/>
          </a:p>
        </p:txBody>
      </p:sp>
      <p:sp>
        <p:nvSpPr>
          <p:cNvPr id="4" name="スライド番号プレースホルダー 3">
            <a:extLst>
              <a:ext uri="{FF2B5EF4-FFF2-40B4-BE49-F238E27FC236}">
                <a16:creationId xmlns:a16="http://schemas.microsoft.com/office/drawing/2014/main" id="{5BD79917-44C8-D348-90F9-0CE89BD2A80B}"/>
              </a:ext>
            </a:extLst>
          </p:cNvPr>
          <p:cNvSpPr>
            <a:spLocks noGrp="1"/>
          </p:cNvSpPr>
          <p:nvPr>
            <p:ph type="sldNum" sz="quarter" idx="12"/>
          </p:nvPr>
        </p:nvSpPr>
        <p:spPr/>
        <p:txBody>
          <a:bodyPr/>
          <a:lstStyle/>
          <a:p>
            <a:pPr>
              <a:defRPr/>
            </a:pPr>
            <a:fld id="{94BF2404-5E9C-4BA7-AF69-FF3299AE34FF}" type="slidenum">
              <a:rPr lang="en-US" altLang="ja-JP" smtClean="0"/>
              <a:pPr>
                <a:defRPr/>
              </a:pPr>
              <a:t>21</a:t>
            </a:fld>
            <a:endParaRPr lang="en-US" altLang="ja-JP"/>
          </a:p>
        </p:txBody>
      </p:sp>
      <p:sp>
        <p:nvSpPr>
          <p:cNvPr id="5" name="正方形/長方形 4">
            <a:extLst>
              <a:ext uri="{FF2B5EF4-FFF2-40B4-BE49-F238E27FC236}">
                <a16:creationId xmlns:a16="http://schemas.microsoft.com/office/drawing/2014/main" id="{632AEC6C-6783-A94D-8248-623937C22098}"/>
              </a:ext>
            </a:extLst>
          </p:cNvPr>
          <p:cNvSpPr/>
          <p:nvPr/>
        </p:nvSpPr>
        <p:spPr>
          <a:xfrm>
            <a:off x="377564" y="3267525"/>
            <a:ext cx="2100254"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コーチング</a:t>
            </a:r>
            <a:endParaRPr lang="ja-JP" altLang="en-US" sz="2400"/>
          </a:p>
        </p:txBody>
      </p:sp>
      <p:sp>
        <p:nvSpPr>
          <p:cNvPr id="6" name="正方形/長方形 5">
            <a:extLst>
              <a:ext uri="{FF2B5EF4-FFF2-40B4-BE49-F238E27FC236}">
                <a16:creationId xmlns:a16="http://schemas.microsoft.com/office/drawing/2014/main" id="{1FCCC033-2C3C-014E-A2BF-15160BBB3F0B}"/>
              </a:ext>
            </a:extLst>
          </p:cNvPr>
          <p:cNvSpPr/>
          <p:nvPr/>
        </p:nvSpPr>
        <p:spPr>
          <a:xfrm>
            <a:off x="293152" y="5002522"/>
            <a:ext cx="2557110"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コンテキストサポート</a:t>
            </a:r>
            <a:endParaRPr lang="ja-JP" altLang="en-US" sz="2400"/>
          </a:p>
        </p:txBody>
      </p:sp>
      <p:sp>
        <p:nvSpPr>
          <p:cNvPr id="7" name="正方形/長方形 6">
            <a:extLst>
              <a:ext uri="{FF2B5EF4-FFF2-40B4-BE49-F238E27FC236}">
                <a16:creationId xmlns:a16="http://schemas.microsoft.com/office/drawing/2014/main" id="{AD0378FE-BF52-6E4C-A220-A9453BEE4950}"/>
              </a:ext>
            </a:extLst>
          </p:cNvPr>
          <p:cNvSpPr/>
          <p:nvPr/>
        </p:nvSpPr>
        <p:spPr>
          <a:xfrm>
            <a:off x="4117973" y="3382375"/>
            <a:ext cx="2040943"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心理的安全性</a:t>
            </a:r>
            <a:endParaRPr lang="ja-JP" altLang="en-US" sz="2400"/>
          </a:p>
        </p:txBody>
      </p:sp>
      <p:sp>
        <p:nvSpPr>
          <p:cNvPr id="8" name="正方形/長方形 7">
            <a:extLst>
              <a:ext uri="{FF2B5EF4-FFF2-40B4-BE49-F238E27FC236}">
                <a16:creationId xmlns:a16="http://schemas.microsoft.com/office/drawing/2014/main" id="{5F2A11E8-F412-0442-AAEF-D3CDC14DBE0E}"/>
              </a:ext>
            </a:extLst>
          </p:cNvPr>
          <p:cNvSpPr/>
          <p:nvPr/>
        </p:nvSpPr>
        <p:spPr>
          <a:xfrm>
            <a:off x="4472363" y="4973356"/>
            <a:ext cx="1188146"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有効性</a:t>
            </a:r>
            <a:endParaRPr lang="ja-JP" altLang="en-US" sz="2400"/>
          </a:p>
        </p:txBody>
      </p:sp>
      <p:sp>
        <p:nvSpPr>
          <p:cNvPr id="9" name="正方形/長方形 8">
            <a:extLst>
              <a:ext uri="{FF2B5EF4-FFF2-40B4-BE49-F238E27FC236}">
                <a16:creationId xmlns:a16="http://schemas.microsoft.com/office/drawing/2014/main" id="{D20445F8-8115-4C41-B590-E48392AE3607}"/>
              </a:ext>
            </a:extLst>
          </p:cNvPr>
          <p:cNvSpPr/>
          <p:nvPr/>
        </p:nvSpPr>
        <p:spPr>
          <a:xfrm>
            <a:off x="7345814" y="4213372"/>
            <a:ext cx="1920719"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チームにおける</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学習行動</a:t>
            </a:r>
            <a:endParaRPr lang="ja-JP" altLang="en-US" sz="2400"/>
          </a:p>
        </p:txBody>
      </p:sp>
      <p:sp>
        <p:nvSpPr>
          <p:cNvPr id="10" name="正方形/長方形 9">
            <a:extLst>
              <a:ext uri="{FF2B5EF4-FFF2-40B4-BE49-F238E27FC236}">
                <a16:creationId xmlns:a16="http://schemas.microsoft.com/office/drawing/2014/main" id="{E85FFA86-3DC3-0C4B-A0B8-B83EDC354B35}"/>
              </a:ext>
            </a:extLst>
          </p:cNvPr>
          <p:cNvSpPr/>
          <p:nvPr/>
        </p:nvSpPr>
        <p:spPr>
          <a:xfrm>
            <a:off x="10276614" y="4187120"/>
            <a:ext cx="1813317"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パフォーマンス</a:t>
            </a:r>
            <a:endParaRPr lang="ja-JP" altLang="en-US" sz="2400"/>
          </a:p>
        </p:txBody>
      </p:sp>
      <p:cxnSp>
        <p:nvCxnSpPr>
          <p:cNvPr id="11" name="直線矢印コネクタ 10">
            <a:extLst>
              <a:ext uri="{FF2B5EF4-FFF2-40B4-BE49-F238E27FC236}">
                <a16:creationId xmlns:a16="http://schemas.microsoft.com/office/drawing/2014/main" id="{63D779E1-579A-2648-9335-C8FC3A33B8C7}"/>
              </a:ext>
            </a:extLst>
          </p:cNvPr>
          <p:cNvCxnSpPr>
            <a:cxnSpLocks/>
          </p:cNvCxnSpPr>
          <p:nvPr/>
        </p:nvCxnSpPr>
        <p:spPr>
          <a:xfrm flipV="1">
            <a:off x="2931075" y="3797873"/>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2" name="直線矢印コネクタ 11">
            <a:extLst>
              <a:ext uri="{FF2B5EF4-FFF2-40B4-BE49-F238E27FC236}">
                <a16:creationId xmlns:a16="http://schemas.microsoft.com/office/drawing/2014/main" id="{60B7982B-CC92-FE41-99F3-6902271D1672}"/>
              </a:ext>
            </a:extLst>
          </p:cNvPr>
          <p:cNvCxnSpPr>
            <a:cxnSpLocks/>
          </p:cNvCxnSpPr>
          <p:nvPr/>
        </p:nvCxnSpPr>
        <p:spPr>
          <a:xfrm flipV="1">
            <a:off x="2893582" y="5388853"/>
            <a:ext cx="1199086" cy="1"/>
          </a:xfrm>
          <a:prstGeom prst="straightConnector1">
            <a:avLst/>
          </a:prstGeom>
          <a:ln w="76200">
            <a:solidFill>
              <a:schemeClr val="bg1">
                <a:lumMod val="65000"/>
              </a:schemeClr>
            </a:solidFill>
            <a:tailEnd type="triangle"/>
          </a:ln>
        </p:spPr>
        <p:style>
          <a:lnRef idx="3">
            <a:schemeClr val="dk1"/>
          </a:lnRef>
          <a:fillRef idx="0">
            <a:schemeClr val="dk1"/>
          </a:fillRef>
          <a:effectRef idx="2">
            <a:schemeClr val="dk1"/>
          </a:effectRef>
          <a:fontRef idx="minor">
            <a:schemeClr val="tx1"/>
          </a:fontRef>
        </p:style>
      </p:cxnSp>
      <p:cxnSp>
        <p:nvCxnSpPr>
          <p:cNvPr id="13" name="直線矢印コネクタ 12">
            <a:extLst>
              <a:ext uri="{FF2B5EF4-FFF2-40B4-BE49-F238E27FC236}">
                <a16:creationId xmlns:a16="http://schemas.microsoft.com/office/drawing/2014/main" id="{9710BE32-A67F-AB4F-B676-D3C78DD01575}"/>
              </a:ext>
            </a:extLst>
          </p:cNvPr>
          <p:cNvCxnSpPr>
            <a:cxnSpLocks/>
          </p:cNvCxnSpPr>
          <p:nvPr/>
        </p:nvCxnSpPr>
        <p:spPr>
          <a:xfrm flipV="1">
            <a:off x="6334190" y="3810443"/>
            <a:ext cx="792088" cy="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4" name="直線矢印コネクタ 13">
            <a:extLst>
              <a:ext uri="{FF2B5EF4-FFF2-40B4-BE49-F238E27FC236}">
                <a16:creationId xmlns:a16="http://schemas.microsoft.com/office/drawing/2014/main" id="{E043AB34-AC64-9E48-880F-7CDA3CD1975B}"/>
              </a:ext>
            </a:extLst>
          </p:cNvPr>
          <p:cNvCxnSpPr>
            <a:cxnSpLocks/>
          </p:cNvCxnSpPr>
          <p:nvPr/>
        </p:nvCxnSpPr>
        <p:spPr>
          <a:xfrm flipV="1">
            <a:off x="6334190" y="5418020"/>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5" name="直線矢印コネクタ 14">
            <a:extLst>
              <a:ext uri="{FF2B5EF4-FFF2-40B4-BE49-F238E27FC236}">
                <a16:creationId xmlns:a16="http://schemas.microsoft.com/office/drawing/2014/main" id="{260F744E-4A97-9640-BB92-B777071CC9FD}"/>
              </a:ext>
            </a:extLst>
          </p:cNvPr>
          <p:cNvCxnSpPr>
            <a:cxnSpLocks/>
          </p:cNvCxnSpPr>
          <p:nvPr/>
        </p:nvCxnSpPr>
        <p:spPr>
          <a:xfrm flipV="1">
            <a:off x="9319707" y="4360893"/>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6" name="正方形/長方形 15">
            <a:extLst>
              <a:ext uri="{FF2B5EF4-FFF2-40B4-BE49-F238E27FC236}">
                <a16:creationId xmlns:a16="http://schemas.microsoft.com/office/drawing/2014/main" id="{01D1CC29-FD3E-E145-BC27-404E28D876DB}"/>
              </a:ext>
            </a:extLst>
          </p:cNvPr>
          <p:cNvSpPr/>
          <p:nvPr/>
        </p:nvSpPr>
        <p:spPr>
          <a:xfrm>
            <a:off x="227320" y="3123509"/>
            <a:ext cx="2622942" cy="28102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1AB5193-7212-9C4C-8FA9-633FE2205116}"/>
              </a:ext>
            </a:extLst>
          </p:cNvPr>
          <p:cNvSpPr/>
          <p:nvPr/>
        </p:nvSpPr>
        <p:spPr>
          <a:xfrm>
            <a:off x="4130161" y="3268983"/>
            <a:ext cx="2028755" cy="944390"/>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B51E2F2-5FEE-2649-B40B-F327F5AD6412}"/>
              </a:ext>
            </a:extLst>
          </p:cNvPr>
          <p:cNvSpPr/>
          <p:nvPr/>
        </p:nvSpPr>
        <p:spPr>
          <a:xfrm>
            <a:off x="4108100" y="4989394"/>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567D296-0A18-2944-AE50-03E37AF002B8}"/>
              </a:ext>
            </a:extLst>
          </p:cNvPr>
          <p:cNvSpPr/>
          <p:nvPr/>
        </p:nvSpPr>
        <p:spPr>
          <a:xfrm>
            <a:off x="7237778" y="3251452"/>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1809CB43-90BD-504A-B1B1-31B2F609E6B5}"/>
              </a:ext>
            </a:extLst>
          </p:cNvPr>
          <p:cNvSpPr/>
          <p:nvPr/>
        </p:nvSpPr>
        <p:spPr>
          <a:xfrm>
            <a:off x="10168894" y="3265872"/>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43E440DB-7A89-714D-B209-73DFCDDEA2DF}"/>
              </a:ext>
            </a:extLst>
          </p:cNvPr>
          <p:cNvSpPr/>
          <p:nvPr/>
        </p:nvSpPr>
        <p:spPr>
          <a:xfrm>
            <a:off x="6554361" y="5198611"/>
            <a:ext cx="214956" cy="842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62F36677-3525-7542-8AA5-DEF2FEA9161B}"/>
              </a:ext>
            </a:extLst>
          </p:cNvPr>
          <p:cNvSpPr/>
          <p:nvPr/>
        </p:nvSpPr>
        <p:spPr>
          <a:xfrm>
            <a:off x="2997661" y="2871207"/>
            <a:ext cx="1007007"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23" name="正方形/長方形 22">
            <a:extLst>
              <a:ext uri="{FF2B5EF4-FFF2-40B4-BE49-F238E27FC236}">
                <a16:creationId xmlns:a16="http://schemas.microsoft.com/office/drawing/2014/main" id="{67952013-3AD2-F043-942B-AD4462D08C9E}"/>
              </a:ext>
            </a:extLst>
          </p:cNvPr>
          <p:cNvSpPr/>
          <p:nvPr/>
        </p:nvSpPr>
        <p:spPr>
          <a:xfrm>
            <a:off x="2997661" y="5211741"/>
            <a:ext cx="678391" cy="1107996"/>
          </a:xfrm>
          <a:prstGeom prst="rect">
            <a:avLst/>
          </a:prstGeom>
        </p:spPr>
        <p:txBody>
          <a:bodyPr wrap="none">
            <a:spAutoFit/>
          </a:bodyPr>
          <a:lstStyle/>
          <a:p>
            <a:r>
              <a:rPr lang="en-US" altLang="ja-JP" sz="6600" b="1" dirty="0">
                <a:solidFill>
                  <a:schemeClr val="bg1">
                    <a:lumMod val="65000"/>
                  </a:schemeClr>
                </a:solidFill>
                <a:latin typeface="Arial" panose="020B0604020202020204" pitchFamily="34" charset="0"/>
              </a:rPr>
              <a:t>+</a:t>
            </a:r>
            <a:endParaRPr lang="ja-JP" altLang="en-US" sz="6600">
              <a:solidFill>
                <a:schemeClr val="bg1">
                  <a:lumMod val="65000"/>
                </a:schemeClr>
              </a:solidFill>
            </a:endParaRPr>
          </a:p>
        </p:txBody>
      </p:sp>
      <p:sp>
        <p:nvSpPr>
          <p:cNvPr id="24" name="正方形/長方形 23">
            <a:extLst>
              <a:ext uri="{FF2B5EF4-FFF2-40B4-BE49-F238E27FC236}">
                <a16:creationId xmlns:a16="http://schemas.microsoft.com/office/drawing/2014/main" id="{21875EBE-C941-634B-9B78-7501A1427384}"/>
              </a:ext>
            </a:extLst>
          </p:cNvPr>
          <p:cNvSpPr/>
          <p:nvPr/>
        </p:nvSpPr>
        <p:spPr>
          <a:xfrm>
            <a:off x="6322643" y="2885967"/>
            <a:ext cx="1335622"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25" name="正方形/長方形 24">
            <a:extLst>
              <a:ext uri="{FF2B5EF4-FFF2-40B4-BE49-F238E27FC236}">
                <a16:creationId xmlns:a16="http://schemas.microsoft.com/office/drawing/2014/main" id="{C90DE97C-A1E4-2A4E-A047-1A920A627B35}"/>
              </a:ext>
            </a:extLst>
          </p:cNvPr>
          <p:cNvSpPr/>
          <p:nvPr/>
        </p:nvSpPr>
        <p:spPr>
          <a:xfrm>
            <a:off x="6322643" y="5240714"/>
            <a:ext cx="1335622"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600" b="1" dirty="0">
                <a:solidFill>
                  <a:srgbClr val="FF0000"/>
                </a:solidFill>
                <a:latin typeface="Arial" panose="020B0604020202020204" pitchFamily="34" charset="0"/>
              </a:rPr>
              <a:t>**</a:t>
            </a:r>
            <a:endParaRPr lang="ja-JP" altLang="en-US" sz="6600"/>
          </a:p>
        </p:txBody>
      </p:sp>
      <p:sp>
        <p:nvSpPr>
          <p:cNvPr id="26" name="正方形/長方形 25">
            <a:extLst>
              <a:ext uri="{FF2B5EF4-FFF2-40B4-BE49-F238E27FC236}">
                <a16:creationId xmlns:a16="http://schemas.microsoft.com/office/drawing/2014/main" id="{423E8094-72AD-AC43-9BA3-00E4878BA118}"/>
              </a:ext>
            </a:extLst>
          </p:cNvPr>
          <p:cNvSpPr/>
          <p:nvPr/>
        </p:nvSpPr>
        <p:spPr>
          <a:xfrm>
            <a:off x="9220668" y="4391777"/>
            <a:ext cx="1277914"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r>
              <a:rPr lang="en-US" altLang="ja-JP" sz="6000" b="1" dirty="0">
                <a:solidFill>
                  <a:srgbClr val="FF0000"/>
                </a:solidFill>
                <a:latin typeface="Arial" panose="020B0604020202020204" pitchFamily="34" charset="0"/>
              </a:rPr>
              <a:t>**</a:t>
            </a:r>
            <a:endParaRPr lang="ja-JP" altLang="en-US" sz="6600">
              <a:solidFill>
                <a:srgbClr val="FF0000"/>
              </a:solidFill>
            </a:endParaRPr>
          </a:p>
        </p:txBody>
      </p:sp>
    </p:spTree>
    <p:extLst>
      <p:ext uri="{BB962C8B-B14F-4D97-AF65-F5344CB8AC3E}">
        <p14:creationId xmlns:p14="http://schemas.microsoft.com/office/powerpoint/2010/main" val="371548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DC9BA0-006A-E64A-AFDD-F89FCF930B57}"/>
              </a:ext>
            </a:extLst>
          </p:cNvPr>
          <p:cNvSpPr>
            <a:spLocks noGrp="1"/>
          </p:cNvSpPr>
          <p:nvPr>
            <p:ph type="title"/>
          </p:nvPr>
        </p:nvSpPr>
        <p:spPr/>
        <p:txBody>
          <a:bodyPr/>
          <a:lstStyle/>
          <a:p>
            <a:r>
              <a:rPr kumimoji="1" lang="ja-JP" altLang="en-US"/>
              <a:t>心理的安全性</a:t>
            </a:r>
          </a:p>
        </p:txBody>
      </p:sp>
      <p:sp>
        <p:nvSpPr>
          <p:cNvPr id="4" name="スライド番号プレースホルダー 3">
            <a:extLst>
              <a:ext uri="{FF2B5EF4-FFF2-40B4-BE49-F238E27FC236}">
                <a16:creationId xmlns:a16="http://schemas.microsoft.com/office/drawing/2014/main" id="{025B3997-F7BA-AD4E-8537-B69E93D5526D}"/>
              </a:ext>
            </a:extLst>
          </p:cNvPr>
          <p:cNvSpPr>
            <a:spLocks noGrp="1"/>
          </p:cNvSpPr>
          <p:nvPr>
            <p:ph type="sldNum" sz="quarter" idx="12"/>
          </p:nvPr>
        </p:nvSpPr>
        <p:spPr/>
        <p:txBody>
          <a:bodyPr/>
          <a:lstStyle/>
          <a:p>
            <a:pPr>
              <a:defRPr/>
            </a:pPr>
            <a:fld id="{94BF2404-5E9C-4BA7-AF69-FF3299AE34FF}" type="slidenum">
              <a:rPr lang="en-US" altLang="ja-JP" smtClean="0"/>
              <a:pPr>
                <a:defRPr/>
              </a:pPr>
              <a:t>3</a:t>
            </a:fld>
            <a:endParaRPr lang="en-US" altLang="ja-JP"/>
          </a:p>
        </p:txBody>
      </p:sp>
      <p:pic>
        <p:nvPicPr>
          <p:cNvPr id="5" name="図 4">
            <a:extLst>
              <a:ext uri="{FF2B5EF4-FFF2-40B4-BE49-F238E27FC236}">
                <a16:creationId xmlns:a16="http://schemas.microsoft.com/office/drawing/2014/main" id="{E6FBAEB7-7B66-6349-8475-514D79896138}"/>
              </a:ext>
            </a:extLst>
          </p:cNvPr>
          <p:cNvPicPr>
            <a:picLocks noChangeAspect="1"/>
          </p:cNvPicPr>
          <p:nvPr/>
        </p:nvPicPr>
        <p:blipFill>
          <a:blip r:embed="rId2"/>
          <a:stretch>
            <a:fillRect/>
          </a:stretch>
        </p:blipFill>
        <p:spPr>
          <a:xfrm>
            <a:off x="4151784" y="1861577"/>
            <a:ext cx="2685008" cy="2685008"/>
          </a:xfrm>
          <a:prstGeom prst="rect">
            <a:avLst/>
          </a:prstGeom>
        </p:spPr>
      </p:pic>
      <p:sp>
        <p:nvSpPr>
          <p:cNvPr id="6" name="角丸四角形吹き出し 5">
            <a:extLst>
              <a:ext uri="{FF2B5EF4-FFF2-40B4-BE49-F238E27FC236}">
                <a16:creationId xmlns:a16="http://schemas.microsoft.com/office/drawing/2014/main" id="{9B227C45-FA1E-5B45-AF93-405DA3657401}"/>
              </a:ext>
            </a:extLst>
          </p:cNvPr>
          <p:cNvSpPr/>
          <p:nvPr/>
        </p:nvSpPr>
        <p:spPr>
          <a:xfrm>
            <a:off x="7464687" y="3603898"/>
            <a:ext cx="2376264" cy="864096"/>
          </a:xfrm>
          <a:prstGeom prst="wedgeRoundRectCallout">
            <a:avLst>
              <a:gd name="adj1" fmla="val -65727"/>
              <a:gd name="adj2" fmla="val -3370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意見を言うのが恥ずかしい</a:t>
            </a:r>
          </a:p>
        </p:txBody>
      </p:sp>
      <p:sp>
        <p:nvSpPr>
          <p:cNvPr id="7" name="正方形/長方形 6">
            <a:extLst>
              <a:ext uri="{FF2B5EF4-FFF2-40B4-BE49-F238E27FC236}">
                <a16:creationId xmlns:a16="http://schemas.microsoft.com/office/drawing/2014/main" id="{AA7E13D9-A61F-EC42-8482-B9C622541651}"/>
              </a:ext>
            </a:extLst>
          </p:cNvPr>
          <p:cNvSpPr/>
          <p:nvPr/>
        </p:nvSpPr>
        <p:spPr>
          <a:xfrm>
            <a:off x="1054224" y="4777988"/>
            <a:ext cx="9002216" cy="523220"/>
          </a:xfrm>
          <a:prstGeom prst="rect">
            <a:avLst/>
          </a:prstGeom>
        </p:spPr>
        <p:txBody>
          <a:bodyPr wrap="square">
            <a:spAutoFit/>
          </a:bodyPr>
          <a:lstStyle/>
          <a:p>
            <a:pPr algn="ctr"/>
            <a:r>
              <a:rPr lang="ja-JP" altLang="en-US" sz="2800" b="1">
                <a:solidFill>
                  <a:srgbClr val="000000"/>
                </a:solidFill>
                <a:latin typeface="Arial" panose="020B0604020202020204" pitchFamily="34" charset="0"/>
              </a:rPr>
              <a:t>心理的安全性がないチームの場合</a:t>
            </a:r>
            <a:endParaRPr lang="ja-JP" altLang="en-US" sz="2800"/>
          </a:p>
        </p:txBody>
      </p:sp>
      <p:sp>
        <p:nvSpPr>
          <p:cNvPr id="9" name="角丸四角形吹き出し 8">
            <a:extLst>
              <a:ext uri="{FF2B5EF4-FFF2-40B4-BE49-F238E27FC236}">
                <a16:creationId xmlns:a16="http://schemas.microsoft.com/office/drawing/2014/main" id="{FE57C804-3579-F347-BA71-B055DB304396}"/>
              </a:ext>
            </a:extLst>
          </p:cNvPr>
          <p:cNvSpPr/>
          <p:nvPr/>
        </p:nvSpPr>
        <p:spPr>
          <a:xfrm>
            <a:off x="1281820" y="1609636"/>
            <a:ext cx="2376264" cy="864096"/>
          </a:xfrm>
          <a:prstGeom prst="wedgeRoundRectCallout">
            <a:avLst>
              <a:gd name="adj1" fmla="val 40386"/>
              <a:gd name="adj2" fmla="val 7532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ミスを報告すると自分のせいにされないか</a:t>
            </a:r>
          </a:p>
        </p:txBody>
      </p:sp>
      <p:sp>
        <p:nvSpPr>
          <p:cNvPr id="10" name="角丸四角形吹き出し 9">
            <a:extLst>
              <a:ext uri="{FF2B5EF4-FFF2-40B4-BE49-F238E27FC236}">
                <a16:creationId xmlns:a16="http://schemas.microsoft.com/office/drawing/2014/main" id="{52B4B68A-8C50-B049-9E33-9FB268653996}"/>
              </a:ext>
            </a:extLst>
          </p:cNvPr>
          <p:cNvSpPr/>
          <p:nvPr/>
        </p:nvSpPr>
        <p:spPr>
          <a:xfrm>
            <a:off x="1252623" y="3546018"/>
            <a:ext cx="2376264" cy="864096"/>
          </a:xfrm>
          <a:prstGeom prst="wedgeRoundRectCallout">
            <a:avLst>
              <a:gd name="adj1" fmla="val 60209"/>
              <a:gd name="adj2" fmla="val -4973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わからないことを聞くと無能と思われないか</a:t>
            </a:r>
          </a:p>
        </p:txBody>
      </p:sp>
      <p:sp>
        <p:nvSpPr>
          <p:cNvPr id="11" name="角丸四角形吹き出し 10">
            <a:extLst>
              <a:ext uri="{FF2B5EF4-FFF2-40B4-BE49-F238E27FC236}">
                <a16:creationId xmlns:a16="http://schemas.microsoft.com/office/drawing/2014/main" id="{EA2A11DF-9384-6D4C-89DE-6C4C7CA0780E}"/>
              </a:ext>
            </a:extLst>
          </p:cNvPr>
          <p:cNvSpPr/>
          <p:nvPr/>
        </p:nvSpPr>
        <p:spPr>
          <a:xfrm>
            <a:off x="7176120" y="997481"/>
            <a:ext cx="2376264" cy="864096"/>
          </a:xfrm>
          <a:prstGeom prst="wedgeRoundRectCallout">
            <a:avLst>
              <a:gd name="adj1" fmla="val -63395"/>
              <a:gd name="adj2" fmla="val 512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他の人の行動を邪魔することにならないか</a:t>
            </a:r>
          </a:p>
        </p:txBody>
      </p:sp>
      <p:sp>
        <p:nvSpPr>
          <p:cNvPr id="13" name="角丸四角形吹き出し 12">
            <a:extLst>
              <a:ext uri="{FF2B5EF4-FFF2-40B4-BE49-F238E27FC236}">
                <a16:creationId xmlns:a16="http://schemas.microsoft.com/office/drawing/2014/main" id="{EA672D7A-5329-8C48-8981-B96A8F89612E}"/>
              </a:ext>
            </a:extLst>
          </p:cNvPr>
          <p:cNvSpPr/>
          <p:nvPr/>
        </p:nvSpPr>
        <p:spPr>
          <a:xfrm>
            <a:off x="7362215" y="2229451"/>
            <a:ext cx="2376264" cy="864096"/>
          </a:xfrm>
          <a:prstGeom prst="wedgeRoundRectCallout">
            <a:avLst>
              <a:gd name="adj1" fmla="val -63978"/>
              <a:gd name="adj2" fmla="val 2081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意見が否定されるのではないか</a:t>
            </a:r>
          </a:p>
        </p:txBody>
      </p:sp>
    </p:spTree>
    <p:extLst>
      <p:ext uri="{BB962C8B-B14F-4D97-AF65-F5344CB8AC3E}">
        <p14:creationId xmlns:p14="http://schemas.microsoft.com/office/powerpoint/2010/main" val="420128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E2E91-C791-204D-A3F1-3C7527BC589C}"/>
              </a:ext>
            </a:extLst>
          </p:cNvPr>
          <p:cNvSpPr>
            <a:spLocks noGrp="1"/>
          </p:cNvSpPr>
          <p:nvPr>
            <p:ph type="title"/>
          </p:nvPr>
        </p:nvSpPr>
        <p:spPr/>
        <p:txBody>
          <a:bodyPr/>
          <a:lstStyle/>
          <a:p>
            <a:r>
              <a:rPr kumimoji="1" lang="ja-JP" altLang="en-US"/>
              <a:t>心理的安全性</a:t>
            </a:r>
          </a:p>
        </p:txBody>
      </p:sp>
      <p:sp>
        <p:nvSpPr>
          <p:cNvPr id="4" name="スライド番号プレースホルダー 3">
            <a:extLst>
              <a:ext uri="{FF2B5EF4-FFF2-40B4-BE49-F238E27FC236}">
                <a16:creationId xmlns:a16="http://schemas.microsoft.com/office/drawing/2014/main" id="{92901AAE-89F4-7447-BFF6-9B655D8768E9}"/>
              </a:ext>
            </a:extLst>
          </p:cNvPr>
          <p:cNvSpPr>
            <a:spLocks noGrp="1"/>
          </p:cNvSpPr>
          <p:nvPr>
            <p:ph type="sldNum" sz="quarter" idx="12"/>
          </p:nvPr>
        </p:nvSpPr>
        <p:spPr/>
        <p:txBody>
          <a:bodyPr/>
          <a:lstStyle/>
          <a:p>
            <a:pPr>
              <a:defRPr/>
            </a:pPr>
            <a:fld id="{94BF2404-5E9C-4BA7-AF69-FF3299AE34FF}" type="slidenum">
              <a:rPr lang="en-US" altLang="ja-JP" smtClean="0"/>
              <a:pPr>
                <a:defRPr/>
              </a:pPr>
              <a:t>4</a:t>
            </a:fld>
            <a:endParaRPr lang="en-US" altLang="ja-JP"/>
          </a:p>
        </p:txBody>
      </p:sp>
      <p:pic>
        <p:nvPicPr>
          <p:cNvPr id="6" name="図 5">
            <a:extLst>
              <a:ext uri="{FF2B5EF4-FFF2-40B4-BE49-F238E27FC236}">
                <a16:creationId xmlns:a16="http://schemas.microsoft.com/office/drawing/2014/main" id="{1627F35F-FB43-1549-B81F-A8793F78EF98}"/>
              </a:ext>
            </a:extLst>
          </p:cNvPr>
          <p:cNvPicPr>
            <a:picLocks noChangeAspect="1"/>
          </p:cNvPicPr>
          <p:nvPr/>
        </p:nvPicPr>
        <p:blipFill>
          <a:blip r:embed="rId2"/>
          <a:stretch>
            <a:fillRect/>
          </a:stretch>
        </p:blipFill>
        <p:spPr>
          <a:xfrm>
            <a:off x="4223792" y="1916832"/>
            <a:ext cx="2685008" cy="2685008"/>
          </a:xfrm>
          <a:prstGeom prst="rect">
            <a:avLst/>
          </a:prstGeom>
        </p:spPr>
      </p:pic>
      <p:sp>
        <p:nvSpPr>
          <p:cNvPr id="7" name="角丸四角形吹き出し 6">
            <a:extLst>
              <a:ext uri="{FF2B5EF4-FFF2-40B4-BE49-F238E27FC236}">
                <a16:creationId xmlns:a16="http://schemas.microsoft.com/office/drawing/2014/main" id="{457D6425-20B5-A84C-BD43-3FF6532DEDD2}"/>
              </a:ext>
            </a:extLst>
          </p:cNvPr>
          <p:cNvSpPr/>
          <p:nvPr/>
        </p:nvSpPr>
        <p:spPr>
          <a:xfrm>
            <a:off x="7464687" y="3603898"/>
            <a:ext cx="2376264" cy="864096"/>
          </a:xfrm>
          <a:prstGeom prst="wedgeRoundRectCallout">
            <a:avLst>
              <a:gd name="adj1" fmla="val -65727"/>
              <a:gd name="adj2" fmla="val -3370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意見を言うことは尊敬をよぶ</a:t>
            </a:r>
          </a:p>
        </p:txBody>
      </p:sp>
      <p:sp>
        <p:nvSpPr>
          <p:cNvPr id="8" name="正方形/長方形 7">
            <a:extLst>
              <a:ext uri="{FF2B5EF4-FFF2-40B4-BE49-F238E27FC236}">
                <a16:creationId xmlns:a16="http://schemas.microsoft.com/office/drawing/2014/main" id="{65084726-8C47-724C-864D-0F0B55480FE6}"/>
              </a:ext>
            </a:extLst>
          </p:cNvPr>
          <p:cNvSpPr/>
          <p:nvPr/>
        </p:nvSpPr>
        <p:spPr>
          <a:xfrm>
            <a:off x="1054224" y="4777988"/>
            <a:ext cx="9002216" cy="954107"/>
          </a:xfrm>
          <a:prstGeom prst="rect">
            <a:avLst/>
          </a:prstGeom>
        </p:spPr>
        <p:txBody>
          <a:bodyPr wrap="square">
            <a:spAutoFit/>
          </a:bodyPr>
          <a:lstStyle/>
          <a:p>
            <a:pPr algn="ctr"/>
            <a:r>
              <a:rPr lang="ja-JP" altLang="en-US" sz="2800" b="1">
                <a:solidFill>
                  <a:srgbClr val="000000"/>
                </a:solidFill>
                <a:latin typeface="Arial" panose="020B0604020202020204" pitchFamily="34" charset="0"/>
              </a:rPr>
              <a:t>心理的安全性があるチームの場合</a:t>
            </a:r>
            <a:endParaRPr lang="en-US" altLang="ja-JP" sz="2800" b="1" dirty="0">
              <a:solidFill>
                <a:srgbClr val="000000"/>
              </a:solidFill>
              <a:latin typeface="Arial" panose="020B0604020202020204" pitchFamily="34" charset="0"/>
            </a:endParaRPr>
          </a:p>
          <a:p>
            <a:pPr algn="ctr"/>
            <a:r>
              <a:rPr lang="en-US" altLang="ja-JP" sz="2800" b="1" dirty="0">
                <a:solidFill>
                  <a:srgbClr val="000000"/>
                </a:solidFill>
                <a:latin typeface="Arial" panose="020B0604020202020204" pitchFamily="34" charset="0"/>
              </a:rPr>
              <a:t>(</a:t>
            </a:r>
            <a:r>
              <a:rPr lang="ja-JP" altLang="en-US" sz="2800" b="1">
                <a:solidFill>
                  <a:srgbClr val="000000"/>
                </a:solidFill>
                <a:latin typeface="Arial" panose="020B0604020202020204" pitchFamily="34" charset="0"/>
              </a:rPr>
              <a:t>チーム内でお互いの信頼感がある</a:t>
            </a:r>
            <a:r>
              <a:rPr lang="en-US" altLang="ja-JP" sz="2800" b="1" dirty="0">
                <a:solidFill>
                  <a:srgbClr val="000000"/>
                </a:solidFill>
                <a:latin typeface="Arial" panose="020B0604020202020204" pitchFamily="34" charset="0"/>
              </a:rPr>
              <a:t>)</a:t>
            </a:r>
            <a:endParaRPr lang="ja-JP" altLang="en-US" sz="2800"/>
          </a:p>
        </p:txBody>
      </p:sp>
      <p:sp>
        <p:nvSpPr>
          <p:cNvPr id="9" name="角丸四角形吹き出し 8">
            <a:extLst>
              <a:ext uri="{FF2B5EF4-FFF2-40B4-BE49-F238E27FC236}">
                <a16:creationId xmlns:a16="http://schemas.microsoft.com/office/drawing/2014/main" id="{F7FA1FEF-B6E2-BC45-842B-B735711078BA}"/>
              </a:ext>
            </a:extLst>
          </p:cNvPr>
          <p:cNvSpPr/>
          <p:nvPr/>
        </p:nvSpPr>
        <p:spPr>
          <a:xfrm>
            <a:off x="1281820" y="1609636"/>
            <a:ext cx="2376264" cy="864096"/>
          </a:xfrm>
          <a:prstGeom prst="wedgeRoundRectCallout">
            <a:avLst>
              <a:gd name="adj1" fmla="val 40386"/>
              <a:gd name="adj2" fmla="val 7532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ミスを報告しても自分のせいにはされない</a:t>
            </a:r>
          </a:p>
        </p:txBody>
      </p:sp>
      <p:sp>
        <p:nvSpPr>
          <p:cNvPr id="10" name="角丸四角形吹き出し 9">
            <a:extLst>
              <a:ext uri="{FF2B5EF4-FFF2-40B4-BE49-F238E27FC236}">
                <a16:creationId xmlns:a16="http://schemas.microsoft.com/office/drawing/2014/main" id="{A6E319AF-720B-E448-B0E8-0DFCC2B2C2F4}"/>
              </a:ext>
            </a:extLst>
          </p:cNvPr>
          <p:cNvSpPr/>
          <p:nvPr/>
        </p:nvSpPr>
        <p:spPr>
          <a:xfrm>
            <a:off x="1252623" y="3546018"/>
            <a:ext cx="2376264" cy="864096"/>
          </a:xfrm>
          <a:prstGeom prst="wedgeRoundRectCallout">
            <a:avLst>
              <a:gd name="adj1" fmla="val 60209"/>
              <a:gd name="adj2" fmla="val -4973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わからないことは皆が聞くこと</a:t>
            </a:r>
          </a:p>
        </p:txBody>
      </p:sp>
      <p:sp>
        <p:nvSpPr>
          <p:cNvPr id="11" name="角丸四角形吹き出し 10">
            <a:extLst>
              <a:ext uri="{FF2B5EF4-FFF2-40B4-BE49-F238E27FC236}">
                <a16:creationId xmlns:a16="http://schemas.microsoft.com/office/drawing/2014/main" id="{D14097D0-171B-9343-8752-943E4DB5D5D6}"/>
              </a:ext>
            </a:extLst>
          </p:cNvPr>
          <p:cNvSpPr/>
          <p:nvPr/>
        </p:nvSpPr>
        <p:spPr>
          <a:xfrm>
            <a:off x="7359689" y="1609636"/>
            <a:ext cx="2376264" cy="864096"/>
          </a:xfrm>
          <a:prstGeom prst="wedgeRoundRectCallout">
            <a:avLst>
              <a:gd name="adj1" fmla="val -63395"/>
              <a:gd name="adj2" fmla="val 512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他の人は意見を受け入れてくれる</a:t>
            </a:r>
          </a:p>
        </p:txBody>
      </p:sp>
    </p:spTree>
    <p:extLst>
      <p:ext uri="{BB962C8B-B14F-4D97-AF65-F5344CB8AC3E}">
        <p14:creationId xmlns:p14="http://schemas.microsoft.com/office/powerpoint/2010/main" val="165462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39823-2B05-0A49-BE88-23511A16078C}"/>
              </a:ext>
            </a:extLst>
          </p:cNvPr>
          <p:cNvSpPr>
            <a:spLocks noGrp="1"/>
          </p:cNvSpPr>
          <p:nvPr>
            <p:ph type="title"/>
          </p:nvPr>
        </p:nvSpPr>
        <p:spPr/>
        <p:txBody>
          <a:bodyPr/>
          <a:lstStyle/>
          <a:p>
            <a:r>
              <a:rPr kumimoji="1" lang="ja-JP" altLang="en-US"/>
              <a:t>仮設</a:t>
            </a:r>
          </a:p>
        </p:txBody>
      </p:sp>
      <p:sp>
        <p:nvSpPr>
          <p:cNvPr id="4" name="スライド番号プレースホルダー 3">
            <a:extLst>
              <a:ext uri="{FF2B5EF4-FFF2-40B4-BE49-F238E27FC236}">
                <a16:creationId xmlns:a16="http://schemas.microsoft.com/office/drawing/2014/main" id="{15EC0FB2-7545-CD40-8177-61407286CCC4}"/>
              </a:ext>
            </a:extLst>
          </p:cNvPr>
          <p:cNvSpPr>
            <a:spLocks noGrp="1"/>
          </p:cNvSpPr>
          <p:nvPr>
            <p:ph type="sldNum" sz="quarter" idx="12"/>
          </p:nvPr>
        </p:nvSpPr>
        <p:spPr/>
        <p:txBody>
          <a:bodyPr/>
          <a:lstStyle/>
          <a:p>
            <a:pPr>
              <a:defRPr/>
            </a:pPr>
            <a:fld id="{94BF2404-5E9C-4BA7-AF69-FF3299AE34FF}" type="slidenum">
              <a:rPr lang="en-US" altLang="ja-JP" smtClean="0"/>
              <a:pPr>
                <a:defRPr/>
              </a:pPr>
              <a:t>5</a:t>
            </a:fld>
            <a:endParaRPr lang="en-US" altLang="ja-JP"/>
          </a:p>
        </p:txBody>
      </p:sp>
      <p:sp>
        <p:nvSpPr>
          <p:cNvPr id="5" name="正方形/長方形 4">
            <a:extLst>
              <a:ext uri="{FF2B5EF4-FFF2-40B4-BE49-F238E27FC236}">
                <a16:creationId xmlns:a16="http://schemas.microsoft.com/office/drawing/2014/main" id="{99BF072F-DA67-B84E-8B14-2E59C3968544}"/>
              </a:ext>
            </a:extLst>
          </p:cNvPr>
          <p:cNvSpPr/>
          <p:nvPr/>
        </p:nvSpPr>
        <p:spPr>
          <a:xfrm>
            <a:off x="2334682" y="932238"/>
            <a:ext cx="2207656"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チームにおける</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学習行動</a:t>
            </a:r>
            <a:endParaRPr lang="ja-JP" altLang="en-US" sz="2800"/>
          </a:p>
        </p:txBody>
      </p:sp>
      <p:sp>
        <p:nvSpPr>
          <p:cNvPr id="6" name="正方形/長方形 5">
            <a:extLst>
              <a:ext uri="{FF2B5EF4-FFF2-40B4-BE49-F238E27FC236}">
                <a16:creationId xmlns:a16="http://schemas.microsoft.com/office/drawing/2014/main" id="{D29A2092-5572-AF40-9DFA-2E14C5785897}"/>
              </a:ext>
            </a:extLst>
          </p:cNvPr>
          <p:cNvSpPr/>
          <p:nvPr/>
        </p:nvSpPr>
        <p:spPr>
          <a:xfrm>
            <a:off x="8023314" y="933517"/>
            <a:ext cx="2079415"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パフォーマンス</a:t>
            </a:r>
            <a:endParaRPr lang="ja-JP" altLang="en-US" sz="2800"/>
          </a:p>
        </p:txBody>
      </p:sp>
      <p:cxnSp>
        <p:nvCxnSpPr>
          <p:cNvPr id="8" name="直線矢印コネクタ 7">
            <a:extLst>
              <a:ext uri="{FF2B5EF4-FFF2-40B4-BE49-F238E27FC236}">
                <a16:creationId xmlns:a16="http://schemas.microsoft.com/office/drawing/2014/main" id="{5038ADBE-6FF5-8A4E-B685-DC8537055976}"/>
              </a:ext>
            </a:extLst>
          </p:cNvPr>
          <p:cNvCxnSpPr>
            <a:stCxn id="5" idx="3"/>
            <a:endCxn id="6" idx="1"/>
          </p:cNvCxnSpPr>
          <p:nvPr/>
        </p:nvCxnSpPr>
        <p:spPr>
          <a:xfrm>
            <a:off x="4542338" y="1409292"/>
            <a:ext cx="3480976" cy="127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9" name="正方形/長方形 8">
            <a:extLst>
              <a:ext uri="{FF2B5EF4-FFF2-40B4-BE49-F238E27FC236}">
                <a16:creationId xmlns:a16="http://schemas.microsoft.com/office/drawing/2014/main" id="{0765EB01-EFCE-7D4C-B732-B83500E7BCA6}"/>
              </a:ext>
            </a:extLst>
          </p:cNvPr>
          <p:cNvSpPr/>
          <p:nvPr/>
        </p:nvSpPr>
        <p:spPr>
          <a:xfrm>
            <a:off x="5846224" y="462425"/>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12" name="角丸四角形吹き出し 11">
            <a:extLst>
              <a:ext uri="{FF2B5EF4-FFF2-40B4-BE49-F238E27FC236}">
                <a16:creationId xmlns:a16="http://schemas.microsoft.com/office/drawing/2014/main" id="{9AEA70BC-517F-604D-A192-C00E31092911}"/>
              </a:ext>
            </a:extLst>
          </p:cNvPr>
          <p:cNvSpPr/>
          <p:nvPr/>
        </p:nvSpPr>
        <p:spPr>
          <a:xfrm>
            <a:off x="723885" y="2066325"/>
            <a:ext cx="7732146" cy="1002635"/>
          </a:xfrm>
          <a:prstGeom prst="wedgeRoundRectCallout">
            <a:avLst>
              <a:gd name="adj1" fmla="val -21409"/>
              <a:gd name="adj2" fmla="val -7171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rgbClr val="000000"/>
                </a:solidFill>
                <a:latin typeface="Arial" panose="020B0604020202020204" pitchFamily="34" charset="0"/>
              </a:rPr>
              <a:t>[</a:t>
            </a:r>
            <a:r>
              <a:rPr lang="ja-JP" altLang="en-US">
                <a:solidFill>
                  <a:srgbClr val="000000"/>
                </a:solidFill>
                <a:latin typeface="Arial" panose="020B0604020202020204" pitchFamily="34" charset="0"/>
              </a:rPr>
              <a:t>学習行動</a:t>
            </a:r>
            <a:r>
              <a:rPr lang="en-US" altLang="ja-JP" dirty="0">
                <a:solidFill>
                  <a:srgbClr val="000000"/>
                </a:solidFill>
                <a:latin typeface="Arial" panose="020B0604020202020204" pitchFamily="34" charset="0"/>
              </a:rPr>
              <a:t>]</a:t>
            </a:r>
          </a:p>
          <a:p>
            <a:r>
              <a:rPr lang="ja-JP" altLang="en-US">
                <a:solidFill>
                  <a:srgbClr val="000000"/>
                </a:solidFill>
                <a:latin typeface="Arial" panose="020B0604020202020204" pitchFamily="34" charset="0"/>
              </a:rPr>
              <a:t>チームが計画のギャップを発見し、それに応じて変更を加えていくために、チームのメンバーが仮定を検証し、意見の違いをオープンに議論していく活動</a:t>
            </a:r>
            <a:endParaRPr lang="ja-JP" altLang="en-US"/>
          </a:p>
        </p:txBody>
      </p:sp>
      <p:sp>
        <p:nvSpPr>
          <p:cNvPr id="14" name="正方形/長方形 13">
            <a:extLst>
              <a:ext uri="{FF2B5EF4-FFF2-40B4-BE49-F238E27FC236}">
                <a16:creationId xmlns:a16="http://schemas.microsoft.com/office/drawing/2014/main" id="{C11D1C2B-B49A-7F48-AA10-271A5E79EE49}"/>
              </a:ext>
            </a:extLst>
          </p:cNvPr>
          <p:cNvSpPr/>
          <p:nvPr/>
        </p:nvSpPr>
        <p:spPr>
          <a:xfrm>
            <a:off x="2398802" y="3625742"/>
            <a:ext cx="2348720"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心理的安全性</a:t>
            </a:r>
            <a:endParaRPr lang="ja-JP" altLang="en-US" sz="2800"/>
          </a:p>
        </p:txBody>
      </p:sp>
      <p:sp>
        <p:nvSpPr>
          <p:cNvPr id="15" name="正方形/長方形 14">
            <a:extLst>
              <a:ext uri="{FF2B5EF4-FFF2-40B4-BE49-F238E27FC236}">
                <a16:creationId xmlns:a16="http://schemas.microsoft.com/office/drawing/2014/main" id="{C184CA0C-D6B3-BF4D-9616-02ABDB4B9FDE}"/>
              </a:ext>
            </a:extLst>
          </p:cNvPr>
          <p:cNvSpPr/>
          <p:nvPr/>
        </p:nvSpPr>
        <p:spPr>
          <a:xfrm>
            <a:off x="8023314" y="3627021"/>
            <a:ext cx="2207656"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チームにおける</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学習行動</a:t>
            </a:r>
            <a:endParaRPr lang="ja-JP" altLang="en-US" sz="2800"/>
          </a:p>
        </p:txBody>
      </p:sp>
      <p:cxnSp>
        <p:nvCxnSpPr>
          <p:cNvPr id="16" name="直線矢印コネクタ 15">
            <a:extLst>
              <a:ext uri="{FF2B5EF4-FFF2-40B4-BE49-F238E27FC236}">
                <a16:creationId xmlns:a16="http://schemas.microsoft.com/office/drawing/2014/main" id="{660566CD-9946-8A48-9933-4C2221934241}"/>
              </a:ext>
            </a:extLst>
          </p:cNvPr>
          <p:cNvCxnSpPr>
            <a:stCxn id="14" idx="3"/>
            <a:endCxn id="15" idx="1"/>
          </p:cNvCxnSpPr>
          <p:nvPr/>
        </p:nvCxnSpPr>
        <p:spPr>
          <a:xfrm>
            <a:off x="4747522" y="4102796"/>
            <a:ext cx="3275792" cy="127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7" name="正方形/長方形 16">
            <a:extLst>
              <a:ext uri="{FF2B5EF4-FFF2-40B4-BE49-F238E27FC236}">
                <a16:creationId xmlns:a16="http://schemas.microsoft.com/office/drawing/2014/main" id="{440E6113-40F4-014E-BCAF-B65A51FACCDB}"/>
              </a:ext>
            </a:extLst>
          </p:cNvPr>
          <p:cNvSpPr/>
          <p:nvPr/>
        </p:nvSpPr>
        <p:spPr>
          <a:xfrm>
            <a:off x="5910344" y="3159835"/>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18" name="正方形/長方形 17">
            <a:extLst>
              <a:ext uri="{FF2B5EF4-FFF2-40B4-BE49-F238E27FC236}">
                <a16:creationId xmlns:a16="http://schemas.microsoft.com/office/drawing/2014/main" id="{BD5F5691-0EBD-5046-80BD-9CACFD31D4A1}"/>
              </a:ext>
            </a:extLst>
          </p:cNvPr>
          <p:cNvSpPr/>
          <p:nvPr/>
        </p:nvSpPr>
        <p:spPr>
          <a:xfrm>
            <a:off x="908323" y="5308471"/>
            <a:ext cx="2348720"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心理的安全性</a:t>
            </a:r>
            <a:endParaRPr lang="ja-JP" altLang="en-US" sz="2800"/>
          </a:p>
        </p:txBody>
      </p:sp>
      <p:sp>
        <p:nvSpPr>
          <p:cNvPr id="19" name="正方形/長方形 18">
            <a:extLst>
              <a:ext uri="{FF2B5EF4-FFF2-40B4-BE49-F238E27FC236}">
                <a16:creationId xmlns:a16="http://schemas.microsoft.com/office/drawing/2014/main" id="{95BC3A0D-4999-4748-A7AD-751F741FAE50}"/>
              </a:ext>
            </a:extLst>
          </p:cNvPr>
          <p:cNvSpPr/>
          <p:nvPr/>
        </p:nvSpPr>
        <p:spPr>
          <a:xfrm>
            <a:off x="4912591" y="5309750"/>
            <a:ext cx="2207656"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チームにおける</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学習行動</a:t>
            </a:r>
            <a:endParaRPr lang="ja-JP" altLang="en-US" sz="2800"/>
          </a:p>
        </p:txBody>
      </p:sp>
      <p:cxnSp>
        <p:nvCxnSpPr>
          <p:cNvPr id="20" name="直線矢印コネクタ 19">
            <a:extLst>
              <a:ext uri="{FF2B5EF4-FFF2-40B4-BE49-F238E27FC236}">
                <a16:creationId xmlns:a16="http://schemas.microsoft.com/office/drawing/2014/main" id="{3D0B2707-A8EA-D34B-8AE9-5B7D4393DC62}"/>
              </a:ext>
            </a:extLst>
          </p:cNvPr>
          <p:cNvCxnSpPr>
            <a:stCxn id="18" idx="3"/>
            <a:endCxn id="19" idx="1"/>
          </p:cNvCxnSpPr>
          <p:nvPr/>
        </p:nvCxnSpPr>
        <p:spPr>
          <a:xfrm>
            <a:off x="3257043" y="5785525"/>
            <a:ext cx="1655548" cy="127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21" name="正方形/長方形 20">
            <a:extLst>
              <a:ext uri="{FF2B5EF4-FFF2-40B4-BE49-F238E27FC236}">
                <a16:creationId xmlns:a16="http://schemas.microsoft.com/office/drawing/2014/main" id="{FFF3918D-86B9-D24D-947B-34DE0D671DCD}"/>
              </a:ext>
            </a:extLst>
          </p:cNvPr>
          <p:cNvSpPr/>
          <p:nvPr/>
        </p:nvSpPr>
        <p:spPr>
          <a:xfrm>
            <a:off x="3420515" y="4841284"/>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22" name="正方形/長方形 21">
            <a:extLst>
              <a:ext uri="{FF2B5EF4-FFF2-40B4-BE49-F238E27FC236}">
                <a16:creationId xmlns:a16="http://schemas.microsoft.com/office/drawing/2014/main" id="{7F38E172-A039-C140-A806-E1752EE40C50}"/>
              </a:ext>
            </a:extLst>
          </p:cNvPr>
          <p:cNvSpPr/>
          <p:nvPr/>
        </p:nvSpPr>
        <p:spPr>
          <a:xfrm>
            <a:off x="9333836" y="5285358"/>
            <a:ext cx="2079415"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パフォーマンス</a:t>
            </a:r>
            <a:endParaRPr lang="ja-JP" altLang="en-US" sz="2800"/>
          </a:p>
        </p:txBody>
      </p:sp>
      <p:cxnSp>
        <p:nvCxnSpPr>
          <p:cNvPr id="23" name="直線矢印コネクタ 22">
            <a:extLst>
              <a:ext uri="{FF2B5EF4-FFF2-40B4-BE49-F238E27FC236}">
                <a16:creationId xmlns:a16="http://schemas.microsoft.com/office/drawing/2014/main" id="{39B74462-D5B7-1143-BBF0-4DB302FC9C2B}"/>
              </a:ext>
            </a:extLst>
          </p:cNvPr>
          <p:cNvCxnSpPr>
            <a:cxnSpLocks/>
            <a:endCxn id="22" idx="1"/>
          </p:cNvCxnSpPr>
          <p:nvPr/>
        </p:nvCxnSpPr>
        <p:spPr>
          <a:xfrm>
            <a:off x="7000823" y="5761132"/>
            <a:ext cx="2333013" cy="128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24" name="正方形/長方形 23">
            <a:extLst>
              <a:ext uri="{FF2B5EF4-FFF2-40B4-BE49-F238E27FC236}">
                <a16:creationId xmlns:a16="http://schemas.microsoft.com/office/drawing/2014/main" id="{85E1E7AD-B6BA-D044-BEB6-A606C26A1B51}"/>
              </a:ext>
            </a:extLst>
          </p:cNvPr>
          <p:cNvSpPr/>
          <p:nvPr/>
        </p:nvSpPr>
        <p:spPr>
          <a:xfrm>
            <a:off x="7777640" y="4816892"/>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25" name="正方形/長方形 24">
            <a:extLst>
              <a:ext uri="{FF2B5EF4-FFF2-40B4-BE49-F238E27FC236}">
                <a16:creationId xmlns:a16="http://schemas.microsoft.com/office/drawing/2014/main" id="{96CCF600-177D-9C47-8C2A-FFBB22E2F6DC}"/>
              </a:ext>
            </a:extLst>
          </p:cNvPr>
          <p:cNvSpPr/>
          <p:nvPr/>
        </p:nvSpPr>
        <p:spPr>
          <a:xfrm>
            <a:off x="1360022" y="1182246"/>
            <a:ext cx="415498" cy="369332"/>
          </a:xfrm>
          <a:prstGeom prst="rect">
            <a:avLst/>
          </a:prstGeom>
        </p:spPr>
        <p:txBody>
          <a:bodyPr wrap="none">
            <a:spAutoFit/>
          </a:bodyPr>
          <a:lstStyle/>
          <a:p>
            <a:r>
              <a:rPr lang="en-US" altLang="ja-JP" dirty="0"/>
              <a:t>①</a:t>
            </a:r>
            <a:endParaRPr lang="ja-JP" altLang="en-US"/>
          </a:p>
        </p:txBody>
      </p:sp>
      <p:sp>
        <p:nvSpPr>
          <p:cNvPr id="26" name="正方形/長方形 25">
            <a:extLst>
              <a:ext uri="{FF2B5EF4-FFF2-40B4-BE49-F238E27FC236}">
                <a16:creationId xmlns:a16="http://schemas.microsoft.com/office/drawing/2014/main" id="{8674D02F-592C-2A48-82A7-5BCC8F54366E}"/>
              </a:ext>
            </a:extLst>
          </p:cNvPr>
          <p:cNvSpPr/>
          <p:nvPr/>
        </p:nvSpPr>
        <p:spPr>
          <a:xfrm>
            <a:off x="1567771" y="3918129"/>
            <a:ext cx="415498" cy="369332"/>
          </a:xfrm>
          <a:prstGeom prst="rect">
            <a:avLst/>
          </a:prstGeom>
        </p:spPr>
        <p:txBody>
          <a:bodyPr wrap="none">
            <a:spAutoFit/>
          </a:bodyPr>
          <a:lstStyle/>
          <a:p>
            <a:r>
              <a:rPr lang="ja-JP" altLang="en-US"/>
              <a:t>②</a:t>
            </a:r>
          </a:p>
        </p:txBody>
      </p:sp>
      <p:sp>
        <p:nvSpPr>
          <p:cNvPr id="27" name="正方形/長方形 26">
            <a:extLst>
              <a:ext uri="{FF2B5EF4-FFF2-40B4-BE49-F238E27FC236}">
                <a16:creationId xmlns:a16="http://schemas.microsoft.com/office/drawing/2014/main" id="{1F1EAFD5-217E-8E49-9172-12F470345517}"/>
              </a:ext>
            </a:extLst>
          </p:cNvPr>
          <p:cNvSpPr/>
          <p:nvPr/>
        </p:nvSpPr>
        <p:spPr>
          <a:xfrm>
            <a:off x="370306" y="5600858"/>
            <a:ext cx="415498" cy="369332"/>
          </a:xfrm>
          <a:prstGeom prst="rect">
            <a:avLst/>
          </a:prstGeom>
        </p:spPr>
        <p:txBody>
          <a:bodyPr wrap="none">
            <a:spAutoFit/>
          </a:bodyPr>
          <a:lstStyle/>
          <a:p>
            <a:r>
              <a:rPr lang="ja-JP" altLang="en-US"/>
              <a:t>③</a:t>
            </a:r>
          </a:p>
        </p:txBody>
      </p:sp>
    </p:spTree>
    <p:extLst>
      <p:ext uri="{BB962C8B-B14F-4D97-AF65-F5344CB8AC3E}">
        <p14:creationId xmlns:p14="http://schemas.microsoft.com/office/powerpoint/2010/main" val="254338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77B86B-FB86-5F4A-9304-C2EB461E8156}"/>
              </a:ext>
            </a:extLst>
          </p:cNvPr>
          <p:cNvSpPr>
            <a:spLocks noGrp="1"/>
          </p:cNvSpPr>
          <p:nvPr>
            <p:ph type="title"/>
          </p:nvPr>
        </p:nvSpPr>
        <p:spPr/>
        <p:txBody>
          <a:bodyPr/>
          <a:lstStyle/>
          <a:p>
            <a:r>
              <a:rPr kumimoji="1" lang="ja-JP" altLang="en-US"/>
              <a:t>仮設</a:t>
            </a:r>
          </a:p>
        </p:txBody>
      </p:sp>
      <p:sp>
        <p:nvSpPr>
          <p:cNvPr id="4" name="スライド番号プレースホルダー 3">
            <a:extLst>
              <a:ext uri="{FF2B5EF4-FFF2-40B4-BE49-F238E27FC236}">
                <a16:creationId xmlns:a16="http://schemas.microsoft.com/office/drawing/2014/main" id="{B20CD226-E49B-994E-B614-0E5828FB99D3}"/>
              </a:ext>
            </a:extLst>
          </p:cNvPr>
          <p:cNvSpPr>
            <a:spLocks noGrp="1"/>
          </p:cNvSpPr>
          <p:nvPr>
            <p:ph type="sldNum" sz="quarter" idx="12"/>
          </p:nvPr>
        </p:nvSpPr>
        <p:spPr/>
        <p:txBody>
          <a:bodyPr/>
          <a:lstStyle/>
          <a:p>
            <a:pPr>
              <a:defRPr/>
            </a:pPr>
            <a:fld id="{94BF2404-5E9C-4BA7-AF69-FF3299AE34FF}" type="slidenum">
              <a:rPr lang="en-US" altLang="ja-JP" smtClean="0"/>
              <a:pPr>
                <a:defRPr/>
              </a:pPr>
              <a:t>6</a:t>
            </a:fld>
            <a:endParaRPr lang="en-US" altLang="ja-JP"/>
          </a:p>
        </p:txBody>
      </p:sp>
      <p:sp>
        <p:nvSpPr>
          <p:cNvPr id="17" name="正方形/長方形 16">
            <a:extLst>
              <a:ext uri="{FF2B5EF4-FFF2-40B4-BE49-F238E27FC236}">
                <a16:creationId xmlns:a16="http://schemas.microsoft.com/office/drawing/2014/main" id="{982E2470-E781-4246-B3F6-7AC95E43E6DE}"/>
              </a:ext>
            </a:extLst>
          </p:cNvPr>
          <p:cNvSpPr/>
          <p:nvPr/>
        </p:nvSpPr>
        <p:spPr>
          <a:xfrm>
            <a:off x="3107668" y="972132"/>
            <a:ext cx="1353255"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有効性</a:t>
            </a:r>
            <a:endParaRPr lang="ja-JP" altLang="en-US" sz="2800"/>
          </a:p>
        </p:txBody>
      </p:sp>
      <p:sp>
        <p:nvSpPr>
          <p:cNvPr id="18" name="正方形/長方形 17">
            <a:extLst>
              <a:ext uri="{FF2B5EF4-FFF2-40B4-BE49-F238E27FC236}">
                <a16:creationId xmlns:a16="http://schemas.microsoft.com/office/drawing/2014/main" id="{95EB8763-0BAF-AB49-BCC0-75C8AD473744}"/>
              </a:ext>
            </a:extLst>
          </p:cNvPr>
          <p:cNvSpPr/>
          <p:nvPr/>
        </p:nvSpPr>
        <p:spPr>
          <a:xfrm>
            <a:off x="8234448" y="973411"/>
            <a:ext cx="2207656"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チームにおける</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学習行動</a:t>
            </a:r>
            <a:endParaRPr lang="ja-JP" altLang="en-US" sz="2800"/>
          </a:p>
        </p:txBody>
      </p:sp>
      <p:cxnSp>
        <p:nvCxnSpPr>
          <p:cNvPr id="19" name="直線矢印コネクタ 18">
            <a:extLst>
              <a:ext uri="{FF2B5EF4-FFF2-40B4-BE49-F238E27FC236}">
                <a16:creationId xmlns:a16="http://schemas.microsoft.com/office/drawing/2014/main" id="{9B1FFA0A-6498-6C41-B601-3146E54FEE10}"/>
              </a:ext>
            </a:extLst>
          </p:cNvPr>
          <p:cNvCxnSpPr>
            <a:stCxn id="17" idx="3"/>
            <a:endCxn id="18" idx="1"/>
          </p:cNvCxnSpPr>
          <p:nvPr/>
        </p:nvCxnSpPr>
        <p:spPr>
          <a:xfrm>
            <a:off x="4460923" y="1449186"/>
            <a:ext cx="3773525" cy="127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20" name="正方形/長方形 19">
            <a:extLst>
              <a:ext uri="{FF2B5EF4-FFF2-40B4-BE49-F238E27FC236}">
                <a16:creationId xmlns:a16="http://schemas.microsoft.com/office/drawing/2014/main" id="{24B59956-ECB6-FC48-942D-537FBC41847E}"/>
              </a:ext>
            </a:extLst>
          </p:cNvPr>
          <p:cNvSpPr/>
          <p:nvPr/>
        </p:nvSpPr>
        <p:spPr>
          <a:xfrm>
            <a:off x="6121478" y="342469"/>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21" name="角丸四角形吹き出し 20">
            <a:extLst>
              <a:ext uri="{FF2B5EF4-FFF2-40B4-BE49-F238E27FC236}">
                <a16:creationId xmlns:a16="http://schemas.microsoft.com/office/drawing/2014/main" id="{8B384BDF-3080-D94B-8E23-B527523D3BB7}"/>
              </a:ext>
            </a:extLst>
          </p:cNvPr>
          <p:cNvSpPr/>
          <p:nvPr/>
        </p:nvSpPr>
        <p:spPr>
          <a:xfrm>
            <a:off x="551384" y="2348880"/>
            <a:ext cx="5112568" cy="1008112"/>
          </a:xfrm>
          <a:prstGeom prst="wedgeRoundRectCallout">
            <a:avLst>
              <a:gd name="adj1" fmla="val 18190"/>
              <a:gd name="adj2" fmla="val -772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rgbClr val="000000"/>
                </a:solidFill>
                <a:latin typeface="Arial" panose="020B0604020202020204" pitchFamily="34" charset="0"/>
              </a:rPr>
              <a:t>[</a:t>
            </a:r>
            <a:r>
              <a:rPr lang="ja-JP" altLang="en-US">
                <a:solidFill>
                  <a:srgbClr val="000000"/>
                </a:solidFill>
                <a:latin typeface="Arial" panose="020B0604020202020204" pitchFamily="34" charset="0"/>
              </a:rPr>
              <a:t>有効性</a:t>
            </a:r>
            <a:r>
              <a:rPr lang="en-US" altLang="ja-JP" dirty="0">
                <a:solidFill>
                  <a:srgbClr val="000000"/>
                </a:solidFill>
                <a:latin typeface="Arial" panose="020B0604020202020204" pitchFamily="34" charset="0"/>
              </a:rPr>
              <a:t>]</a:t>
            </a:r>
          </a:p>
          <a:p>
            <a:r>
              <a:rPr lang="ja-JP" altLang="en-US">
                <a:solidFill>
                  <a:srgbClr val="000000"/>
                </a:solidFill>
                <a:latin typeface="Arial" panose="020B0604020202020204" pitchFamily="34" charset="0"/>
              </a:rPr>
              <a:t>新しい情報を使って有用な成果を生み出すことができると信じているか</a:t>
            </a:r>
            <a:endParaRPr lang="ja-JP" altLang="en-US"/>
          </a:p>
        </p:txBody>
      </p:sp>
      <p:sp>
        <p:nvSpPr>
          <p:cNvPr id="22" name="正方形/長方形 21">
            <a:extLst>
              <a:ext uri="{FF2B5EF4-FFF2-40B4-BE49-F238E27FC236}">
                <a16:creationId xmlns:a16="http://schemas.microsoft.com/office/drawing/2014/main" id="{B294840B-A6A0-C146-AD02-5E584E746736}"/>
              </a:ext>
            </a:extLst>
          </p:cNvPr>
          <p:cNvSpPr/>
          <p:nvPr/>
        </p:nvSpPr>
        <p:spPr>
          <a:xfrm>
            <a:off x="3129016" y="3986655"/>
            <a:ext cx="1353255"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有効性</a:t>
            </a:r>
            <a:endParaRPr lang="ja-JP" altLang="en-US" sz="2800"/>
          </a:p>
        </p:txBody>
      </p:sp>
      <p:sp>
        <p:nvSpPr>
          <p:cNvPr id="23" name="正方形/長方形 22">
            <a:extLst>
              <a:ext uri="{FF2B5EF4-FFF2-40B4-BE49-F238E27FC236}">
                <a16:creationId xmlns:a16="http://schemas.microsoft.com/office/drawing/2014/main" id="{C07B7C07-AC0B-7B44-A3DC-A43EECE36DBD}"/>
              </a:ext>
            </a:extLst>
          </p:cNvPr>
          <p:cNvSpPr/>
          <p:nvPr/>
        </p:nvSpPr>
        <p:spPr>
          <a:xfrm>
            <a:off x="8255796" y="4203085"/>
            <a:ext cx="2207656"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チームにおける</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学習行動</a:t>
            </a:r>
            <a:endParaRPr lang="ja-JP" altLang="en-US" sz="2800"/>
          </a:p>
        </p:txBody>
      </p:sp>
      <p:cxnSp>
        <p:nvCxnSpPr>
          <p:cNvPr id="24" name="直線矢印コネクタ 23">
            <a:extLst>
              <a:ext uri="{FF2B5EF4-FFF2-40B4-BE49-F238E27FC236}">
                <a16:creationId xmlns:a16="http://schemas.microsoft.com/office/drawing/2014/main" id="{944B8598-C1AA-D149-A0FF-FB30FF0A8405}"/>
              </a:ext>
            </a:extLst>
          </p:cNvPr>
          <p:cNvCxnSpPr>
            <a:stCxn id="22" idx="3"/>
            <a:endCxn id="23" idx="1"/>
          </p:cNvCxnSpPr>
          <p:nvPr/>
        </p:nvCxnSpPr>
        <p:spPr>
          <a:xfrm>
            <a:off x="4482271" y="4463709"/>
            <a:ext cx="3773525" cy="21643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25" name="正方形/長方形 24">
            <a:extLst>
              <a:ext uri="{FF2B5EF4-FFF2-40B4-BE49-F238E27FC236}">
                <a16:creationId xmlns:a16="http://schemas.microsoft.com/office/drawing/2014/main" id="{4825B1A0-B8D9-2541-B33A-C22CF9012925}"/>
              </a:ext>
            </a:extLst>
          </p:cNvPr>
          <p:cNvSpPr/>
          <p:nvPr/>
        </p:nvSpPr>
        <p:spPr>
          <a:xfrm>
            <a:off x="5807968" y="3545140"/>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cxnSp>
        <p:nvCxnSpPr>
          <p:cNvPr id="27" name="直線矢印コネクタ 26">
            <a:extLst>
              <a:ext uri="{FF2B5EF4-FFF2-40B4-BE49-F238E27FC236}">
                <a16:creationId xmlns:a16="http://schemas.microsoft.com/office/drawing/2014/main" id="{FBC50B0D-E184-464D-B602-057296097939}"/>
              </a:ext>
            </a:extLst>
          </p:cNvPr>
          <p:cNvCxnSpPr>
            <a:cxnSpLocks/>
            <a:stCxn id="30" idx="3"/>
            <a:endCxn id="23" idx="1"/>
          </p:cNvCxnSpPr>
          <p:nvPr/>
        </p:nvCxnSpPr>
        <p:spPr>
          <a:xfrm flipV="1">
            <a:off x="4916328" y="4680139"/>
            <a:ext cx="3339468" cy="1060435"/>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30" name="正方形/長方形 29">
            <a:extLst>
              <a:ext uri="{FF2B5EF4-FFF2-40B4-BE49-F238E27FC236}">
                <a16:creationId xmlns:a16="http://schemas.microsoft.com/office/drawing/2014/main" id="{8F789C49-DDBC-9548-9EC7-EE934C1B3734}"/>
              </a:ext>
            </a:extLst>
          </p:cNvPr>
          <p:cNvSpPr/>
          <p:nvPr/>
        </p:nvSpPr>
        <p:spPr>
          <a:xfrm>
            <a:off x="2567608" y="5263520"/>
            <a:ext cx="2348720"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心理的安全性</a:t>
            </a:r>
            <a:endParaRPr lang="ja-JP" altLang="en-US" sz="2800"/>
          </a:p>
        </p:txBody>
      </p:sp>
      <p:sp>
        <p:nvSpPr>
          <p:cNvPr id="31" name="正方形/長方形 30">
            <a:extLst>
              <a:ext uri="{FF2B5EF4-FFF2-40B4-BE49-F238E27FC236}">
                <a16:creationId xmlns:a16="http://schemas.microsoft.com/office/drawing/2014/main" id="{E6574C09-8189-8D41-9A52-32B8D3E26C74}"/>
              </a:ext>
            </a:extLst>
          </p:cNvPr>
          <p:cNvSpPr/>
          <p:nvPr/>
        </p:nvSpPr>
        <p:spPr>
          <a:xfrm>
            <a:off x="5807968" y="4409236"/>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34" name="正方形/長方形 33">
            <a:extLst>
              <a:ext uri="{FF2B5EF4-FFF2-40B4-BE49-F238E27FC236}">
                <a16:creationId xmlns:a16="http://schemas.microsoft.com/office/drawing/2014/main" id="{C1651500-2219-EE44-BE88-5E873C53517B}"/>
              </a:ext>
            </a:extLst>
          </p:cNvPr>
          <p:cNvSpPr/>
          <p:nvPr/>
        </p:nvSpPr>
        <p:spPr>
          <a:xfrm>
            <a:off x="2199157" y="1240548"/>
            <a:ext cx="415498" cy="369332"/>
          </a:xfrm>
          <a:prstGeom prst="rect">
            <a:avLst/>
          </a:prstGeom>
        </p:spPr>
        <p:txBody>
          <a:bodyPr wrap="none">
            <a:spAutoFit/>
          </a:bodyPr>
          <a:lstStyle/>
          <a:p>
            <a:r>
              <a:rPr lang="ja-JP" altLang="en-US"/>
              <a:t>④</a:t>
            </a:r>
          </a:p>
        </p:txBody>
      </p:sp>
      <p:sp>
        <p:nvSpPr>
          <p:cNvPr id="35" name="正方形/長方形 34">
            <a:extLst>
              <a:ext uri="{FF2B5EF4-FFF2-40B4-BE49-F238E27FC236}">
                <a16:creationId xmlns:a16="http://schemas.microsoft.com/office/drawing/2014/main" id="{9A7EA9E3-74E8-C140-B759-6CDCC7DC1021}"/>
              </a:ext>
            </a:extLst>
          </p:cNvPr>
          <p:cNvSpPr/>
          <p:nvPr/>
        </p:nvSpPr>
        <p:spPr>
          <a:xfrm>
            <a:off x="1914039" y="4961430"/>
            <a:ext cx="415498" cy="369332"/>
          </a:xfrm>
          <a:prstGeom prst="rect">
            <a:avLst/>
          </a:prstGeom>
        </p:spPr>
        <p:txBody>
          <a:bodyPr wrap="none">
            <a:spAutoFit/>
          </a:bodyPr>
          <a:lstStyle/>
          <a:p>
            <a:r>
              <a:rPr lang="ja-JP" altLang="en-US"/>
              <a:t>⑤</a:t>
            </a:r>
          </a:p>
        </p:txBody>
      </p:sp>
    </p:spTree>
    <p:extLst>
      <p:ext uri="{BB962C8B-B14F-4D97-AF65-F5344CB8AC3E}">
        <p14:creationId xmlns:p14="http://schemas.microsoft.com/office/powerpoint/2010/main" val="101535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77B86B-FB86-5F4A-9304-C2EB461E8156}"/>
              </a:ext>
            </a:extLst>
          </p:cNvPr>
          <p:cNvSpPr>
            <a:spLocks noGrp="1"/>
          </p:cNvSpPr>
          <p:nvPr>
            <p:ph type="title"/>
          </p:nvPr>
        </p:nvSpPr>
        <p:spPr/>
        <p:txBody>
          <a:bodyPr/>
          <a:lstStyle/>
          <a:p>
            <a:r>
              <a:rPr kumimoji="1" lang="ja-JP" altLang="en-US"/>
              <a:t>仮設</a:t>
            </a:r>
          </a:p>
        </p:txBody>
      </p:sp>
      <p:sp>
        <p:nvSpPr>
          <p:cNvPr id="4" name="スライド番号プレースホルダー 3">
            <a:extLst>
              <a:ext uri="{FF2B5EF4-FFF2-40B4-BE49-F238E27FC236}">
                <a16:creationId xmlns:a16="http://schemas.microsoft.com/office/drawing/2014/main" id="{B20CD226-E49B-994E-B614-0E5828FB99D3}"/>
              </a:ext>
            </a:extLst>
          </p:cNvPr>
          <p:cNvSpPr>
            <a:spLocks noGrp="1"/>
          </p:cNvSpPr>
          <p:nvPr>
            <p:ph type="sldNum" sz="quarter" idx="12"/>
          </p:nvPr>
        </p:nvSpPr>
        <p:spPr/>
        <p:txBody>
          <a:bodyPr/>
          <a:lstStyle/>
          <a:p>
            <a:pPr>
              <a:defRPr/>
            </a:pPr>
            <a:fld id="{94BF2404-5E9C-4BA7-AF69-FF3299AE34FF}" type="slidenum">
              <a:rPr lang="en-US" altLang="ja-JP" smtClean="0"/>
              <a:pPr>
                <a:defRPr/>
              </a:pPr>
              <a:t>7</a:t>
            </a:fld>
            <a:endParaRPr lang="en-US" altLang="ja-JP"/>
          </a:p>
        </p:txBody>
      </p:sp>
      <p:sp>
        <p:nvSpPr>
          <p:cNvPr id="17" name="正方形/長方形 16">
            <a:extLst>
              <a:ext uri="{FF2B5EF4-FFF2-40B4-BE49-F238E27FC236}">
                <a16:creationId xmlns:a16="http://schemas.microsoft.com/office/drawing/2014/main" id="{982E2470-E781-4246-B3F6-7AC95E43E6DE}"/>
              </a:ext>
            </a:extLst>
          </p:cNvPr>
          <p:cNvSpPr/>
          <p:nvPr/>
        </p:nvSpPr>
        <p:spPr>
          <a:xfrm>
            <a:off x="1510275" y="972132"/>
            <a:ext cx="4548041"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チームリーダーの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コーチングとコンテキストサポート</a:t>
            </a:r>
            <a:endParaRPr lang="ja-JP" altLang="en-US" sz="2800"/>
          </a:p>
        </p:txBody>
      </p:sp>
      <p:sp>
        <p:nvSpPr>
          <p:cNvPr id="18" name="正方形/長方形 17">
            <a:extLst>
              <a:ext uri="{FF2B5EF4-FFF2-40B4-BE49-F238E27FC236}">
                <a16:creationId xmlns:a16="http://schemas.microsoft.com/office/drawing/2014/main" id="{95EB8763-0BAF-AB49-BCC0-75C8AD473744}"/>
              </a:ext>
            </a:extLst>
          </p:cNvPr>
          <p:cNvSpPr/>
          <p:nvPr/>
        </p:nvSpPr>
        <p:spPr>
          <a:xfrm>
            <a:off x="8163916" y="973411"/>
            <a:ext cx="2348721"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心理的安全性</a:t>
            </a:r>
            <a:endParaRPr lang="ja-JP" altLang="en-US" sz="2800"/>
          </a:p>
        </p:txBody>
      </p:sp>
      <p:cxnSp>
        <p:nvCxnSpPr>
          <p:cNvPr id="19" name="直線矢印コネクタ 18">
            <a:extLst>
              <a:ext uri="{FF2B5EF4-FFF2-40B4-BE49-F238E27FC236}">
                <a16:creationId xmlns:a16="http://schemas.microsoft.com/office/drawing/2014/main" id="{9B1FFA0A-6498-6C41-B601-3146E54FEE10}"/>
              </a:ext>
            </a:extLst>
          </p:cNvPr>
          <p:cNvCxnSpPr>
            <a:stCxn id="17" idx="3"/>
            <a:endCxn id="18" idx="1"/>
          </p:cNvCxnSpPr>
          <p:nvPr/>
        </p:nvCxnSpPr>
        <p:spPr>
          <a:xfrm>
            <a:off x="6058316" y="1449186"/>
            <a:ext cx="2105600" cy="127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20" name="正方形/長方形 19">
            <a:extLst>
              <a:ext uri="{FF2B5EF4-FFF2-40B4-BE49-F238E27FC236}">
                <a16:creationId xmlns:a16="http://schemas.microsoft.com/office/drawing/2014/main" id="{24B59956-ECB6-FC48-942D-537FBC41847E}"/>
              </a:ext>
            </a:extLst>
          </p:cNvPr>
          <p:cNvSpPr/>
          <p:nvPr/>
        </p:nvSpPr>
        <p:spPr>
          <a:xfrm>
            <a:off x="6121478" y="342469"/>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21" name="角丸四角形吹き出し 20">
            <a:extLst>
              <a:ext uri="{FF2B5EF4-FFF2-40B4-BE49-F238E27FC236}">
                <a16:creationId xmlns:a16="http://schemas.microsoft.com/office/drawing/2014/main" id="{8B384BDF-3080-D94B-8E23-B527523D3BB7}"/>
              </a:ext>
            </a:extLst>
          </p:cNvPr>
          <p:cNvSpPr/>
          <p:nvPr/>
        </p:nvSpPr>
        <p:spPr>
          <a:xfrm>
            <a:off x="551384" y="2204864"/>
            <a:ext cx="5112568" cy="756223"/>
          </a:xfrm>
          <a:prstGeom prst="wedgeRoundRectCallout">
            <a:avLst>
              <a:gd name="adj1" fmla="val 18190"/>
              <a:gd name="adj2" fmla="val -772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a:t>リーダーが支持的で、コーチングを重視し、質問や課題に対して防御的ではない反応をする場合</a:t>
            </a:r>
          </a:p>
        </p:txBody>
      </p:sp>
      <p:sp>
        <p:nvSpPr>
          <p:cNvPr id="16" name="正方形/長方形 15">
            <a:extLst>
              <a:ext uri="{FF2B5EF4-FFF2-40B4-BE49-F238E27FC236}">
                <a16:creationId xmlns:a16="http://schemas.microsoft.com/office/drawing/2014/main" id="{32B5F880-9EDB-494B-9983-08EDE950CE72}"/>
              </a:ext>
            </a:extLst>
          </p:cNvPr>
          <p:cNvSpPr/>
          <p:nvPr/>
        </p:nvSpPr>
        <p:spPr>
          <a:xfrm>
            <a:off x="29160" y="3625742"/>
            <a:ext cx="4548041"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チームリーダーの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コーチングとコンテキストサポート</a:t>
            </a:r>
            <a:endParaRPr lang="ja-JP" altLang="en-US" sz="2800"/>
          </a:p>
        </p:txBody>
      </p:sp>
      <p:sp>
        <p:nvSpPr>
          <p:cNvPr id="26" name="正方形/長方形 25">
            <a:extLst>
              <a:ext uri="{FF2B5EF4-FFF2-40B4-BE49-F238E27FC236}">
                <a16:creationId xmlns:a16="http://schemas.microsoft.com/office/drawing/2014/main" id="{DDDF5B6D-8465-5A4D-A9FC-70B755BBDE25}"/>
              </a:ext>
            </a:extLst>
          </p:cNvPr>
          <p:cNvSpPr/>
          <p:nvPr/>
        </p:nvSpPr>
        <p:spPr>
          <a:xfrm>
            <a:off x="5581367" y="3627021"/>
            <a:ext cx="2348721"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心理的安全性</a:t>
            </a:r>
            <a:endParaRPr lang="ja-JP" altLang="en-US" sz="2800"/>
          </a:p>
        </p:txBody>
      </p:sp>
      <p:cxnSp>
        <p:nvCxnSpPr>
          <p:cNvPr id="28" name="直線矢印コネクタ 27">
            <a:extLst>
              <a:ext uri="{FF2B5EF4-FFF2-40B4-BE49-F238E27FC236}">
                <a16:creationId xmlns:a16="http://schemas.microsoft.com/office/drawing/2014/main" id="{0A29DC1F-FCF0-0340-BB50-48154068D1B8}"/>
              </a:ext>
            </a:extLst>
          </p:cNvPr>
          <p:cNvCxnSpPr>
            <a:stCxn id="16" idx="3"/>
            <a:endCxn id="26" idx="1"/>
          </p:cNvCxnSpPr>
          <p:nvPr/>
        </p:nvCxnSpPr>
        <p:spPr>
          <a:xfrm>
            <a:off x="4577201" y="4102796"/>
            <a:ext cx="1004166" cy="127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29" name="正方形/長方形 28">
            <a:extLst>
              <a:ext uri="{FF2B5EF4-FFF2-40B4-BE49-F238E27FC236}">
                <a16:creationId xmlns:a16="http://schemas.microsoft.com/office/drawing/2014/main" id="{A4E1C33B-A8C6-8D43-9F4A-2228169E3462}"/>
              </a:ext>
            </a:extLst>
          </p:cNvPr>
          <p:cNvSpPr/>
          <p:nvPr/>
        </p:nvSpPr>
        <p:spPr>
          <a:xfrm>
            <a:off x="4769537" y="3158555"/>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32" name="正方形/長方形 31">
            <a:extLst>
              <a:ext uri="{FF2B5EF4-FFF2-40B4-BE49-F238E27FC236}">
                <a16:creationId xmlns:a16="http://schemas.microsoft.com/office/drawing/2014/main" id="{A9AE25B1-888A-264D-8E2A-0FFAC66933F0}"/>
              </a:ext>
            </a:extLst>
          </p:cNvPr>
          <p:cNvSpPr/>
          <p:nvPr/>
        </p:nvSpPr>
        <p:spPr>
          <a:xfrm>
            <a:off x="9696400" y="3627021"/>
            <a:ext cx="2207656"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チームにおける</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学習行動</a:t>
            </a:r>
            <a:endParaRPr lang="ja-JP" altLang="en-US" sz="2800"/>
          </a:p>
        </p:txBody>
      </p:sp>
      <p:cxnSp>
        <p:nvCxnSpPr>
          <p:cNvPr id="33" name="直線矢印コネクタ 32">
            <a:extLst>
              <a:ext uri="{FF2B5EF4-FFF2-40B4-BE49-F238E27FC236}">
                <a16:creationId xmlns:a16="http://schemas.microsoft.com/office/drawing/2014/main" id="{998F5884-E131-0142-9D3A-EB3142373873}"/>
              </a:ext>
            </a:extLst>
          </p:cNvPr>
          <p:cNvCxnSpPr>
            <a:cxnSpLocks/>
            <a:stCxn id="26" idx="3"/>
            <a:endCxn id="32" idx="1"/>
          </p:cNvCxnSpPr>
          <p:nvPr/>
        </p:nvCxnSpPr>
        <p:spPr>
          <a:xfrm>
            <a:off x="7930088" y="4104075"/>
            <a:ext cx="1766312"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34" name="正方形/長方形 33">
            <a:extLst>
              <a:ext uri="{FF2B5EF4-FFF2-40B4-BE49-F238E27FC236}">
                <a16:creationId xmlns:a16="http://schemas.microsoft.com/office/drawing/2014/main" id="{7913B60E-424C-BF40-8ED4-7474F3F4970B}"/>
              </a:ext>
            </a:extLst>
          </p:cNvPr>
          <p:cNvSpPr/>
          <p:nvPr/>
        </p:nvSpPr>
        <p:spPr>
          <a:xfrm>
            <a:off x="8516948" y="3134163"/>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35" name="正方形/長方形 34">
            <a:extLst>
              <a:ext uri="{FF2B5EF4-FFF2-40B4-BE49-F238E27FC236}">
                <a16:creationId xmlns:a16="http://schemas.microsoft.com/office/drawing/2014/main" id="{06325654-4715-9648-BA60-3DC3993E0130}"/>
              </a:ext>
            </a:extLst>
          </p:cNvPr>
          <p:cNvSpPr/>
          <p:nvPr/>
        </p:nvSpPr>
        <p:spPr>
          <a:xfrm>
            <a:off x="-42848" y="5216723"/>
            <a:ext cx="4548041"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チームリーダーの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コーチングとコンテキストサポート</a:t>
            </a:r>
            <a:endParaRPr lang="ja-JP" altLang="en-US" sz="2800"/>
          </a:p>
        </p:txBody>
      </p:sp>
      <p:sp>
        <p:nvSpPr>
          <p:cNvPr id="36" name="正方形/長方形 35">
            <a:extLst>
              <a:ext uri="{FF2B5EF4-FFF2-40B4-BE49-F238E27FC236}">
                <a16:creationId xmlns:a16="http://schemas.microsoft.com/office/drawing/2014/main" id="{C27370E8-0704-F843-A15C-3DA397B7BF3B}"/>
              </a:ext>
            </a:extLst>
          </p:cNvPr>
          <p:cNvSpPr/>
          <p:nvPr/>
        </p:nvSpPr>
        <p:spPr>
          <a:xfrm>
            <a:off x="6007092" y="5218002"/>
            <a:ext cx="1353255"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チームの</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有効性</a:t>
            </a:r>
            <a:endParaRPr lang="ja-JP" altLang="en-US" sz="2800"/>
          </a:p>
        </p:txBody>
      </p:sp>
      <p:cxnSp>
        <p:nvCxnSpPr>
          <p:cNvPr id="37" name="直線矢印コネクタ 36">
            <a:extLst>
              <a:ext uri="{FF2B5EF4-FFF2-40B4-BE49-F238E27FC236}">
                <a16:creationId xmlns:a16="http://schemas.microsoft.com/office/drawing/2014/main" id="{67F4710E-9BC1-6C48-AB14-3BE311EA1C27}"/>
              </a:ext>
            </a:extLst>
          </p:cNvPr>
          <p:cNvCxnSpPr>
            <a:stCxn id="35" idx="3"/>
            <a:endCxn id="36" idx="1"/>
          </p:cNvCxnSpPr>
          <p:nvPr/>
        </p:nvCxnSpPr>
        <p:spPr>
          <a:xfrm>
            <a:off x="4505193" y="5693777"/>
            <a:ext cx="1501899" cy="127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38" name="正方形/長方形 37">
            <a:extLst>
              <a:ext uri="{FF2B5EF4-FFF2-40B4-BE49-F238E27FC236}">
                <a16:creationId xmlns:a16="http://schemas.microsoft.com/office/drawing/2014/main" id="{F72C82DD-4D15-F54C-993B-8472DA14A8FD}"/>
              </a:ext>
            </a:extLst>
          </p:cNvPr>
          <p:cNvSpPr/>
          <p:nvPr/>
        </p:nvSpPr>
        <p:spPr>
          <a:xfrm>
            <a:off x="4697529" y="4749536"/>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39" name="正方形/長方形 38">
            <a:extLst>
              <a:ext uri="{FF2B5EF4-FFF2-40B4-BE49-F238E27FC236}">
                <a16:creationId xmlns:a16="http://schemas.microsoft.com/office/drawing/2014/main" id="{C048063A-C1F5-2B42-A042-7A33F3037FB5}"/>
              </a:ext>
            </a:extLst>
          </p:cNvPr>
          <p:cNvSpPr/>
          <p:nvPr/>
        </p:nvSpPr>
        <p:spPr>
          <a:xfrm>
            <a:off x="9624392" y="5193610"/>
            <a:ext cx="2207656" cy="954107"/>
          </a:xfrm>
          <a:prstGeom prst="rect">
            <a:avLst/>
          </a:prstGeom>
        </p:spPr>
        <p:txBody>
          <a:bodyPr wrap="none">
            <a:spAutoFit/>
          </a:bodyPr>
          <a:lstStyle/>
          <a:p>
            <a:pPr algn="ctr"/>
            <a:r>
              <a:rPr lang="ja-JP" altLang="en-US" sz="2800" b="1">
                <a:solidFill>
                  <a:srgbClr val="000000"/>
                </a:solidFill>
                <a:latin typeface="Arial" panose="020B0604020202020204" pitchFamily="34" charset="0"/>
              </a:rPr>
              <a:t>チームにおける</a:t>
            </a:r>
            <a:endParaRPr lang="en-US" altLang="ja-JP" sz="2800" b="1" dirty="0">
              <a:solidFill>
                <a:srgbClr val="000000"/>
              </a:solidFill>
              <a:latin typeface="Arial" panose="020B0604020202020204" pitchFamily="34" charset="0"/>
            </a:endParaRPr>
          </a:p>
          <a:p>
            <a:pPr algn="ctr"/>
            <a:r>
              <a:rPr lang="ja-JP" altLang="en-US" sz="2800" b="1">
                <a:solidFill>
                  <a:srgbClr val="000000"/>
                </a:solidFill>
                <a:latin typeface="Arial" panose="020B0604020202020204" pitchFamily="34" charset="0"/>
              </a:rPr>
              <a:t>学習行動</a:t>
            </a:r>
            <a:endParaRPr lang="ja-JP" altLang="en-US" sz="2800"/>
          </a:p>
        </p:txBody>
      </p:sp>
      <p:cxnSp>
        <p:nvCxnSpPr>
          <p:cNvPr id="40" name="直線矢印コネクタ 39">
            <a:extLst>
              <a:ext uri="{FF2B5EF4-FFF2-40B4-BE49-F238E27FC236}">
                <a16:creationId xmlns:a16="http://schemas.microsoft.com/office/drawing/2014/main" id="{4189222C-A797-6140-81A0-5FF93168F749}"/>
              </a:ext>
            </a:extLst>
          </p:cNvPr>
          <p:cNvCxnSpPr>
            <a:cxnSpLocks/>
            <a:stCxn id="36" idx="3"/>
            <a:endCxn id="39" idx="1"/>
          </p:cNvCxnSpPr>
          <p:nvPr/>
        </p:nvCxnSpPr>
        <p:spPr>
          <a:xfrm flipV="1">
            <a:off x="7360347" y="5670664"/>
            <a:ext cx="2264045" cy="2439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41" name="正方形/長方形 40">
            <a:extLst>
              <a:ext uri="{FF2B5EF4-FFF2-40B4-BE49-F238E27FC236}">
                <a16:creationId xmlns:a16="http://schemas.microsoft.com/office/drawing/2014/main" id="{84B6FAAE-59CC-F042-A572-E8B7133E0C0E}"/>
              </a:ext>
            </a:extLst>
          </p:cNvPr>
          <p:cNvSpPr/>
          <p:nvPr/>
        </p:nvSpPr>
        <p:spPr>
          <a:xfrm>
            <a:off x="8040216" y="4725144"/>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2" name="正方形/長方形 41">
            <a:extLst>
              <a:ext uri="{FF2B5EF4-FFF2-40B4-BE49-F238E27FC236}">
                <a16:creationId xmlns:a16="http://schemas.microsoft.com/office/drawing/2014/main" id="{7F20E513-DD22-E042-BB89-B081D9FE3528}"/>
              </a:ext>
            </a:extLst>
          </p:cNvPr>
          <p:cNvSpPr/>
          <p:nvPr/>
        </p:nvSpPr>
        <p:spPr>
          <a:xfrm>
            <a:off x="655643" y="1290214"/>
            <a:ext cx="415498" cy="369332"/>
          </a:xfrm>
          <a:prstGeom prst="rect">
            <a:avLst/>
          </a:prstGeom>
        </p:spPr>
        <p:txBody>
          <a:bodyPr wrap="none">
            <a:spAutoFit/>
          </a:bodyPr>
          <a:lstStyle/>
          <a:p>
            <a:r>
              <a:rPr lang="ja-JP" altLang="en-US"/>
              <a:t>⑥</a:t>
            </a:r>
          </a:p>
        </p:txBody>
      </p:sp>
      <p:sp>
        <p:nvSpPr>
          <p:cNvPr id="43" name="正方形/長方形 42">
            <a:extLst>
              <a:ext uri="{FF2B5EF4-FFF2-40B4-BE49-F238E27FC236}">
                <a16:creationId xmlns:a16="http://schemas.microsoft.com/office/drawing/2014/main" id="{F69F1E60-3CAA-0742-8D63-462015C421FD}"/>
              </a:ext>
            </a:extLst>
          </p:cNvPr>
          <p:cNvSpPr/>
          <p:nvPr/>
        </p:nvSpPr>
        <p:spPr>
          <a:xfrm>
            <a:off x="343635" y="3590393"/>
            <a:ext cx="415498" cy="369332"/>
          </a:xfrm>
          <a:prstGeom prst="rect">
            <a:avLst/>
          </a:prstGeom>
        </p:spPr>
        <p:txBody>
          <a:bodyPr wrap="none">
            <a:spAutoFit/>
          </a:bodyPr>
          <a:lstStyle/>
          <a:p>
            <a:r>
              <a:rPr lang="ja-JP" altLang="en-US"/>
              <a:t>⑦</a:t>
            </a:r>
          </a:p>
        </p:txBody>
      </p:sp>
      <p:sp>
        <p:nvSpPr>
          <p:cNvPr id="44" name="正方形/長方形 43">
            <a:extLst>
              <a:ext uri="{FF2B5EF4-FFF2-40B4-BE49-F238E27FC236}">
                <a16:creationId xmlns:a16="http://schemas.microsoft.com/office/drawing/2014/main" id="{B24292A3-6236-3844-86FD-C3665DFACB58}"/>
              </a:ext>
            </a:extLst>
          </p:cNvPr>
          <p:cNvSpPr/>
          <p:nvPr/>
        </p:nvSpPr>
        <p:spPr>
          <a:xfrm>
            <a:off x="343635" y="5165436"/>
            <a:ext cx="415498" cy="369332"/>
          </a:xfrm>
          <a:prstGeom prst="rect">
            <a:avLst/>
          </a:prstGeom>
        </p:spPr>
        <p:txBody>
          <a:bodyPr wrap="none">
            <a:spAutoFit/>
          </a:bodyPr>
          <a:lstStyle/>
          <a:p>
            <a:r>
              <a:rPr lang="ja-JP" altLang="en-US"/>
              <a:t>⑧</a:t>
            </a:r>
          </a:p>
        </p:txBody>
      </p:sp>
    </p:spTree>
    <p:extLst>
      <p:ext uri="{BB962C8B-B14F-4D97-AF65-F5344CB8AC3E}">
        <p14:creationId xmlns:p14="http://schemas.microsoft.com/office/powerpoint/2010/main" val="271329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9B3C8A-0875-7141-A97A-486B64FBEF70}"/>
              </a:ext>
            </a:extLst>
          </p:cNvPr>
          <p:cNvSpPr>
            <a:spLocks noGrp="1"/>
          </p:cNvSpPr>
          <p:nvPr>
            <p:ph type="title"/>
          </p:nvPr>
        </p:nvSpPr>
        <p:spPr/>
        <p:txBody>
          <a:bodyPr/>
          <a:lstStyle/>
          <a:p>
            <a:r>
              <a:rPr kumimoji="1" lang="ja-JP" altLang="en-US"/>
              <a:t>チーム学習のモデル</a:t>
            </a:r>
          </a:p>
        </p:txBody>
      </p:sp>
      <p:sp>
        <p:nvSpPr>
          <p:cNvPr id="4" name="スライド番号プレースホルダー 3">
            <a:extLst>
              <a:ext uri="{FF2B5EF4-FFF2-40B4-BE49-F238E27FC236}">
                <a16:creationId xmlns:a16="http://schemas.microsoft.com/office/drawing/2014/main" id="{C9BE5204-FCCD-FB46-974D-B7765485038D}"/>
              </a:ext>
            </a:extLst>
          </p:cNvPr>
          <p:cNvSpPr>
            <a:spLocks noGrp="1"/>
          </p:cNvSpPr>
          <p:nvPr>
            <p:ph type="sldNum" sz="quarter" idx="12"/>
          </p:nvPr>
        </p:nvSpPr>
        <p:spPr/>
        <p:txBody>
          <a:bodyPr/>
          <a:lstStyle/>
          <a:p>
            <a:pPr>
              <a:defRPr/>
            </a:pPr>
            <a:fld id="{94BF2404-5E9C-4BA7-AF69-FF3299AE34FF}" type="slidenum">
              <a:rPr lang="en-US" altLang="ja-JP" smtClean="0"/>
              <a:pPr>
                <a:defRPr/>
              </a:pPr>
              <a:t>8</a:t>
            </a:fld>
            <a:endParaRPr lang="en-US" altLang="ja-JP"/>
          </a:p>
        </p:txBody>
      </p:sp>
      <p:sp>
        <p:nvSpPr>
          <p:cNvPr id="9" name="正方形/長方形 8">
            <a:extLst>
              <a:ext uri="{FF2B5EF4-FFF2-40B4-BE49-F238E27FC236}">
                <a16:creationId xmlns:a16="http://schemas.microsoft.com/office/drawing/2014/main" id="{9A2E344B-2B97-AF40-9A88-DC07A867443B}"/>
              </a:ext>
            </a:extLst>
          </p:cNvPr>
          <p:cNvSpPr/>
          <p:nvPr/>
        </p:nvSpPr>
        <p:spPr>
          <a:xfrm>
            <a:off x="398611" y="2641381"/>
            <a:ext cx="2945037"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sz="2000" b="1">
                <a:solidFill>
                  <a:srgbClr val="000000"/>
                </a:solidFill>
                <a:latin typeface="Arial" panose="020B0604020202020204" pitchFamily="34" charset="0"/>
              </a:rPr>
              <a:t>チームリーダーの</a:t>
            </a:r>
            <a:endParaRPr lang="en-US" altLang="ja-JP" sz="2000" b="1" dirty="0">
              <a:solidFill>
                <a:srgbClr val="000000"/>
              </a:solidFill>
              <a:latin typeface="Arial" panose="020B0604020202020204" pitchFamily="34" charset="0"/>
            </a:endParaRPr>
          </a:p>
          <a:p>
            <a:pPr algn="ctr"/>
            <a:r>
              <a:rPr lang="ja-JP" altLang="en-US" sz="2000" b="1">
                <a:solidFill>
                  <a:srgbClr val="000000"/>
                </a:solidFill>
                <a:latin typeface="Arial" panose="020B0604020202020204" pitchFamily="34" charset="0"/>
              </a:rPr>
              <a:t>コーチングと</a:t>
            </a:r>
            <a:endParaRPr lang="en-US" altLang="ja-JP" sz="2000" b="1" dirty="0">
              <a:solidFill>
                <a:srgbClr val="000000"/>
              </a:solidFill>
              <a:latin typeface="Arial" panose="020B0604020202020204" pitchFamily="34" charset="0"/>
            </a:endParaRPr>
          </a:p>
          <a:p>
            <a:pPr algn="ctr"/>
            <a:r>
              <a:rPr lang="ja-JP" altLang="en-US" sz="2000" b="1">
                <a:solidFill>
                  <a:srgbClr val="000000"/>
                </a:solidFill>
                <a:latin typeface="Arial" panose="020B0604020202020204" pitchFamily="34" charset="0"/>
              </a:rPr>
              <a:t>コンテキストサポート</a:t>
            </a:r>
            <a:endParaRPr lang="ja-JP" altLang="en-US" sz="2000"/>
          </a:p>
        </p:txBody>
      </p:sp>
      <p:sp>
        <p:nvSpPr>
          <p:cNvPr id="10" name="正方形/長方形 9">
            <a:extLst>
              <a:ext uri="{FF2B5EF4-FFF2-40B4-BE49-F238E27FC236}">
                <a16:creationId xmlns:a16="http://schemas.microsoft.com/office/drawing/2014/main" id="{EBE1399D-CE01-824A-BD43-A8C195EAE0DF}"/>
              </a:ext>
            </a:extLst>
          </p:cNvPr>
          <p:cNvSpPr/>
          <p:nvPr/>
        </p:nvSpPr>
        <p:spPr>
          <a:xfrm>
            <a:off x="4542734" y="2795269"/>
            <a:ext cx="1790875" cy="70788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ja-JP" altLang="en-US" sz="2000" b="1">
                <a:solidFill>
                  <a:srgbClr val="000000"/>
                </a:solidFill>
                <a:latin typeface="Arial" panose="020B0604020202020204" pitchFamily="34" charset="0"/>
              </a:rPr>
              <a:t>心理的安全性</a:t>
            </a:r>
            <a:endParaRPr lang="en-US" altLang="ja-JP" sz="2000" b="1" dirty="0">
              <a:solidFill>
                <a:srgbClr val="000000"/>
              </a:solidFill>
              <a:latin typeface="Arial" panose="020B0604020202020204" pitchFamily="34" charset="0"/>
            </a:endParaRPr>
          </a:p>
          <a:p>
            <a:pPr algn="ctr"/>
            <a:r>
              <a:rPr lang="ja-JP" altLang="en-US" sz="2000" b="1">
                <a:solidFill>
                  <a:srgbClr val="000000"/>
                </a:solidFill>
                <a:latin typeface="Arial" panose="020B0604020202020204" pitchFamily="34" charset="0"/>
              </a:rPr>
              <a:t>チームの有効性</a:t>
            </a:r>
            <a:endParaRPr lang="ja-JP" altLang="en-US" sz="2000"/>
          </a:p>
        </p:txBody>
      </p:sp>
      <p:cxnSp>
        <p:nvCxnSpPr>
          <p:cNvPr id="11" name="直線矢印コネクタ 10">
            <a:extLst>
              <a:ext uri="{FF2B5EF4-FFF2-40B4-BE49-F238E27FC236}">
                <a16:creationId xmlns:a16="http://schemas.microsoft.com/office/drawing/2014/main" id="{7ED15DE7-B248-7D41-A69C-FEBD21DE7AF1}"/>
              </a:ext>
            </a:extLst>
          </p:cNvPr>
          <p:cNvCxnSpPr>
            <a:cxnSpLocks/>
            <a:stCxn id="9" idx="3"/>
            <a:endCxn id="10" idx="1"/>
          </p:cNvCxnSpPr>
          <p:nvPr/>
        </p:nvCxnSpPr>
        <p:spPr>
          <a:xfrm flipV="1">
            <a:off x="3343648" y="3149212"/>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2" name="正方形/長方形 11">
            <a:extLst>
              <a:ext uri="{FF2B5EF4-FFF2-40B4-BE49-F238E27FC236}">
                <a16:creationId xmlns:a16="http://schemas.microsoft.com/office/drawing/2014/main" id="{6BF443E5-0FBD-8E41-B70E-A3EAF3F29A7D}"/>
              </a:ext>
            </a:extLst>
          </p:cNvPr>
          <p:cNvSpPr/>
          <p:nvPr/>
        </p:nvSpPr>
        <p:spPr>
          <a:xfrm>
            <a:off x="7311379" y="2795269"/>
            <a:ext cx="1625765" cy="70788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ja-JP" altLang="en-US" sz="2000" b="1">
                <a:solidFill>
                  <a:srgbClr val="000000"/>
                </a:solidFill>
                <a:latin typeface="Arial" panose="020B0604020202020204" pitchFamily="34" charset="0"/>
              </a:rPr>
              <a:t>チームにおける</a:t>
            </a:r>
            <a:endParaRPr lang="en-US" altLang="ja-JP" sz="2000" b="1" dirty="0">
              <a:solidFill>
                <a:srgbClr val="000000"/>
              </a:solidFill>
              <a:latin typeface="Arial" panose="020B0604020202020204" pitchFamily="34" charset="0"/>
            </a:endParaRPr>
          </a:p>
          <a:p>
            <a:pPr algn="ctr"/>
            <a:r>
              <a:rPr lang="ja-JP" altLang="en-US" sz="2000" b="1">
                <a:solidFill>
                  <a:srgbClr val="000000"/>
                </a:solidFill>
                <a:latin typeface="Arial" panose="020B0604020202020204" pitchFamily="34" charset="0"/>
              </a:rPr>
              <a:t>学習行動</a:t>
            </a:r>
            <a:endParaRPr lang="ja-JP" altLang="en-US" sz="2000"/>
          </a:p>
        </p:txBody>
      </p:sp>
      <p:cxnSp>
        <p:nvCxnSpPr>
          <p:cNvPr id="13" name="直線矢印コネクタ 12">
            <a:extLst>
              <a:ext uri="{FF2B5EF4-FFF2-40B4-BE49-F238E27FC236}">
                <a16:creationId xmlns:a16="http://schemas.microsoft.com/office/drawing/2014/main" id="{449AE2C5-3023-9C47-B0DF-E0B30D9953E7}"/>
              </a:ext>
            </a:extLst>
          </p:cNvPr>
          <p:cNvCxnSpPr>
            <a:cxnSpLocks/>
            <a:stCxn id="10" idx="3"/>
            <a:endCxn id="12" idx="1"/>
          </p:cNvCxnSpPr>
          <p:nvPr/>
        </p:nvCxnSpPr>
        <p:spPr>
          <a:xfrm>
            <a:off x="6333609" y="3149212"/>
            <a:ext cx="977770"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22" name="正方形/長方形 21">
            <a:extLst>
              <a:ext uri="{FF2B5EF4-FFF2-40B4-BE49-F238E27FC236}">
                <a16:creationId xmlns:a16="http://schemas.microsoft.com/office/drawing/2014/main" id="{415B5744-996D-2149-9B22-A2BFB2A9C829}"/>
              </a:ext>
            </a:extLst>
          </p:cNvPr>
          <p:cNvSpPr/>
          <p:nvPr/>
        </p:nvSpPr>
        <p:spPr>
          <a:xfrm>
            <a:off x="9959000" y="2795269"/>
            <a:ext cx="1537600" cy="70788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ja-JP" altLang="en-US" sz="2000" b="1">
                <a:solidFill>
                  <a:srgbClr val="000000"/>
                </a:solidFill>
                <a:latin typeface="Arial" panose="020B0604020202020204" pitchFamily="34" charset="0"/>
              </a:rPr>
              <a:t>チームの</a:t>
            </a:r>
            <a:endParaRPr lang="en-US" altLang="ja-JP" sz="2000" b="1" dirty="0">
              <a:solidFill>
                <a:srgbClr val="000000"/>
              </a:solidFill>
              <a:latin typeface="Arial" panose="020B0604020202020204" pitchFamily="34" charset="0"/>
            </a:endParaRPr>
          </a:p>
          <a:p>
            <a:pPr algn="ctr"/>
            <a:r>
              <a:rPr lang="ja-JP" altLang="en-US" sz="2000" b="1">
                <a:solidFill>
                  <a:srgbClr val="000000"/>
                </a:solidFill>
                <a:latin typeface="Arial" panose="020B0604020202020204" pitchFamily="34" charset="0"/>
              </a:rPr>
              <a:t>パフォーマンス</a:t>
            </a:r>
            <a:endParaRPr lang="en-US" altLang="ja-JP" sz="2000" b="1" dirty="0">
              <a:solidFill>
                <a:srgbClr val="000000"/>
              </a:solidFill>
              <a:latin typeface="Arial" panose="020B0604020202020204" pitchFamily="34" charset="0"/>
            </a:endParaRPr>
          </a:p>
        </p:txBody>
      </p:sp>
      <p:cxnSp>
        <p:nvCxnSpPr>
          <p:cNvPr id="23" name="直線矢印コネクタ 22">
            <a:extLst>
              <a:ext uri="{FF2B5EF4-FFF2-40B4-BE49-F238E27FC236}">
                <a16:creationId xmlns:a16="http://schemas.microsoft.com/office/drawing/2014/main" id="{2ABAC42C-624C-B443-8D7C-B0B2A7EFF437}"/>
              </a:ext>
            </a:extLst>
          </p:cNvPr>
          <p:cNvCxnSpPr>
            <a:cxnSpLocks/>
            <a:stCxn id="12" idx="3"/>
            <a:endCxn id="22" idx="1"/>
          </p:cNvCxnSpPr>
          <p:nvPr/>
        </p:nvCxnSpPr>
        <p:spPr>
          <a:xfrm>
            <a:off x="8937144" y="3149212"/>
            <a:ext cx="1021856"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25" name="正方形/長方形 24">
            <a:extLst>
              <a:ext uri="{FF2B5EF4-FFF2-40B4-BE49-F238E27FC236}">
                <a16:creationId xmlns:a16="http://schemas.microsoft.com/office/drawing/2014/main" id="{B1C95D25-F539-C947-8FA5-D61C9CB89628}"/>
              </a:ext>
            </a:extLst>
          </p:cNvPr>
          <p:cNvSpPr/>
          <p:nvPr/>
        </p:nvSpPr>
        <p:spPr>
          <a:xfrm>
            <a:off x="10532768" y="2107583"/>
            <a:ext cx="595035" cy="338554"/>
          </a:xfrm>
          <a:prstGeom prst="rect">
            <a:avLst/>
          </a:prstGeom>
        </p:spPr>
        <p:txBody>
          <a:bodyPr wrap="none">
            <a:spAutoFit/>
          </a:bodyPr>
          <a:lstStyle/>
          <a:p>
            <a:r>
              <a:rPr lang="ja-JP" altLang="en-US" sz="1600">
                <a:solidFill>
                  <a:srgbClr val="000000"/>
                </a:solidFill>
                <a:latin typeface="Arial" panose="020B0604020202020204" pitchFamily="34" charset="0"/>
              </a:rPr>
              <a:t>成果</a:t>
            </a:r>
            <a:endParaRPr lang="ja-JP" altLang="en-US" sz="1600"/>
          </a:p>
        </p:txBody>
      </p:sp>
      <p:sp>
        <p:nvSpPr>
          <p:cNvPr id="26" name="正方形/長方形 25">
            <a:extLst>
              <a:ext uri="{FF2B5EF4-FFF2-40B4-BE49-F238E27FC236}">
                <a16:creationId xmlns:a16="http://schemas.microsoft.com/office/drawing/2014/main" id="{FDFA48AA-0F79-E247-AD9F-0C5953804FB3}"/>
              </a:ext>
            </a:extLst>
          </p:cNvPr>
          <p:cNvSpPr/>
          <p:nvPr/>
        </p:nvSpPr>
        <p:spPr>
          <a:xfrm>
            <a:off x="7826743" y="2107583"/>
            <a:ext cx="595035" cy="338554"/>
          </a:xfrm>
          <a:prstGeom prst="rect">
            <a:avLst/>
          </a:prstGeom>
        </p:spPr>
        <p:txBody>
          <a:bodyPr wrap="none">
            <a:spAutoFit/>
          </a:bodyPr>
          <a:lstStyle/>
          <a:p>
            <a:r>
              <a:rPr lang="ja-JP" altLang="en-US" sz="1600">
                <a:solidFill>
                  <a:srgbClr val="000000"/>
                </a:solidFill>
                <a:latin typeface="Arial" panose="020B0604020202020204" pitchFamily="34" charset="0"/>
              </a:rPr>
              <a:t>行動</a:t>
            </a:r>
            <a:endParaRPr lang="ja-JP" altLang="en-US" sz="1600"/>
          </a:p>
        </p:txBody>
      </p:sp>
      <p:sp>
        <p:nvSpPr>
          <p:cNvPr id="27" name="正方形/長方形 26">
            <a:extLst>
              <a:ext uri="{FF2B5EF4-FFF2-40B4-BE49-F238E27FC236}">
                <a16:creationId xmlns:a16="http://schemas.microsoft.com/office/drawing/2014/main" id="{D725CD71-1DA6-0641-AAB5-3B3063EC34F4}"/>
              </a:ext>
            </a:extLst>
          </p:cNvPr>
          <p:cNvSpPr/>
          <p:nvPr/>
        </p:nvSpPr>
        <p:spPr>
          <a:xfrm>
            <a:off x="5140653" y="2107583"/>
            <a:ext cx="595035" cy="338554"/>
          </a:xfrm>
          <a:prstGeom prst="rect">
            <a:avLst/>
          </a:prstGeom>
        </p:spPr>
        <p:txBody>
          <a:bodyPr wrap="none">
            <a:spAutoFit/>
          </a:bodyPr>
          <a:lstStyle/>
          <a:p>
            <a:r>
              <a:rPr lang="ja-JP" altLang="en-US" sz="1600">
                <a:solidFill>
                  <a:srgbClr val="000000"/>
                </a:solidFill>
                <a:latin typeface="Arial" panose="020B0604020202020204" pitchFamily="34" charset="0"/>
              </a:rPr>
              <a:t>信念</a:t>
            </a:r>
            <a:endParaRPr lang="ja-JP" altLang="en-US" sz="1600"/>
          </a:p>
        </p:txBody>
      </p:sp>
      <p:sp>
        <p:nvSpPr>
          <p:cNvPr id="28" name="正方形/長方形 27">
            <a:extLst>
              <a:ext uri="{FF2B5EF4-FFF2-40B4-BE49-F238E27FC236}">
                <a16:creationId xmlns:a16="http://schemas.microsoft.com/office/drawing/2014/main" id="{E9321725-7E4C-8649-902D-B48D9241665C}"/>
              </a:ext>
            </a:extLst>
          </p:cNvPr>
          <p:cNvSpPr/>
          <p:nvPr/>
        </p:nvSpPr>
        <p:spPr>
          <a:xfrm>
            <a:off x="1573611" y="2126152"/>
            <a:ext cx="595035" cy="338554"/>
          </a:xfrm>
          <a:prstGeom prst="rect">
            <a:avLst/>
          </a:prstGeom>
        </p:spPr>
        <p:txBody>
          <a:bodyPr wrap="none">
            <a:spAutoFit/>
          </a:bodyPr>
          <a:lstStyle/>
          <a:p>
            <a:r>
              <a:rPr lang="ja-JP" altLang="en-US" sz="1600">
                <a:solidFill>
                  <a:srgbClr val="000000"/>
                </a:solidFill>
                <a:latin typeface="Arial" panose="020B0604020202020204" pitchFamily="34" charset="0"/>
              </a:rPr>
              <a:t>前提</a:t>
            </a:r>
            <a:endParaRPr lang="ja-JP" altLang="en-US" sz="1600"/>
          </a:p>
        </p:txBody>
      </p:sp>
    </p:spTree>
    <p:extLst>
      <p:ext uri="{BB962C8B-B14F-4D97-AF65-F5344CB8AC3E}">
        <p14:creationId xmlns:p14="http://schemas.microsoft.com/office/powerpoint/2010/main" val="285935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A98CDE-7D31-DA44-9BFC-BCDB06032925}"/>
              </a:ext>
            </a:extLst>
          </p:cNvPr>
          <p:cNvSpPr>
            <a:spLocks noGrp="1"/>
          </p:cNvSpPr>
          <p:nvPr>
            <p:ph type="title"/>
          </p:nvPr>
        </p:nvSpPr>
        <p:spPr/>
        <p:txBody>
          <a:bodyPr/>
          <a:lstStyle/>
          <a:p>
            <a:r>
              <a:rPr lang="ja-JP" altLang="en-US"/>
              <a:t>仮説</a:t>
            </a:r>
            <a:r>
              <a:rPr kumimoji="1" lang="ja-JP" altLang="en-US"/>
              <a:t>の統合</a:t>
            </a:r>
          </a:p>
        </p:txBody>
      </p:sp>
      <p:sp>
        <p:nvSpPr>
          <p:cNvPr id="4" name="スライド番号プレースホルダー 3">
            <a:extLst>
              <a:ext uri="{FF2B5EF4-FFF2-40B4-BE49-F238E27FC236}">
                <a16:creationId xmlns:a16="http://schemas.microsoft.com/office/drawing/2014/main" id="{B0368577-CFA4-7244-8F17-025D0A77D521}"/>
              </a:ext>
            </a:extLst>
          </p:cNvPr>
          <p:cNvSpPr>
            <a:spLocks noGrp="1"/>
          </p:cNvSpPr>
          <p:nvPr>
            <p:ph type="sldNum" sz="quarter" idx="12"/>
          </p:nvPr>
        </p:nvSpPr>
        <p:spPr/>
        <p:txBody>
          <a:bodyPr/>
          <a:lstStyle/>
          <a:p>
            <a:pPr>
              <a:defRPr/>
            </a:pPr>
            <a:fld id="{94BF2404-5E9C-4BA7-AF69-FF3299AE34FF}" type="slidenum">
              <a:rPr lang="en-US" altLang="ja-JP" smtClean="0"/>
              <a:pPr>
                <a:defRPr/>
              </a:pPr>
              <a:t>9</a:t>
            </a:fld>
            <a:endParaRPr lang="en-US" altLang="ja-JP"/>
          </a:p>
        </p:txBody>
      </p:sp>
      <p:sp>
        <p:nvSpPr>
          <p:cNvPr id="5" name="正方形/長方形 4">
            <a:extLst>
              <a:ext uri="{FF2B5EF4-FFF2-40B4-BE49-F238E27FC236}">
                <a16:creationId xmlns:a16="http://schemas.microsoft.com/office/drawing/2014/main" id="{5AA60F96-6A42-0C44-A848-17AB516A3E0B}"/>
              </a:ext>
            </a:extLst>
          </p:cNvPr>
          <p:cNvSpPr/>
          <p:nvPr/>
        </p:nvSpPr>
        <p:spPr>
          <a:xfrm>
            <a:off x="349240" y="2204864"/>
            <a:ext cx="2100254"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コーチング</a:t>
            </a:r>
            <a:endParaRPr lang="ja-JP" altLang="en-US" sz="2400"/>
          </a:p>
        </p:txBody>
      </p:sp>
      <p:sp>
        <p:nvSpPr>
          <p:cNvPr id="6" name="正方形/長方形 5">
            <a:extLst>
              <a:ext uri="{FF2B5EF4-FFF2-40B4-BE49-F238E27FC236}">
                <a16:creationId xmlns:a16="http://schemas.microsoft.com/office/drawing/2014/main" id="{420CBC53-56AE-B348-9F2A-5192773285E6}"/>
              </a:ext>
            </a:extLst>
          </p:cNvPr>
          <p:cNvSpPr/>
          <p:nvPr/>
        </p:nvSpPr>
        <p:spPr>
          <a:xfrm>
            <a:off x="264828" y="3939861"/>
            <a:ext cx="2557110"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チームリーダーの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コンテキストサポート</a:t>
            </a:r>
            <a:endParaRPr lang="ja-JP" altLang="en-US" sz="2400"/>
          </a:p>
        </p:txBody>
      </p:sp>
      <p:sp>
        <p:nvSpPr>
          <p:cNvPr id="7" name="正方形/長方形 6">
            <a:extLst>
              <a:ext uri="{FF2B5EF4-FFF2-40B4-BE49-F238E27FC236}">
                <a16:creationId xmlns:a16="http://schemas.microsoft.com/office/drawing/2014/main" id="{9CF20415-57BE-764B-96F8-97FF502CA562}"/>
              </a:ext>
            </a:extLst>
          </p:cNvPr>
          <p:cNvSpPr/>
          <p:nvPr/>
        </p:nvSpPr>
        <p:spPr>
          <a:xfrm>
            <a:off x="4089649" y="2319714"/>
            <a:ext cx="2040943"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心理的安全性</a:t>
            </a:r>
            <a:endParaRPr lang="ja-JP" altLang="en-US" sz="2400"/>
          </a:p>
        </p:txBody>
      </p:sp>
      <p:sp>
        <p:nvSpPr>
          <p:cNvPr id="8" name="正方形/長方形 7">
            <a:extLst>
              <a:ext uri="{FF2B5EF4-FFF2-40B4-BE49-F238E27FC236}">
                <a16:creationId xmlns:a16="http://schemas.microsoft.com/office/drawing/2014/main" id="{FFD4EC7F-5B00-994E-8676-321D51C90E03}"/>
              </a:ext>
            </a:extLst>
          </p:cNvPr>
          <p:cNvSpPr/>
          <p:nvPr/>
        </p:nvSpPr>
        <p:spPr>
          <a:xfrm>
            <a:off x="4444039" y="3910695"/>
            <a:ext cx="1188146"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有効性</a:t>
            </a:r>
            <a:endParaRPr lang="ja-JP" altLang="en-US" sz="2400"/>
          </a:p>
        </p:txBody>
      </p:sp>
      <p:sp>
        <p:nvSpPr>
          <p:cNvPr id="9" name="正方形/長方形 8">
            <a:extLst>
              <a:ext uri="{FF2B5EF4-FFF2-40B4-BE49-F238E27FC236}">
                <a16:creationId xmlns:a16="http://schemas.microsoft.com/office/drawing/2014/main" id="{655FF3AD-D102-F843-A077-2728E97C07E8}"/>
              </a:ext>
            </a:extLst>
          </p:cNvPr>
          <p:cNvSpPr/>
          <p:nvPr/>
        </p:nvSpPr>
        <p:spPr>
          <a:xfrm>
            <a:off x="7317490" y="3150711"/>
            <a:ext cx="1920719"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チームにおける</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学習行動</a:t>
            </a:r>
            <a:endParaRPr lang="ja-JP" altLang="en-US" sz="2400"/>
          </a:p>
        </p:txBody>
      </p:sp>
      <p:sp>
        <p:nvSpPr>
          <p:cNvPr id="10" name="正方形/長方形 9">
            <a:extLst>
              <a:ext uri="{FF2B5EF4-FFF2-40B4-BE49-F238E27FC236}">
                <a16:creationId xmlns:a16="http://schemas.microsoft.com/office/drawing/2014/main" id="{D9376A03-56AE-F64C-90B4-D05BF483A958}"/>
              </a:ext>
            </a:extLst>
          </p:cNvPr>
          <p:cNvSpPr/>
          <p:nvPr/>
        </p:nvSpPr>
        <p:spPr>
          <a:xfrm>
            <a:off x="10248290" y="3124459"/>
            <a:ext cx="1813317" cy="830997"/>
          </a:xfrm>
          <a:prstGeom prst="rect">
            <a:avLst/>
          </a:prstGeom>
        </p:spPr>
        <p:txBody>
          <a:bodyPr wrap="none">
            <a:spAutoFit/>
          </a:bodyPr>
          <a:lstStyle/>
          <a:p>
            <a:pPr algn="ctr"/>
            <a:r>
              <a:rPr lang="ja-JP" altLang="en-US" sz="2400" b="1">
                <a:solidFill>
                  <a:srgbClr val="000000"/>
                </a:solidFill>
                <a:latin typeface="Arial" panose="020B0604020202020204" pitchFamily="34" charset="0"/>
              </a:rPr>
              <a:t>チームの</a:t>
            </a:r>
            <a:endParaRPr lang="en-US" altLang="ja-JP" sz="2400" b="1" dirty="0">
              <a:solidFill>
                <a:srgbClr val="000000"/>
              </a:solidFill>
              <a:latin typeface="Arial" panose="020B0604020202020204" pitchFamily="34" charset="0"/>
            </a:endParaRPr>
          </a:p>
          <a:p>
            <a:pPr algn="ctr"/>
            <a:r>
              <a:rPr lang="ja-JP" altLang="en-US" sz="2400" b="1">
                <a:solidFill>
                  <a:srgbClr val="000000"/>
                </a:solidFill>
                <a:latin typeface="Arial" panose="020B0604020202020204" pitchFamily="34" charset="0"/>
              </a:rPr>
              <a:t>パフォーマンス</a:t>
            </a:r>
            <a:endParaRPr lang="ja-JP" altLang="en-US" sz="2400"/>
          </a:p>
        </p:txBody>
      </p:sp>
      <p:cxnSp>
        <p:nvCxnSpPr>
          <p:cNvPr id="11" name="直線矢印コネクタ 10">
            <a:extLst>
              <a:ext uri="{FF2B5EF4-FFF2-40B4-BE49-F238E27FC236}">
                <a16:creationId xmlns:a16="http://schemas.microsoft.com/office/drawing/2014/main" id="{AFECE70D-BB92-2D4B-B178-F85921C5B758}"/>
              </a:ext>
            </a:extLst>
          </p:cNvPr>
          <p:cNvCxnSpPr>
            <a:cxnSpLocks/>
          </p:cNvCxnSpPr>
          <p:nvPr/>
        </p:nvCxnSpPr>
        <p:spPr>
          <a:xfrm flipV="1">
            <a:off x="2902751" y="2735212"/>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2" name="直線矢印コネクタ 11">
            <a:extLst>
              <a:ext uri="{FF2B5EF4-FFF2-40B4-BE49-F238E27FC236}">
                <a16:creationId xmlns:a16="http://schemas.microsoft.com/office/drawing/2014/main" id="{205E39A5-832A-774E-BE9E-187171B74EB4}"/>
              </a:ext>
            </a:extLst>
          </p:cNvPr>
          <p:cNvCxnSpPr>
            <a:cxnSpLocks/>
          </p:cNvCxnSpPr>
          <p:nvPr/>
        </p:nvCxnSpPr>
        <p:spPr>
          <a:xfrm flipV="1">
            <a:off x="2865258" y="4326192"/>
            <a:ext cx="1199086"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3" name="直線矢印コネクタ 12">
            <a:extLst>
              <a:ext uri="{FF2B5EF4-FFF2-40B4-BE49-F238E27FC236}">
                <a16:creationId xmlns:a16="http://schemas.microsoft.com/office/drawing/2014/main" id="{5869BC16-948E-054A-8B2B-F096E86D3EFF}"/>
              </a:ext>
            </a:extLst>
          </p:cNvPr>
          <p:cNvCxnSpPr>
            <a:cxnSpLocks/>
          </p:cNvCxnSpPr>
          <p:nvPr/>
        </p:nvCxnSpPr>
        <p:spPr>
          <a:xfrm flipV="1">
            <a:off x="6305866" y="2747782"/>
            <a:ext cx="792088" cy="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4" name="直線矢印コネクタ 13">
            <a:extLst>
              <a:ext uri="{FF2B5EF4-FFF2-40B4-BE49-F238E27FC236}">
                <a16:creationId xmlns:a16="http://schemas.microsoft.com/office/drawing/2014/main" id="{7908042A-291E-524E-86FD-668F78124AB1}"/>
              </a:ext>
            </a:extLst>
          </p:cNvPr>
          <p:cNvCxnSpPr>
            <a:cxnSpLocks/>
          </p:cNvCxnSpPr>
          <p:nvPr/>
        </p:nvCxnSpPr>
        <p:spPr>
          <a:xfrm flipV="1">
            <a:off x="6305866" y="4355359"/>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0" name="直線矢印コネクタ 19">
            <a:extLst>
              <a:ext uri="{FF2B5EF4-FFF2-40B4-BE49-F238E27FC236}">
                <a16:creationId xmlns:a16="http://schemas.microsoft.com/office/drawing/2014/main" id="{553F34B7-717C-CB46-B9EF-F326F42F1D0B}"/>
              </a:ext>
            </a:extLst>
          </p:cNvPr>
          <p:cNvCxnSpPr>
            <a:cxnSpLocks/>
          </p:cNvCxnSpPr>
          <p:nvPr/>
        </p:nvCxnSpPr>
        <p:spPr>
          <a:xfrm flipV="1">
            <a:off x="9291383" y="3298232"/>
            <a:ext cx="870254" cy="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31" name="正方形/長方形 30">
            <a:extLst>
              <a:ext uri="{FF2B5EF4-FFF2-40B4-BE49-F238E27FC236}">
                <a16:creationId xmlns:a16="http://schemas.microsoft.com/office/drawing/2014/main" id="{1476E1B9-6763-B347-8F67-DB9F2FF7287D}"/>
              </a:ext>
            </a:extLst>
          </p:cNvPr>
          <p:cNvSpPr/>
          <p:nvPr/>
        </p:nvSpPr>
        <p:spPr>
          <a:xfrm>
            <a:off x="198996" y="2060848"/>
            <a:ext cx="2622942" cy="28102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CE5141E4-9B8A-D147-9086-FB30A4EA8801}"/>
              </a:ext>
            </a:extLst>
          </p:cNvPr>
          <p:cNvSpPr/>
          <p:nvPr/>
        </p:nvSpPr>
        <p:spPr>
          <a:xfrm>
            <a:off x="4101837" y="2206322"/>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2C32EBC-0F67-794E-ABCA-FFAC09D4CCEB}"/>
              </a:ext>
            </a:extLst>
          </p:cNvPr>
          <p:cNvSpPr/>
          <p:nvPr/>
        </p:nvSpPr>
        <p:spPr>
          <a:xfrm>
            <a:off x="4079776" y="3926733"/>
            <a:ext cx="2028755" cy="9443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729F3AB-FDD2-DF4C-AE62-EE4C35342EBD}"/>
              </a:ext>
            </a:extLst>
          </p:cNvPr>
          <p:cNvSpPr/>
          <p:nvPr/>
        </p:nvSpPr>
        <p:spPr>
          <a:xfrm>
            <a:off x="7209454" y="2188791"/>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16A17E9-44CE-8D40-9CF1-0F5ADBAE4C65}"/>
              </a:ext>
            </a:extLst>
          </p:cNvPr>
          <p:cNvSpPr/>
          <p:nvPr/>
        </p:nvSpPr>
        <p:spPr>
          <a:xfrm>
            <a:off x="10140570" y="2203211"/>
            <a:ext cx="2028755" cy="26823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33B42768-31D4-1046-888E-23F6EBB34CF5}"/>
              </a:ext>
            </a:extLst>
          </p:cNvPr>
          <p:cNvSpPr/>
          <p:nvPr/>
        </p:nvSpPr>
        <p:spPr>
          <a:xfrm>
            <a:off x="6526037" y="4135950"/>
            <a:ext cx="214956" cy="842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BC7BD7EA-9A6F-DB46-8C3F-4E759EFD7CA2}"/>
              </a:ext>
            </a:extLst>
          </p:cNvPr>
          <p:cNvSpPr/>
          <p:nvPr/>
        </p:nvSpPr>
        <p:spPr>
          <a:xfrm>
            <a:off x="2969337" y="1808546"/>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3" name="正方形/長方形 42">
            <a:extLst>
              <a:ext uri="{FF2B5EF4-FFF2-40B4-BE49-F238E27FC236}">
                <a16:creationId xmlns:a16="http://schemas.microsoft.com/office/drawing/2014/main" id="{7DE5CBA7-7876-3841-8196-E67BAA488FF3}"/>
              </a:ext>
            </a:extLst>
          </p:cNvPr>
          <p:cNvSpPr/>
          <p:nvPr/>
        </p:nvSpPr>
        <p:spPr>
          <a:xfrm>
            <a:off x="2969337" y="4149080"/>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4" name="正方形/長方形 43">
            <a:extLst>
              <a:ext uri="{FF2B5EF4-FFF2-40B4-BE49-F238E27FC236}">
                <a16:creationId xmlns:a16="http://schemas.microsoft.com/office/drawing/2014/main" id="{74E7FDF7-EF53-884F-9B1E-4AE771192F66}"/>
              </a:ext>
            </a:extLst>
          </p:cNvPr>
          <p:cNvSpPr/>
          <p:nvPr/>
        </p:nvSpPr>
        <p:spPr>
          <a:xfrm>
            <a:off x="6294319" y="1823306"/>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5" name="正方形/長方形 44">
            <a:extLst>
              <a:ext uri="{FF2B5EF4-FFF2-40B4-BE49-F238E27FC236}">
                <a16:creationId xmlns:a16="http://schemas.microsoft.com/office/drawing/2014/main" id="{B410188B-4AAC-E541-8B33-F3EE77722426}"/>
              </a:ext>
            </a:extLst>
          </p:cNvPr>
          <p:cNvSpPr/>
          <p:nvPr/>
        </p:nvSpPr>
        <p:spPr>
          <a:xfrm>
            <a:off x="6294319" y="4178053"/>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
        <p:nvSpPr>
          <p:cNvPr id="47" name="正方形/長方形 46">
            <a:extLst>
              <a:ext uri="{FF2B5EF4-FFF2-40B4-BE49-F238E27FC236}">
                <a16:creationId xmlns:a16="http://schemas.microsoft.com/office/drawing/2014/main" id="{E4D2895D-A909-804A-9887-85487131126C}"/>
              </a:ext>
            </a:extLst>
          </p:cNvPr>
          <p:cNvSpPr/>
          <p:nvPr/>
        </p:nvSpPr>
        <p:spPr>
          <a:xfrm>
            <a:off x="9319882" y="3185100"/>
            <a:ext cx="678391" cy="1107996"/>
          </a:xfrm>
          <a:prstGeom prst="rect">
            <a:avLst/>
          </a:prstGeom>
        </p:spPr>
        <p:txBody>
          <a:bodyPr wrap="none">
            <a:spAutoFit/>
          </a:bodyPr>
          <a:lstStyle/>
          <a:p>
            <a:r>
              <a:rPr lang="en-US" altLang="ja-JP" sz="6600" b="1" dirty="0">
                <a:solidFill>
                  <a:srgbClr val="000000"/>
                </a:solidFill>
                <a:latin typeface="Arial" panose="020B0604020202020204" pitchFamily="34" charset="0"/>
              </a:rPr>
              <a:t>+</a:t>
            </a:r>
            <a:endParaRPr lang="ja-JP" altLang="en-US" sz="6600"/>
          </a:p>
        </p:txBody>
      </p:sp>
    </p:spTree>
    <p:extLst>
      <p:ext uri="{BB962C8B-B14F-4D97-AF65-F5344CB8AC3E}">
        <p14:creationId xmlns:p14="http://schemas.microsoft.com/office/powerpoint/2010/main" val="155712259"/>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108869</TotalTime>
  <Words>1133</Words>
  <Application>Microsoft Macintosh PowerPoint</Application>
  <PresentationFormat>ワイド画面</PresentationFormat>
  <Paragraphs>312</Paragraphs>
  <Slides>21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Arial</vt:lpstr>
      <vt:lpstr>Calibri</vt:lpstr>
      <vt:lpstr>Calibri Light</vt:lpstr>
      <vt:lpstr>ホワイト</vt:lpstr>
      <vt:lpstr>[関連研究紹介] Psychological Safety and Learning Behavior in Work Teams</vt:lpstr>
      <vt:lpstr>著者：エイミー・エドモンソン</vt:lpstr>
      <vt:lpstr>心理的安全性</vt:lpstr>
      <vt:lpstr>心理的安全性</vt:lpstr>
      <vt:lpstr>仮設</vt:lpstr>
      <vt:lpstr>仮設</vt:lpstr>
      <vt:lpstr>仮設</vt:lpstr>
      <vt:lpstr>チーム学習のモデル</vt:lpstr>
      <vt:lpstr>仮説の統合</vt:lpstr>
      <vt:lpstr>研究データ</vt:lpstr>
      <vt:lpstr>手法</vt:lpstr>
      <vt:lpstr>パフォーマンスの定義</vt:lpstr>
      <vt:lpstr>結果</vt:lpstr>
      <vt:lpstr>仮説の統合</vt:lpstr>
      <vt:lpstr>結果</vt:lpstr>
      <vt:lpstr>仮説の統合</vt:lpstr>
      <vt:lpstr>結果</vt:lpstr>
      <vt:lpstr>仮説の統合</vt:lpstr>
      <vt:lpstr>結果</vt:lpstr>
      <vt:lpstr>仮説の統合</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Innovation and Knowledge Creation: Theory and Testing with a Natural  Experiment in Japan</dc:title>
  <dc:creator>kanetaka</dc:creator>
  <cp:lastModifiedBy>Tanaike Yuki</cp:lastModifiedBy>
  <cp:revision>1622</cp:revision>
  <cp:lastPrinted>2017-04-11T05:58:28Z</cp:lastPrinted>
  <dcterms:created xsi:type="dcterms:W3CDTF">2013-12-06T01:22:12Z</dcterms:created>
  <dcterms:modified xsi:type="dcterms:W3CDTF">2021-05-02T13:00:29Z</dcterms:modified>
</cp:coreProperties>
</file>