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17"/>
  </p:handoutMasterIdLst>
  <p:sldIdLst>
    <p:sldId id="256" r:id="rId2"/>
    <p:sldId id="258" r:id="rId3"/>
    <p:sldId id="263" r:id="rId4"/>
    <p:sldId id="259" r:id="rId5"/>
    <p:sldId id="265" r:id="rId6"/>
    <p:sldId id="268" r:id="rId7"/>
    <p:sldId id="269" r:id="rId8"/>
    <p:sldId id="274" r:id="rId9"/>
    <p:sldId id="276" r:id="rId10"/>
    <p:sldId id="275" r:id="rId11"/>
    <p:sldId id="278" r:id="rId12"/>
    <p:sldId id="279" r:id="rId13"/>
    <p:sldId id="266" r:id="rId14"/>
    <p:sldId id="267" r:id="rId15"/>
    <p:sldId id="280" r:id="rId1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7772BB-E727-494C-BBE2-F0C9013FAC5F}" type="datetimeFigureOut">
              <a:rPr lang="ja-JP" altLang="en-US" smtClean="0"/>
              <a:pPr/>
              <a:t>11.7.8</a:t>
            </a:fld>
            <a:endParaRPr lang="ja-JP"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4B0091-0EC8-9C47-B0D3-C7B4E27BB0DD}"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m1.gif"/>
          <p:cNvPicPr>
            <a:picLocks noChangeAspect="1"/>
          </p:cNvPicPr>
          <p:nvPr userDrawn="1"/>
        </p:nvPicPr>
        <p:blipFill>
          <a:blip r:embed="rId2"/>
          <a:stretch>
            <a:fillRect/>
          </a:stretch>
        </p:blipFill>
        <p:spPr>
          <a:xfrm>
            <a:off x="0" y="0"/>
            <a:ext cx="9144001" cy="6858000"/>
          </a:xfrm>
          <a:prstGeom prst="rect">
            <a:avLst/>
          </a:prstGeom>
        </p:spPr>
      </p:pic>
      <p:sp>
        <p:nvSpPr>
          <p:cNvPr id="2" name="Title 1"/>
          <p:cNvSpPr>
            <a:spLocks noGrp="1"/>
          </p:cNvSpPr>
          <p:nvPr>
            <p:ph type="ctrTitle"/>
          </p:nvPr>
        </p:nvSpPr>
        <p:spPr>
          <a:xfrm>
            <a:off x="1143000" y="1905000"/>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3352800" y="3733800"/>
            <a:ext cx="5562600" cy="1447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dirty="0" smtClean="0"/>
              <a:t>Click to edit Master subtitle style</a:t>
            </a:r>
            <a:endParaRPr lang="ja-JP" altLang="en-US" dirty="0"/>
          </a:p>
        </p:txBody>
      </p:sp>
      <p:sp>
        <p:nvSpPr>
          <p:cNvPr id="4" name="Date Placeholder 3"/>
          <p:cNvSpPr>
            <a:spLocks noGrp="1"/>
          </p:cNvSpPr>
          <p:nvPr>
            <p:ph type="dt" sz="half" idx="10"/>
          </p:nvPr>
        </p:nvSpPr>
        <p:spPr>
          <a:xfrm>
            <a:off x="228600" y="6492875"/>
            <a:ext cx="2133600" cy="365125"/>
          </a:xfrm>
          <a:prstGeom prst="rect">
            <a:avLst/>
          </a:prstGeom>
        </p:spPr>
        <p:txBody>
          <a:bodyPr/>
          <a:lstStyle/>
          <a:p>
            <a:fld id="{8D260BFD-0B39-4D43-B51F-640211440D1E}" type="datetimeFigureOut">
              <a:rPr lang="ja-JP" altLang="en-US" smtClean="0"/>
              <a:pPr/>
              <a:t>11.7.8</a:t>
            </a:fld>
            <a:endParaRPr lang="ja-JP" altLang="en-US" dirty="0"/>
          </a:p>
        </p:txBody>
      </p:sp>
      <p:sp>
        <p:nvSpPr>
          <p:cNvPr id="5" name="Footer Placeholder 4"/>
          <p:cNvSpPr>
            <a:spLocks noGrp="1"/>
          </p:cNvSpPr>
          <p:nvPr>
            <p:ph type="ftr" sz="quarter" idx="11"/>
          </p:nvPr>
        </p:nvSpPr>
        <p:spPr>
          <a:xfrm>
            <a:off x="3352800" y="6492875"/>
            <a:ext cx="2895600" cy="365125"/>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6781800" y="6492875"/>
            <a:ext cx="2133600" cy="365125"/>
          </a:xfrm>
          <a:prstGeom prst="rect">
            <a:avLst/>
          </a:prstGeom>
        </p:spPr>
        <p:txBody>
          <a:bodyPr/>
          <a:lstStyle/>
          <a:p>
            <a:fld id="{3782DEB3-2268-0142-83B6-32E96B86E1DE}" type="slidenum">
              <a:rPr lang="ja-JP" altLang="en-US" smtClean="0"/>
              <a:pPr/>
              <a:t>‹#›</a:t>
            </a:fld>
            <a:endParaRPr lang="ja-JP" altLang="en-US" dirty="0"/>
          </a:p>
        </p:txBody>
      </p:sp>
      <p:pic>
        <p:nvPicPr>
          <p:cNvPr id="9" name="Picture 4" descr="J:\Illustrations-Icons\Windows_Vista_Icons_ for_Marketing_use\Vista Icons off the web - not approved to reuse\iisres.dll_I4e88_0409.png"/>
          <p:cNvPicPr>
            <a:picLocks noChangeAspect="1" noChangeArrowheads="1"/>
          </p:cNvPicPr>
          <p:nvPr userDrawn="1"/>
        </p:nvPicPr>
        <p:blipFill>
          <a:blip r:embed="rId3"/>
          <a:srcRect/>
          <a:stretch>
            <a:fillRect/>
          </a:stretch>
        </p:blipFill>
        <p:spPr bwMode="auto">
          <a:xfrm>
            <a:off x="5562599" y="0"/>
            <a:ext cx="685801" cy="585440"/>
          </a:xfrm>
          <a:prstGeom prst="rect">
            <a:avLst/>
          </a:prstGeom>
          <a:noFill/>
          <a:ln w="9525">
            <a:noFill/>
            <a:miter lim="800000"/>
            <a:headEnd/>
            <a:tailEnd/>
          </a:ln>
        </p:spPr>
      </p:pic>
      <p:pic>
        <p:nvPicPr>
          <p:cNvPr id="8" name="Picture 7" descr="CS_workshop.gif"/>
          <p:cNvPicPr>
            <a:picLocks noChangeAspect="1"/>
          </p:cNvPicPr>
          <p:nvPr userDrawn="1"/>
        </p:nvPicPr>
        <p:blipFill>
          <a:blip r:embed="rId4"/>
          <a:stretch>
            <a:fillRect/>
          </a:stretch>
        </p:blipFill>
        <p:spPr>
          <a:xfrm>
            <a:off x="6248400" y="76200"/>
            <a:ext cx="2895600" cy="5729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5" name="Footer Placeholder 4"/>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5" name="Footer Placeholder 4"/>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a:xfrm>
            <a:off x="685800" y="6629400"/>
            <a:ext cx="4953000" cy="304800"/>
          </a:xfrm>
          <a:prstGeom prst="rect">
            <a:avLst/>
          </a:prstGeom>
        </p:spPr>
        <p:txBody>
          <a:bodyPr anchor="t"/>
          <a:lstStyle/>
          <a:p>
            <a:r>
              <a:rPr lang="de-DE" altLang="ja-JP" dirty="0" smtClean="0">
                <a:solidFill>
                  <a:schemeClr val="tx2"/>
                </a:solidFill>
                <a:cs typeface="ＭＳ Ｐゴシック" charset="-128"/>
              </a:rPr>
              <a:t>Copyright© 2010 </a:t>
            </a:r>
            <a:r>
              <a:rPr lang="de-DE" altLang="ja-JP" dirty="0" err="1" smtClean="0">
                <a:solidFill>
                  <a:schemeClr val="tx2"/>
                </a:solidFill>
                <a:cs typeface="ＭＳ Ｐゴシック" charset="-128"/>
              </a:rPr>
              <a:t>Yuki</a:t>
            </a:r>
            <a:r>
              <a:rPr lang="de-DE" altLang="ja-JP" dirty="0" smtClean="0">
                <a:solidFill>
                  <a:schemeClr val="tx2"/>
                </a:solidFill>
                <a:cs typeface="ＭＳ Ｐゴシック" charset="-128"/>
              </a:rPr>
              <a:t> </a:t>
            </a:r>
            <a:r>
              <a:rPr lang="de-DE" altLang="ja-JP" dirty="0" err="1" smtClean="0">
                <a:solidFill>
                  <a:schemeClr val="tx2"/>
                </a:solidFill>
                <a:cs typeface="ＭＳ Ｐゴシック" charset="-128"/>
              </a:rPr>
              <a:t>Tanaike(@Yamamoto</a:t>
            </a:r>
            <a:r>
              <a:rPr lang="de-DE" altLang="ja-JP" dirty="0" smtClean="0">
                <a:solidFill>
                  <a:schemeClr val="tx2"/>
                </a:solidFill>
                <a:cs typeface="ＭＳ Ｐゴシック" charset="-128"/>
              </a:rPr>
              <a:t> Lab)  All </a:t>
            </a:r>
            <a:r>
              <a:rPr lang="de-DE" altLang="ja-JP" dirty="0" err="1" smtClean="0">
                <a:solidFill>
                  <a:schemeClr val="tx2"/>
                </a:solidFill>
                <a:cs typeface="ＭＳ Ｐゴシック" charset="-128"/>
              </a:rPr>
              <a:t>rights</a:t>
            </a:r>
            <a:r>
              <a:rPr lang="de-DE" altLang="ja-JP" dirty="0" smtClean="0">
                <a:solidFill>
                  <a:schemeClr val="tx2"/>
                </a:solidFill>
                <a:cs typeface="ＭＳ Ｐゴシック" charset="-128"/>
              </a:rPr>
              <a:t> </a:t>
            </a:r>
            <a:r>
              <a:rPr lang="de-DE" altLang="ja-JP" dirty="0" err="1" smtClean="0">
                <a:solidFill>
                  <a:schemeClr val="tx2"/>
                </a:solidFill>
                <a:cs typeface="ＭＳ Ｐゴシック" charset="-128"/>
              </a:rPr>
              <a:t>reserved</a:t>
            </a:r>
            <a:r>
              <a:rPr lang="de-DE" altLang="ja-JP" dirty="0" smtClean="0">
                <a:solidFill>
                  <a:schemeClr val="tx2"/>
                </a:solidFill>
                <a:cs typeface="ＭＳ Ｐゴシック" charset="-128"/>
              </a:rPr>
              <a:t>.</a:t>
            </a:r>
          </a:p>
          <a:p>
            <a:endParaRPr lang="ja-JP" altLang="en-US" dirty="0"/>
          </a:p>
        </p:txBody>
      </p:sp>
      <p:sp>
        <p:nvSpPr>
          <p:cNvPr id="6" name="Slide Number Placeholder 5"/>
          <p:cNvSpPr>
            <a:spLocks noGrp="1"/>
          </p:cNvSpPr>
          <p:nvPr>
            <p:ph type="sldNum" sz="quarter" idx="12"/>
          </p:nvPr>
        </p:nvSpPr>
        <p:spPr>
          <a:xfrm>
            <a:off x="6934200" y="6538912"/>
            <a:ext cx="2133600" cy="365125"/>
          </a:xfrm>
          <a:prstGeom prst="rect">
            <a:avLst/>
          </a:prstGeom>
        </p:spPr>
        <p:txBody>
          <a:bodyPr anchor="b"/>
          <a:lstStyle>
            <a:lvl1pPr marL="0" marR="0" indent="0" algn="r" defTabSz="457200" rtl="0" eaLnBrk="1" fontAlgn="auto" latinLnBrk="0" hangingPunct="1">
              <a:lnSpc>
                <a:spcPct val="100000"/>
              </a:lnSpc>
              <a:spcBef>
                <a:spcPts val="0"/>
              </a:spcBef>
              <a:spcAft>
                <a:spcPts val="0"/>
              </a:spcAft>
              <a:buClrTx/>
              <a:buSzTx/>
              <a:buFontTx/>
              <a:buNone/>
              <a:tabLst/>
              <a:defRPr>
                <a:solidFill>
                  <a:schemeClr val="bg1">
                    <a:lumMod val="85000"/>
                  </a:schemeClr>
                </a:solidFill>
              </a:defRPr>
            </a:lvl1pPr>
          </a:lstStyle>
          <a:p>
            <a:r>
              <a:rPr lang="de-DE" altLang="ja-JP" smtClean="0"/>
              <a:t>Page </a:t>
            </a:r>
            <a:fld id="{9DF1C225-3B3A-CE47-ABBD-17093A2147EE}" type="slidenum">
              <a:rPr lang="de-DE" altLang="ja-JP" smtClean="0"/>
              <a:pPr/>
              <a:t>‹#›</a:t>
            </a:fld>
            <a:endParaRPr lang="de-DE" altLang="ja-JP" dirty="0"/>
          </a:p>
        </p:txBody>
      </p:sp>
      <p:pic>
        <p:nvPicPr>
          <p:cNvPr id="10" name="Picture 9" descr="CS_workshop.gif"/>
          <p:cNvPicPr>
            <a:picLocks noChangeAspect="1"/>
          </p:cNvPicPr>
          <p:nvPr userDrawn="1"/>
        </p:nvPicPr>
        <p:blipFill>
          <a:blip r:embed="rId2"/>
          <a:stretch>
            <a:fillRect/>
          </a:stretch>
        </p:blipFill>
        <p:spPr>
          <a:xfrm>
            <a:off x="6858000" y="10856"/>
            <a:ext cx="2286000" cy="452355"/>
          </a:xfrm>
          <a:prstGeom prst="rect">
            <a:avLst/>
          </a:prstGeom>
        </p:spPr>
      </p:pic>
      <p:sp>
        <p:nvSpPr>
          <p:cNvPr id="11" name="TextBox 10"/>
          <p:cNvSpPr txBox="1"/>
          <p:nvPr userDrawn="1"/>
        </p:nvSpPr>
        <p:spPr>
          <a:xfrm>
            <a:off x="0" y="11668"/>
            <a:ext cx="4953000" cy="369332"/>
          </a:xfrm>
          <a:prstGeom prst="rect">
            <a:avLst/>
          </a:prstGeom>
          <a:noFill/>
        </p:spPr>
        <p:txBody>
          <a:bodyPr wrap="square" rtlCol="0">
            <a:spAutoFit/>
          </a:bodyPr>
          <a:lstStyle/>
          <a:p>
            <a:r>
              <a:rPr kumimoji="1" lang="en-US" altLang="ja-JP" dirty="0" smtClean="0">
                <a:solidFill>
                  <a:schemeClr val="tx1">
                    <a:lumMod val="65000"/>
                    <a:lumOff val="35000"/>
                  </a:schemeClr>
                </a:solidFill>
              </a:rPr>
              <a:t>2010</a:t>
            </a:r>
            <a:r>
              <a:rPr kumimoji="1" lang="ja-JP" altLang="en-US" dirty="0" smtClean="0">
                <a:solidFill>
                  <a:schemeClr val="tx1">
                    <a:lumMod val="65000"/>
                    <a:lumOff val="35000"/>
                  </a:schemeClr>
                </a:solidFill>
              </a:rPr>
              <a:t>年</a:t>
            </a:r>
            <a:r>
              <a:rPr kumimoji="1" lang="en-US" altLang="ja-JP" dirty="0" smtClean="0">
                <a:solidFill>
                  <a:schemeClr val="tx1">
                    <a:lumMod val="65000"/>
                    <a:lumOff val="35000"/>
                  </a:schemeClr>
                </a:solidFill>
              </a:rPr>
              <a:t>CS</a:t>
            </a:r>
            <a:r>
              <a:rPr kumimoji="1" lang="ja-JP" altLang="en-US" dirty="0" smtClean="0">
                <a:solidFill>
                  <a:schemeClr val="tx1">
                    <a:lumMod val="65000"/>
                    <a:lumOff val="35000"/>
                  </a:schemeClr>
                </a:solidFill>
              </a:rPr>
              <a:t>勉強会</a:t>
            </a:r>
            <a:r>
              <a:rPr kumimoji="1" lang="en-US" altLang="ja-JP" dirty="0" smtClean="0">
                <a:solidFill>
                  <a:schemeClr val="tx1">
                    <a:lumMod val="65000"/>
                    <a:lumOff val="35000"/>
                  </a:schemeClr>
                </a:solidFill>
              </a:rPr>
              <a:t> </a:t>
            </a:r>
            <a:r>
              <a:rPr kumimoji="1" lang="ja-JP" altLang="en-US" dirty="0" smtClean="0">
                <a:solidFill>
                  <a:schemeClr val="tx1">
                    <a:lumMod val="65000"/>
                    <a:lumOff val="35000"/>
                  </a:schemeClr>
                </a:solidFill>
              </a:rPr>
              <a:t>アルゴリズムイントロダクション</a:t>
            </a:r>
            <a:endParaRPr kumimoji="1" lang="ja-JP" altLang="en-US" dirty="0">
              <a:solidFill>
                <a:schemeClr val="tx1">
                  <a:lumMod val="65000"/>
                  <a:lumOff val="3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5" name="Footer Placeholder 4"/>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Date Placeholder 4"/>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6" name="Footer Placeholder 5"/>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Date Placeholder 6"/>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8" name="Footer Placeholder 7"/>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9" name="Slide Number Placeholder 8"/>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Date Placeholder 2"/>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4" name="Footer Placeholder 3"/>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5" name="Slide Number Placeholder 4"/>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3" name="Footer Placeholder 2"/>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4" name="Slide Number Placeholder 3"/>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6" name="Footer Placeholder 5"/>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a:xfrm>
            <a:off x="457200" y="6538912"/>
            <a:ext cx="2133600" cy="365125"/>
          </a:xfrm>
          <a:prstGeom prst="rect">
            <a:avLst/>
          </a:prstGeom>
        </p:spPr>
        <p:txBody>
          <a:bodyPr/>
          <a:lstStyle/>
          <a:p>
            <a:fld id="{8D260BFD-0B39-4D43-B51F-640211440D1E}" type="datetimeFigureOut">
              <a:rPr lang="ja-JP" altLang="en-US" smtClean="0"/>
              <a:pPr/>
              <a:t>11.7.8</a:t>
            </a:fld>
            <a:endParaRPr lang="ja-JP" altLang="en-US"/>
          </a:p>
        </p:txBody>
      </p:sp>
      <p:sp>
        <p:nvSpPr>
          <p:cNvPr id="6" name="Footer Placeholder 5"/>
          <p:cNvSpPr>
            <a:spLocks noGrp="1"/>
          </p:cNvSpPr>
          <p:nvPr>
            <p:ph type="ftr" sz="quarter" idx="11"/>
          </p:nvPr>
        </p:nvSpPr>
        <p:spPr>
          <a:xfrm>
            <a:off x="3124200" y="6538912"/>
            <a:ext cx="2895600" cy="365125"/>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6553200" y="6538912"/>
            <a:ext cx="2133600" cy="365125"/>
          </a:xfrm>
          <a:prstGeom prst="rect">
            <a:avLst/>
          </a:prstGeom>
        </p:spPr>
        <p:txBody>
          <a:bodyPr/>
          <a:lstStyle/>
          <a:p>
            <a:fld id="{3782DEB3-2268-0142-83B6-32E96B86E1DE}"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762000"/>
          </a:xfrm>
          <a:prstGeom prst="rect">
            <a:avLst/>
          </a:prstGeom>
        </p:spPr>
        <p:txBody>
          <a:bodyPr vert="horz" lIns="91440" tIns="45720" rIns="91440" bIns="45720" rtlCol="0" anchor="ctr">
            <a:normAutofit/>
          </a:bodyPr>
          <a:lstStyle/>
          <a:p>
            <a:r>
              <a:rPr lang="en-US" altLang="ja-JP" dirty="0" smtClean="0"/>
              <a:t>Click to edit Master title style</a:t>
            </a:r>
            <a:endParaRPr lang="ja-JP" altLang="en-US" dirty="0"/>
          </a:p>
        </p:txBody>
      </p:sp>
      <p:sp>
        <p:nvSpPr>
          <p:cNvPr id="3" name="Text Placeholder 2"/>
          <p:cNvSpPr>
            <a:spLocks noGrp="1"/>
          </p:cNvSpPr>
          <p:nvPr>
            <p:ph type="body" idx="1"/>
          </p:nvPr>
        </p:nvSpPr>
        <p:spPr>
          <a:xfrm>
            <a:off x="457200" y="1600200"/>
            <a:ext cx="8229600" cy="4708525"/>
          </a:xfrm>
          <a:prstGeom prst="rect">
            <a:avLst/>
          </a:prstGeom>
        </p:spPr>
        <p:txBody>
          <a:bodyPr vert="horz" lIns="91440" tIns="45720" rIns="91440" bIns="45720" rtlCol="0">
            <a:normAutofit/>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endParaRPr lang="ja-JP" altLang="en-US" dirty="0"/>
          </a:p>
        </p:txBody>
      </p:sp>
      <p:pic>
        <p:nvPicPr>
          <p:cNvPr id="7" name="Picture 6" descr="header.gif"/>
          <p:cNvPicPr>
            <a:picLocks/>
          </p:cNvPicPr>
          <p:nvPr userDrawn="1"/>
        </p:nvPicPr>
        <p:blipFill>
          <a:blip r:embed="rId13"/>
          <a:stretch>
            <a:fillRect/>
          </a:stretch>
        </p:blipFill>
        <p:spPr>
          <a:xfrm>
            <a:off x="-1" y="-42862"/>
            <a:ext cx="9144000" cy="508000"/>
          </a:xfrm>
          <a:prstGeom prst="rect">
            <a:avLst/>
          </a:prstGeom>
        </p:spPr>
      </p:pic>
      <p:sp>
        <p:nvSpPr>
          <p:cNvPr id="8" name="Rectangle 7"/>
          <p:cNvSpPr/>
          <p:nvPr userDrawn="1"/>
        </p:nvSpPr>
        <p:spPr>
          <a:xfrm flipV="1">
            <a:off x="0" y="6553200"/>
            <a:ext cx="9144001" cy="4571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図 13" descr="000645.gif"/>
          <p:cNvPicPr>
            <a:picLocks noChangeAspect="1"/>
          </p:cNvPicPr>
          <p:nvPr userDrawn="1"/>
        </p:nvPicPr>
        <p:blipFill>
          <a:blip r:embed="rId14"/>
          <a:srcRect/>
          <a:stretch>
            <a:fillRect/>
          </a:stretch>
        </p:blipFill>
        <p:spPr bwMode="auto">
          <a:xfrm>
            <a:off x="0" y="5942013"/>
            <a:ext cx="928687" cy="928688"/>
          </a:xfrm>
          <a:prstGeom prst="rect">
            <a:avLst/>
          </a:prstGeom>
          <a:noFill/>
          <a:ln w="9525">
            <a:noFill/>
            <a:miter lim="800000"/>
            <a:headEnd/>
            <a:tailEnd/>
          </a:ln>
        </p:spPr>
      </p:pic>
      <p:sp>
        <p:nvSpPr>
          <p:cNvPr id="13" name="Date Placeholder 3"/>
          <p:cNvSpPr txBox="1">
            <a:spLocks/>
          </p:cNvSpPr>
          <p:nvPr userDrawn="1"/>
        </p:nvSpPr>
        <p:spPr>
          <a:xfrm>
            <a:off x="685800" y="6585976"/>
            <a:ext cx="4953000" cy="304800"/>
          </a:xfrm>
          <a:prstGeom prst="rect">
            <a:avLst/>
          </a:prstGeom>
        </p:spPr>
        <p:txBody>
          <a:bodyPr vert="horz"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de-DE" altLang="ja-JP" sz="1200" b="0" i="0" u="none" strike="noStrike" kern="1200" cap="none" spc="0" normalizeH="0" baseline="0" noProof="0" dirty="0" smtClean="0">
                <a:ln>
                  <a:noFill/>
                </a:ln>
                <a:solidFill>
                  <a:schemeClr val="tx2"/>
                </a:solidFill>
                <a:effectLst/>
                <a:uLnTx/>
                <a:uFillTx/>
                <a:latin typeface="+mn-lt"/>
                <a:ea typeface="+mn-ea"/>
                <a:cs typeface="ＭＳ Ｐゴシック" charset="-128"/>
              </a:rPr>
              <a:t>Copyright© 2010</a:t>
            </a:r>
            <a:r>
              <a:rPr kumimoji="1" lang="de-DE" altLang="ja-JP" sz="1200" b="0" i="0" u="none" strike="noStrike" kern="1200" cap="none" spc="0" normalizeH="0" baseline="0" noProof="0" dirty="0" smtClean="0">
                <a:ln>
                  <a:noFill/>
                </a:ln>
                <a:solidFill>
                  <a:schemeClr val="tx2"/>
                </a:solidFill>
                <a:effectLst/>
                <a:uLnTx/>
                <a:uFillTx/>
                <a:latin typeface="+mn-lt"/>
                <a:ea typeface="+mn-ea"/>
                <a:cs typeface="ＭＳ Ｐゴシック" charset="-128"/>
              </a:rPr>
              <a:t> tniky1  </a:t>
            </a:r>
            <a:r>
              <a:rPr kumimoji="1" lang="de-DE" altLang="ja-JP" sz="1200" b="0" i="0" u="none" strike="noStrike" kern="1200" cap="none" spc="0" normalizeH="0" baseline="0" noProof="0" dirty="0" smtClean="0">
                <a:ln>
                  <a:noFill/>
                </a:ln>
                <a:solidFill>
                  <a:schemeClr val="tx2"/>
                </a:solidFill>
                <a:effectLst/>
                <a:uLnTx/>
                <a:uFillTx/>
                <a:latin typeface="+mn-lt"/>
                <a:ea typeface="+mn-ea"/>
                <a:cs typeface="ＭＳ Ｐゴシック" charset="-128"/>
              </a:rPr>
              <a:t>All </a:t>
            </a:r>
            <a:r>
              <a:rPr kumimoji="1" lang="de-DE" altLang="ja-JP" sz="1200" b="0" i="0" u="none" strike="noStrike" kern="1200" cap="none" spc="0" normalizeH="0" baseline="0" noProof="0" dirty="0" err="1" smtClean="0">
                <a:ln>
                  <a:noFill/>
                </a:ln>
                <a:solidFill>
                  <a:schemeClr val="tx2"/>
                </a:solidFill>
                <a:effectLst/>
                <a:uLnTx/>
                <a:uFillTx/>
                <a:latin typeface="+mn-lt"/>
                <a:ea typeface="+mn-ea"/>
                <a:cs typeface="ＭＳ Ｐゴシック" charset="-128"/>
              </a:rPr>
              <a:t>rights</a:t>
            </a:r>
            <a:r>
              <a:rPr kumimoji="1" lang="de-DE" altLang="ja-JP" sz="1200" b="0" i="0" u="none" strike="noStrike" kern="1200" cap="none" spc="0" normalizeH="0" baseline="0" noProof="0" dirty="0" smtClean="0">
                <a:ln>
                  <a:noFill/>
                </a:ln>
                <a:solidFill>
                  <a:schemeClr val="tx2"/>
                </a:solidFill>
                <a:effectLst/>
                <a:uLnTx/>
                <a:uFillTx/>
                <a:latin typeface="+mn-lt"/>
                <a:ea typeface="+mn-ea"/>
                <a:cs typeface="ＭＳ Ｐゴシック" charset="-128"/>
              </a:rPr>
              <a:t> </a:t>
            </a:r>
            <a:r>
              <a:rPr kumimoji="1" lang="de-DE" altLang="ja-JP" sz="1200" b="0" i="0" u="none" strike="noStrike" kern="1200" cap="none" spc="0" normalizeH="0" baseline="0" noProof="0" dirty="0" err="1" smtClean="0">
                <a:ln>
                  <a:noFill/>
                </a:ln>
                <a:solidFill>
                  <a:schemeClr val="tx2"/>
                </a:solidFill>
                <a:effectLst/>
                <a:uLnTx/>
                <a:uFillTx/>
                <a:latin typeface="+mn-lt"/>
                <a:ea typeface="+mn-ea"/>
                <a:cs typeface="ＭＳ Ｐゴシック" charset="-128"/>
              </a:rPr>
              <a:t>reserved</a:t>
            </a:r>
            <a:r>
              <a:rPr kumimoji="1" lang="de-DE" altLang="ja-JP" sz="1200" b="0" i="0" u="none" strike="noStrike" kern="1200" cap="none" spc="0" normalizeH="0" baseline="0" noProof="0" dirty="0" smtClean="0">
                <a:ln>
                  <a:noFill/>
                </a:ln>
                <a:solidFill>
                  <a:schemeClr val="tx2"/>
                </a:solidFill>
                <a:effectLst/>
                <a:uLnTx/>
                <a:uFillTx/>
                <a:latin typeface="+mn-lt"/>
                <a:ea typeface="+mn-ea"/>
                <a:cs typeface="ＭＳ Ｐゴシック"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5" name="Date Placeholder 3"/>
          <p:cNvSpPr txBox="1">
            <a:spLocks/>
          </p:cNvSpPr>
          <p:nvPr userDrawn="1"/>
        </p:nvSpPr>
        <p:spPr>
          <a:xfrm>
            <a:off x="7543799" y="6577207"/>
            <a:ext cx="1600200" cy="304800"/>
          </a:xfrm>
          <a:prstGeom prst="rect">
            <a:avLst/>
          </a:prstGeom>
        </p:spPr>
        <p:txBody>
          <a:bodyPr vert="horz" lIns="91440" tIns="45720" rIns="91440" bIns="45720"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de-DE" altLang="ja-JP" sz="1200" b="0" i="0" u="none" strike="noStrike" kern="1200" cap="none" spc="0" normalizeH="0" baseline="0" noProof="0" dirty="0" smtClean="0">
                <a:ln>
                  <a:noFill/>
                </a:ln>
                <a:solidFill>
                  <a:schemeClr val="tx2"/>
                </a:solidFill>
                <a:effectLst/>
                <a:uLnTx/>
                <a:uFillTx/>
                <a:latin typeface="+mn-lt"/>
                <a:ea typeface="+mn-ea"/>
                <a:cs typeface="ＭＳ Ｐゴシック" charset="-128"/>
              </a:rPr>
              <a:t>Page </a:t>
            </a:r>
            <a:fld id="{4BDD6722-400E-ED45-BFB9-67F48FB6579A}" type="slidenum">
              <a:rPr kumimoji="1" lang="de-DE" altLang="ja-JP" sz="1200" b="0" i="0" u="none" strike="noStrike" kern="1200" cap="none" spc="0" normalizeH="0" baseline="0" noProof="0" smtClean="0">
                <a:ln>
                  <a:noFill/>
                </a:ln>
                <a:solidFill>
                  <a:schemeClr val="tx2"/>
                </a:solidFill>
                <a:effectLst/>
                <a:uLnTx/>
                <a:uFillTx/>
                <a:latin typeface="+mn-lt"/>
                <a:ea typeface="+mn-ea"/>
                <a:cs typeface="ＭＳ Ｐゴシック"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pdf"/><Relationship Id="rId5" Type="http://schemas.openxmlformats.org/officeDocument/2006/relationships/image" Target="../media/image18.png"/><Relationship Id="rId6" Type="http://schemas.openxmlformats.org/officeDocument/2006/relationships/image" Target="../media/image19.pdf"/><Relationship Id="rId7" Type="http://schemas.openxmlformats.org/officeDocument/2006/relationships/image" Target="../media/image20.png"/><Relationship Id="rId8" Type="http://schemas.openxmlformats.org/officeDocument/2006/relationships/image" Target="../media/image21.pdf"/><Relationship Id="rId9" Type="http://schemas.openxmlformats.org/officeDocument/2006/relationships/image" Target="../media/image22.png"/><Relationship Id="rId10" Type="http://schemas.openxmlformats.org/officeDocument/2006/relationships/image" Target="../media/image23.pdf"/><Relationship Id="rId11"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1.pd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3.pd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df"/><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8"/>
          <p:cNvSpPr>
            <a:spLocks noChangeArrowheads="1"/>
          </p:cNvSpPr>
          <p:nvPr/>
        </p:nvSpPr>
        <p:spPr bwMode="auto">
          <a:xfrm>
            <a:off x="1600201" y="1066800"/>
            <a:ext cx="6529388" cy="554038"/>
          </a:xfrm>
          <a:prstGeom prst="rect">
            <a:avLst/>
          </a:prstGeom>
          <a:noFill/>
          <a:ln w="9525">
            <a:noFill/>
            <a:miter lim="800000"/>
            <a:headEnd/>
            <a:tailEnd/>
          </a:ln>
        </p:spPr>
        <p:txBody>
          <a:bodyPr anchor="ctr">
            <a:prstTxWarp prst="textNoShape">
              <a:avLst/>
            </a:prstTxWarp>
          </a:bodyPr>
          <a:lstStyle/>
          <a:p>
            <a:pPr eaLnBrk="1" hangingPunct="1">
              <a:buClr>
                <a:schemeClr val="accent1"/>
              </a:buClr>
              <a:buFont typeface="Wingdings" charset="2"/>
              <a:buNone/>
            </a:pPr>
            <a:r>
              <a:rPr lang="de-DE" altLang="ja-JP" sz="2200" b="1" dirty="0">
                <a:solidFill>
                  <a:schemeClr val="tx1">
                    <a:lumMod val="65000"/>
                    <a:lumOff val="35000"/>
                  </a:schemeClr>
                </a:solidFill>
                <a:ea typeface="ＭＳ Ｐゴシック" charset="-128"/>
                <a:cs typeface="ＭＳ Ｐゴシック" charset="-128"/>
              </a:rPr>
              <a:t>2010</a:t>
            </a:r>
            <a:r>
              <a:rPr lang="ja-JP" altLang="de-DE" sz="2200" b="1" dirty="0">
                <a:solidFill>
                  <a:schemeClr val="tx1">
                    <a:lumMod val="65000"/>
                    <a:lumOff val="35000"/>
                  </a:schemeClr>
                </a:solidFill>
                <a:ea typeface="ＭＳ Ｐゴシック" charset="-128"/>
                <a:cs typeface="ＭＳ Ｐゴシック" charset="-128"/>
              </a:rPr>
              <a:t>年</a:t>
            </a:r>
            <a:r>
              <a:rPr lang="en-US" altLang="ja-JP" sz="2200" b="1" dirty="0">
                <a:solidFill>
                  <a:schemeClr val="tx1">
                    <a:lumMod val="65000"/>
                    <a:lumOff val="35000"/>
                  </a:schemeClr>
                </a:solidFill>
                <a:ea typeface="ＭＳ Ｐゴシック" charset="-128"/>
                <a:cs typeface="ＭＳ Ｐゴシック" charset="-128"/>
              </a:rPr>
              <a:t>CS</a:t>
            </a:r>
            <a:r>
              <a:rPr lang="ja-JP" altLang="en-US" sz="2200" b="1" dirty="0" smtClean="0">
                <a:solidFill>
                  <a:schemeClr val="tx1">
                    <a:lumMod val="65000"/>
                    <a:lumOff val="35000"/>
                  </a:schemeClr>
                </a:solidFill>
                <a:ea typeface="ＭＳ Ｐゴシック" charset="-128"/>
                <a:cs typeface="ＭＳ Ｐゴシック" charset="-128"/>
              </a:rPr>
              <a:t>勉強会</a:t>
            </a:r>
            <a:r>
              <a:rPr lang="ja-JP" altLang="en-US" sz="2200" b="1" dirty="0" smtClean="0">
                <a:solidFill>
                  <a:schemeClr val="tx1">
                    <a:lumMod val="65000"/>
                    <a:lumOff val="35000"/>
                  </a:schemeClr>
                </a:solidFill>
                <a:ea typeface="ＭＳ Ｐゴシック" charset="-128"/>
                <a:cs typeface="ＭＳ Ｐゴシック" charset="-128"/>
              </a:rPr>
              <a:t>第２回</a:t>
            </a:r>
            <a:endParaRPr lang="ja-JP" altLang="de-DE" sz="2200" b="1" dirty="0">
              <a:solidFill>
                <a:schemeClr val="tx1">
                  <a:lumMod val="65000"/>
                  <a:lumOff val="35000"/>
                </a:schemeClr>
              </a:solidFill>
              <a:ea typeface="ＭＳ Ｐゴシック" charset="-128"/>
              <a:cs typeface="ＭＳ Ｐゴシック" charset="-128"/>
            </a:endParaRPr>
          </a:p>
        </p:txBody>
      </p:sp>
      <p:sp>
        <p:nvSpPr>
          <p:cNvPr id="7" name="Subtitle 6"/>
          <p:cNvSpPr>
            <a:spLocks noGrp="1"/>
          </p:cNvSpPr>
          <p:nvPr>
            <p:ph type="subTitle" idx="1"/>
          </p:nvPr>
        </p:nvSpPr>
        <p:spPr/>
        <p:txBody>
          <a:bodyPr vert="horz" lIns="91440" tIns="45720" rIns="91440" bIns="45720" rtlCol="0">
            <a:normAutofit/>
          </a:bodyPr>
          <a:lstStyle/>
          <a:p>
            <a:pPr algn="r"/>
            <a:r>
              <a:rPr lang="en-US" altLang="ja-JP" dirty="0" smtClean="0">
                <a:solidFill>
                  <a:schemeClr val="tx1"/>
                </a:solidFill>
              </a:rPr>
              <a:t>tniky1</a:t>
            </a:r>
            <a:endParaRPr lang="ja-JP" altLang="en-US" dirty="0">
              <a:solidFill>
                <a:schemeClr val="tx1"/>
              </a:solidFill>
            </a:endParaRPr>
          </a:p>
        </p:txBody>
      </p:sp>
      <p:sp>
        <p:nvSpPr>
          <p:cNvPr id="8" name="Rectangle 14"/>
          <p:cNvSpPr txBox="1">
            <a:spLocks noChangeArrowheads="1"/>
          </p:cNvSpPr>
          <p:nvPr/>
        </p:nvSpPr>
        <p:spPr bwMode="auto">
          <a:xfrm>
            <a:off x="1600200" y="1943100"/>
            <a:ext cx="7543800" cy="909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ja-JP" altLang="en-US" sz="2800" b="1" i="1" u="none" strike="noStrike" kern="0" cap="none" spc="0" normalizeH="0" baseline="0" noProof="0" dirty="0" smtClean="0">
                <a:ln>
                  <a:noFill/>
                </a:ln>
                <a:solidFill>
                  <a:schemeClr val="bg1"/>
                </a:solidFill>
                <a:effectLst>
                  <a:outerShdw blurRad="38100" dist="38100" dir="2700000" algn="tl">
                    <a:srgbClr val="DDDDDD"/>
                  </a:outerShdw>
                </a:effectLst>
                <a:uLnTx/>
                <a:uFillTx/>
                <a:latin typeface="+mj-lt"/>
                <a:ea typeface="ＭＳ Ｐゴシック" charset="-128"/>
                <a:cs typeface="ＭＳ Ｐゴシック" charset="-128"/>
              </a:rPr>
              <a:t>アルゴリズムイントロダクション第５章</a:t>
            </a:r>
            <a:r>
              <a:rPr kumimoji="0" lang="en-US" altLang="ja-JP" sz="2800" b="1" i="1" u="none" strike="noStrike" kern="0" cap="none" spc="0" normalizeH="0" baseline="0" noProof="0" dirty="0" smtClean="0">
                <a:ln>
                  <a:noFill/>
                </a:ln>
                <a:solidFill>
                  <a:schemeClr val="bg1"/>
                </a:solidFill>
                <a:effectLst>
                  <a:outerShdw blurRad="38100" dist="38100" dir="2700000" algn="tl">
                    <a:srgbClr val="DDDDDD"/>
                  </a:outerShdw>
                </a:effectLst>
                <a:uLnTx/>
                <a:uFillTx/>
                <a:latin typeface="+mj-lt"/>
                <a:ea typeface="ＭＳ Ｐゴシック" charset="-128"/>
                <a:cs typeface="ＭＳ Ｐゴシック" charset="-128"/>
              </a:rPr>
              <a:t>(5.1-5.2)</a:t>
            </a:r>
            <a:br>
              <a:rPr kumimoji="0" lang="en-US" altLang="ja-JP" sz="2800" b="1" i="1" u="none" strike="noStrike" kern="0" cap="none" spc="0" normalizeH="0" baseline="0" noProof="0" dirty="0" smtClean="0">
                <a:ln>
                  <a:noFill/>
                </a:ln>
                <a:solidFill>
                  <a:schemeClr val="bg1"/>
                </a:solidFill>
                <a:effectLst>
                  <a:outerShdw blurRad="38100" dist="38100" dir="2700000" algn="tl">
                    <a:srgbClr val="DDDDDD"/>
                  </a:outerShdw>
                </a:effectLst>
                <a:uLnTx/>
                <a:uFillTx/>
                <a:latin typeface="+mj-lt"/>
                <a:ea typeface="ＭＳ Ｐゴシック" charset="-128"/>
                <a:cs typeface="ＭＳ Ｐゴシック" charset="-128"/>
              </a:rPr>
            </a:br>
            <a:r>
              <a:rPr kumimoji="0" lang="ja-JP" altLang="en-US" sz="2800" b="1" i="1" kern="0" dirty="0" smtClean="0">
                <a:solidFill>
                  <a:schemeClr val="bg1"/>
                </a:solidFill>
                <a:effectLst>
                  <a:outerShdw blurRad="38100" dist="38100" dir="2700000" algn="tl">
                    <a:srgbClr val="DDDDDD"/>
                  </a:outerShdw>
                </a:effectLst>
                <a:latin typeface="+mj-lt"/>
                <a:ea typeface="ＭＳ Ｐゴシック" charset="-128"/>
                <a:cs typeface="ＭＳ Ｐゴシック" charset="-128"/>
              </a:rPr>
              <a:t>確率論的解析</a:t>
            </a:r>
            <a:endParaRPr kumimoji="0" lang="de-DE" altLang="ja-JP" sz="2800" b="1" i="1" u="none" strike="noStrike" kern="0" cap="none" spc="0" normalizeH="0" baseline="0" noProof="0" dirty="0">
              <a:ln>
                <a:noFill/>
              </a:ln>
              <a:solidFill>
                <a:schemeClr val="bg1"/>
              </a:solidFill>
              <a:effectLst>
                <a:outerShdw blurRad="38100" dist="38100" dir="2700000" algn="tl">
                  <a:srgbClr val="DDDDDD"/>
                </a:outerShdw>
              </a:effectLst>
              <a:uLnTx/>
              <a:uFillTx/>
              <a:latin typeface="+mj-lt"/>
              <a:ea typeface="ＭＳ Ｐゴシック" charset="-128"/>
              <a:cs typeface="ＭＳ Ｐゴシック" charset="-128"/>
            </a:endParaRPr>
          </a:p>
        </p:txBody>
      </p:sp>
      <p:pic>
        <p:nvPicPr>
          <p:cNvPr id="9" name="Picture 4" descr="J:\Illustrations-Icons\Windows_Vista_Icons_ for_Marketing_use\Vista Icons off the web - not approved to reuse\iisres.dll_I4e88_0409.png"/>
          <p:cNvPicPr>
            <a:picLocks noChangeAspect="1" noChangeArrowheads="1"/>
          </p:cNvPicPr>
          <p:nvPr/>
        </p:nvPicPr>
        <p:blipFill>
          <a:blip r:embed="rId2"/>
          <a:srcRect/>
          <a:stretch>
            <a:fillRect/>
          </a:stretch>
        </p:blipFill>
        <p:spPr bwMode="auto">
          <a:xfrm>
            <a:off x="5562599" y="0"/>
            <a:ext cx="685801" cy="585440"/>
          </a:xfrm>
          <a:prstGeom prst="rect">
            <a:avLst/>
          </a:prstGeom>
          <a:noFill/>
          <a:ln w="9525">
            <a:noFill/>
            <a:miter lim="800000"/>
            <a:headEnd/>
            <a:tailEnd/>
          </a:ln>
        </p:spPr>
      </p:pic>
      <p:pic>
        <p:nvPicPr>
          <p:cNvPr id="10" name="Picture 9" descr="CS_workshop.gif"/>
          <p:cNvPicPr>
            <a:picLocks noChangeAspect="1"/>
          </p:cNvPicPr>
          <p:nvPr/>
        </p:nvPicPr>
        <p:blipFill>
          <a:blip r:embed="rId3"/>
          <a:stretch>
            <a:fillRect/>
          </a:stretch>
        </p:blipFill>
        <p:spPr>
          <a:xfrm>
            <a:off x="6248400" y="76200"/>
            <a:ext cx="2895600" cy="5729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E [X</a:t>
            </a:r>
            <a:r>
              <a:rPr lang="en-US" altLang="ja-JP" sz="1556" dirty="0" smtClean="0"/>
              <a:t>A</a:t>
            </a:r>
            <a:r>
              <a:rPr lang="en-US" altLang="ja-JP" dirty="0" smtClean="0"/>
              <a:t>] = </a:t>
            </a:r>
            <a:r>
              <a:rPr lang="en-US" altLang="ja-JP" dirty="0" err="1" smtClean="0"/>
              <a:t>Pr{A</a:t>
            </a:r>
            <a:r>
              <a:rPr lang="en-US" altLang="ja-JP" dirty="0" smtClean="0"/>
              <a:t>}  (</a:t>
            </a:r>
            <a:r>
              <a:rPr lang="ja-JP" altLang="en-US" dirty="0" smtClean="0"/>
              <a:t>期待値と確率を互いに変換</a:t>
            </a:r>
            <a:r>
              <a:rPr lang="en-US" altLang="ja-JP" dirty="0" smtClean="0"/>
              <a:t>)</a:t>
            </a:r>
            <a:r>
              <a:rPr lang="ja-JP" altLang="en-US" dirty="0" smtClean="0"/>
              <a:t>の証明</a:t>
            </a:r>
            <a:endParaRPr lang="ja-JP" altLang="en-US" dirty="0"/>
          </a:p>
        </p:txBody>
      </p:sp>
      <p:sp>
        <p:nvSpPr>
          <p:cNvPr id="3" name="Content Placeholder 2"/>
          <p:cNvSpPr>
            <a:spLocks noGrp="1"/>
          </p:cNvSpPr>
          <p:nvPr>
            <p:ph idx="1"/>
          </p:nvPr>
        </p:nvSpPr>
        <p:spPr/>
        <p:txBody>
          <a:bodyPr/>
          <a:lstStyle/>
          <a:p>
            <a:r>
              <a:rPr lang="ja-JP" altLang="en-US" dirty="0" smtClean="0"/>
              <a:t>指標確率変数の定義</a:t>
            </a:r>
            <a:endParaRPr lang="en-US" altLang="ja-JP" dirty="0" smtClean="0"/>
          </a:p>
          <a:p>
            <a:endParaRPr lang="en-US" altLang="ja-JP" dirty="0" smtClean="0"/>
          </a:p>
          <a:p>
            <a:endParaRPr lang="en-US" altLang="ja-JP" dirty="0" smtClean="0"/>
          </a:p>
          <a:p>
            <a:r>
              <a:rPr lang="ja-JP" altLang="en-US" dirty="0" smtClean="0"/>
              <a:t>期待値の定義</a:t>
            </a:r>
            <a:endParaRPr lang="en-US" altLang="ja-JP" dirty="0" smtClean="0"/>
          </a:p>
          <a:p>
            <a:pPr lvl="1"/>
            <a:r>
              <a:rPr lang="ja-JP" altLang="en-US" dirty="0" smtClean="0"/>
              <a:t>確率と確率変数を掛けた総和を取ったもの</a:t>
            </a:r>
            <a:endParaRPr lang="en-US" altLang="ja-JP" dirty="0" smtClean="0"/>
          </a:p>
          <a:p>
            <a:r>
              <a:rPr lang="ja-JP" altLang="en-US" dirty="0" smtClean="0"/>
              <a:t>証明</a:t>
            </a:r>
            <a:endParaRPr lang="ja-JP" altLang="en-US" dirty="0"/>
          </a:p>
        </p:txBody>
      </p:sp>
      <p:grpSp>
        <p:nvGrpSpPr>
          <p:cNvPr id="8" name="Group 7"/>
          <p:cNvGrpSpPr/>
          <p:nvPr/>
        </p:nvGrpSpPr>
        <p:grpSpPr>
          <a:xfrm>
            <a:off x="1000522" y="2209800"/>
            <a:ext cx="5171678" cy="902732"/>
            <a:chOff x="1000522" y="3212068"/>
            <a:chExt cx="5171678" cy="902732"/>
          </a:xfrm>
        </p:grpSpPr>
        <p:sp>
          <p:nvSpPr>
            <p:cNvPr id="4" name="TextBox 3"/>
            <p:cNvSpPr txBox="1"/>
            <p:nvPr/>
          </p:nvSpPr>
          <p:spPr>
            <a:xfrm>
              <a:off x="1066800" y="3434456"/>
              <a:ext cx="1676400" cy="461665"/>
            </a:xfrm>
            <a:prstGeom prst="rect">
              <a:avLst/>
            </a:prstGeom>
            <a:noFill/>
          </p:spPr>
          <p:txBody>
            <a:bodyPr wrap="square" rtlCol="0">
              <a:spAutoFit/>
            </a:bodyPr>
            <a:lstStyle/>
            <a:p>
              <a:r>
                <a:rPr kumimoji="1" lang="en-US" altLang="ja-JP" sz="2400" dirty="0" smtClean="0">
                  <a:latin typeface="ＭＳ Ｐ明朝"/>
                  <a:ea typeface="ＭＳ Ｐ明朝"/>
                  <a:cs typeface="ＭＳ Ｐ明朝"/>
                </a:rPr>
                <a:t>X</a:t>
              </a:r>
              <a:r>
                <a:rPr kumimoji="1" lang="en-US" altLang="ja-JP" sz="1100" dirty="0" smtClean="0">
                  <a:latin typeface="ＭＳ Ｐ明朝"/>
                  <a:ea typeface="ＭＳ Ｐ明朝"/>
                  <a:cs typeface="ＭＳ Ｐ明朝"/>
                </a:rPr>
                <a:t>A</a:t>
              </a:r>
              <a:r>
                <a:rPr kumimoji="1" lang="en-US" altLang="ja-JP" sz="2400" dirty="0" smtClean="0">
                  <a:latin typeface="ＭＳ Ｐ明朝"/>
                  <a:ea typeface="ＭＳ Ｐ明朝"/>
                  <a:cs typeface="ＭＳ Ｐ明朝"/>
                </a:rPr>
                <a:t> = </a:t>
              </a:r>
              <a:r>
                <a:rPr kumimoji="1" lang="en-US" altLang="ja-JP" sz="2400" i="1" dirty="0" smtClean="0">
                  <a:latin typeface="ＭＳ Ｐ明朝"/>
                  <a:ea typeface="ＭＳ Ｐ明朝"/>
                  <a:cs typeface="ＭＳ Ｐ明朝"/>
                </a:rPr>
                <a:t>I</a:t>
              </a:r>
              <a:r>
                <a:rPr kumimoji="1" lang="en-US" altLang="ja-JP" sz="2400" dirty="0" smtClean="0">
                  <a:latin typeface="ＭＳ Ｐ明朝"/>
                  <a:ea typeface="ＭＳ Ｐ明朝"/>
                  <a:cs typeface="ＭＳ Ｐ明朝"/>
                </a:rPr>
                <a:t> {A} = </a:t>
              </a:r>
              <a:endParaRPr kumimoji="1" lang="ja-JP" altLang="en-US" sz="2400" dirty="0">
                <a:latin typeface="ＭＳ Ｐ明朝"/>
                <a:ea typeface="ＭＳ Ｐ明朝"/>
                <a:cs typeface="ＭＳ Ｐ明朝"/>
              </a:endParaRPr>
            </a:p>
          </p:txBody>
        </p:sp>
        <p:sp>
          <p:nvSpPr>
            <p:cNvPr id="5" name="TextBox 4"/>
            <p:cNvSpPr txBox="1"/>
            <p:nvPr/>
          </p:nvSpPr>
          <p:spPr>
            <a:xfrm>
              <a:off x="3124200" y="3217524"/>
              <a:ext cx="2971800" cy="830997"/>
            </a:xfrm>
            <a:prstGeom prst="rect">
              <a:avLst/>
            </a:prstGeom>
            <a:noFill/>
          </p:spPr>
          <p:txBody>
            <a:bodyPr wrap="square" rtlCol="0">
              <a:spAutoFit/>
            </a:bodyPr>
            <a:lstStyle/>
            <a:p>
              <a:r>
                <a:rPr kumimoji="1" lang="en-US" altLang="ja-JP" sz="2400" i="1" dirty="0" smtClean="0">
                  <a:latin typeface="ＭＳ Ｐゴシック"/>
                  <a:ea typeface="ＭＳ Ｐゴシック"/>
                  <a:cs typeface="ＭＳ Ｐゴシック"/>
                </a:rPr>
                <a:t>1 </a:t>
              </a:r>
              <a:r>
                <a:rPr lang="en-US" altLang="ja-JP" sz="2400" i="1" dirty="0" smtClean="0">
                  <a:latin typeface="ＭＳ Ｐゴシック"/>
                  <a:ea typeface="ＭＳ Ｐゴシック"/>
                  <a:cs typeface="ＭＳ Ｐゴシック"/>
                </a:rPr>
                <a:t>  </a:t>
              </a:r>
              <a:r>
                <a:rPr kumimoji="1" lang="en-US" altLang="ja-JP" sz="2400" i="1" dirty="0" smtClean="0">
                  <a:latin typeface="ＭＳ Ｐゴシック"/>
                  <a:ea typeface="ＭＳ Ｐゴシック"/>
                  <a:cs typeface="ＭＳ Ｐゴシック"/>
                </a:rPr>
                <a:t>A</a:t>
              </a:r>
              <a:r>
                <a:rPr kumimoji="1" lang="ja-JP" altLang="en-US" sz="2400" i="1" dirty="0" smtClean="0">
                  <a:latin typeface="ＭＳ Ｐゴシック"/>
                  <a:ea typeface="ＭＳ Ｐゴシック"/>
                  <a:cs typeface="ＭＳ Ｐゴシック"/>
                </a:rPr>
                <a:t>が起こる時</a:t>
              </a:r>
              <a:endParaRPr kumimoji="1" lang="en-US" altLang="ja-JP" sz="2400" i="1" dirty="0" smtClean="0">
                <a:latin typeface="ＭＳ Ｐゴシック"/>
                <a:ea typeface="ＭＳ Ｐゴシック"/>
                <a:cs typeface="ＭＳ Ｐゴシック"/>
              </a:endParaRPr>
            </a:p>
            <a:p>
              <a:r>
                <a:rPr lang="en-US" altLang="ja-JP" sz="2400" i="1" dirty="0" smtClean="0">
                  <a:latin typeface="ＭＳ Ｐゴシック"/>
                  <a:ea typeface="ＭＳ Ｐゴシック"/>
                  <a:cs typeface="ＭＳ Ｐゴシック"/>
                </a:rPr>
                <a:t>0   A</a:t>
              </a:r>
              <a:r>
                <a:rPr lang="ja-JP" altLang="en-US" sz="2400" i="1" dirty="0" smtClean="0">
                  <a:latin typeface="ＭＳ Ｐゴシック"/>
                  <a:ea typeface="ＭＳ Ｐゴシック"/>
                  <a:cs typeface="ＭＳ Ｐゴシック"/>
                </a:rPr>
                <a:t>が起こらない時</a:t>
              </a:r>
              <a:endParaRPr kumimoji="1" lang="ja-JP" altLang="en-US" sz="2400" dirty="0">
                <a:latin typeface="ＭＳ Ｐゴシック"/>
                <a:ea typeface="ＭＳ Ｐゴシック"/>
                <a:cs typeface="ＭＳ Ｐゴシック"/>
              </a:endParaRPr>
            </a:p>
          </p:txBody>
        </p:sp>
        <p:sp>
          <p:nvSpPr>
            <p:cNvPr id="6" name="Left Brace 5"/>
            <p:cNvSpPr/>
            <p:nvPr/>
          </p:nvSpPr>
          <p:spPr>
            <a:xfrm>
              <a:off x="2815431" y="3313116"/>
              <a:ext cx="332581" cy="67859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Rounded Rectangle 6"/>
            <p:cNvSpPr/>
            <p:nvPr/>
          </p:nvSpPr>
          <p:spPr>
            <a:xfrm>
              <a:off x="1000522" y="3212068"/>
              <a:ext cx="5171678" cy="90273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9" name="Picture 8" descr="7.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22082" y="4648200"/>
            <a:ext cx="5050118" cy="1524000"/>
          </a:xfrm>
          <a:prstGeom prst="rect">
            <a:avLst/>
          </a:prstGeom>
          <a:ln>
            <a:solidFill>
              <a:schemeClr val="tx2"/>
            </a:solidFill>
          </a:ln>
        </p:spPr>
      </p:pic>
      <p:sp>
        <p:nvSpPr>
          <p:cNvPr id="10" name="Rectangle 9"/>
          <p:cNvSpPr/>
          <p:nvPr/>
        </p:nvSpPr>
        <p:spPr>
          <a:xfrm>
            <a:off x="4800600" y="5726668"/>
            <a:ext cx="595035" cy="338554"/>
          </a:xfrm>
          <a:prstGeom prst="rect">
            <a:avLst/>
          </a:prstGeom>
        </p:spPr>
        <p:txBody>
          <a:bodyPr wrap="none">
            <a:spAutoFit/>
          </a:bodyPr>
          <a:lstStyle/>
          <a:p>
            <a:r>
              <a:rPr lang="ja-JP" altLang="en-US" sz="1600" dirty="0" smtClean="0">
                <a:solidFill>
                  <a:schemeClr val="accent1"/>
                </a:solidFill>
              </a:rPr>
              <a:t>確率</a:t>
            </a:r>
            <a:endParaRPr lang="ja-JP" altLang="en-US" sz="1600" dirty="0">
              <a:solidFill>
                <a:schemeClr val="accent1"/>
              </a:solidFill>
            </a:endParaRPr>
          </a:p>
        </p:txBody>
      </p:sp>
      <p:sp>
        <p:nvSpPr>
          <p:cNvPr id="11" name="Rectangle 10"/>
          <p:cNvSpPr/>
          <p:nvPr/>
        </p:nvSpPr>
        <p:spPr>
          <a:xfrm>
            <a:off x="4785797" y="4648200"/>
            <a:ext cx="1005403" cy="338554"/>
          </a:xfrm>
          <a:prstGeom prst="rect">
            <a:avLst/>
          </a:prstGeom>
        </p:spPr>
        <p:txBody>
          <a:bodyPr wrap="none">
            <a:spAutoFit/>
          </a:bodyPr>
          <a:lstStyle/>
          <a:p>
            <a:r>
              <a:rPr lang="ja-JP" altLang="en-US" sz="1600" dirty="0" smtClean="0">
                <a:solidFill>
                  <a:schemeClr val="accent1"/>
                </a:solidFill>
              </a:rPr>
              <a:t>確率変数</a:t>
            </a:r>
            <a:endParaRPr lang="ja-JP" altLang="en-US" sz="1600" dirty="0">
              <a:solidFill>
                <a:schemeClr val="accent1"/>
              </a:solidFill>
            </a:endParaRPr>
          </a:p>
        </p:txBody>
      </p:sp>
      <p:cxnSp>
        <p:nvCxnSpPr>
          <p:cNvPr id="13" name="Straight Arrow Connector 12"/>
          <p:cNvCxnSpPr/>
          <p:nvPr/>
        </p:nvCxnSpPr>
        <p:spPr>
          <a:xfrm rot="10800000" flipV="1">
            <a:off x="4785798" y="4987547"/>
            <a:ext cx="396597" cy="1948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3148012" y="4986753"/>
            <a:ext cx="2032794" cy="195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5124297" y="5592516"/>
            <a:ext cx="190663" cy="77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a:off x="3886200" y="5551725"/>
            <a:ext cx="914401" cy="239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200" y="6182611"/>
            <a:ext cx="786150" cy="307777"/>
          </a:xfrm>
          <a:prstGeom prst="rect">
            <a:avLst/>
          </a:prstGeom>
          <a:noFill/>
        </p:spPr>
        <p:txBody>
          <a:bodyPr wrap="square" rtlCol="0">
            <a:spAutoFit/>
          </a:bodyPr>
          <a:lstStyle/>
          <a:p>
            <a:pPr algn="ctr"/>
            <a:r>
              <a:rPr lang="en-US" altLang="ja-JP" sz="1400" dirty="0" smtClean="0"/>
              <a:t>p91</a:t>
            </a:r>
            <a:endParaRPr kumimoji="1" lang="ja-JP"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指標確率変数を用いた雇用問題の解析</a:t>
            </a:r>
            <a:endParaRPr lang="ja-JP" altLang="en-US" dirty="0"/>
          </a:p>
        </p:txBody>
      </p:sp>
      <p:sp>
        <p:nvSpPr>
          <p:cNvPr id="3" name="Content Placeholder 2"/>
          <p:cNvSpPr>
            <a:spLocks noGrp="1"/>
          </p:cNvSpPr>
          <p:nvPr>
            <p:ph idx="1"/>
          </p:nvPr>
        </p:nvSpPr>
        <p:spPr/>
        <p:txBody>
          <a:bodyPr/>
          <a:lstStyle/>
          <a:p>
            <a:r>
              <a:rPr lang="ja-JP" altLang="en-US" dirty="0" smtClean="0"/>
              <a:t>雇用問題</a:t>
            </a:r>
            <a:endParaRPr lang="en-US" altLang="ja-JP" dirty="0" smtClean="0"/>
          </a:p>
          <a:p>
            <a:pPr lvl="1"/>
            <a:r>
              <a:rPr lang="en-US" altLang="ja-JP" dirty="0" smtClean="0"/>
              <a:t>X</a:t>
            </a:r>
            <a:r>
              <a:rPr lang="en-US" altLang="ja-JP" sz="1600" dirty="0" smtClean="0"/>
              <a:t>i</a:t>
            </a:r>
            <a:r>
              <a:rPr lang="en-US" altLang="ja-JP" dirty="0" smtClean="0"/>
              <a:t> = </a:t>
            </a:r>
            <a:r>
              <a:rPr lang="en-US" altLang="ja-JP" dirty="0" smtClean="0">
                <a:latin typeface="ＭＳ Ｐ明朝"/>
                <a:ea typeface="ＭＳ Ｐ明朝"/>
                <a:cs typeface="ＭＳ Ｐ明朝"/>
              </a:rPr>
              <a:t>I</a:t>
            </a:r>
            <a:r>
              <a:rPr lang="en-US" altLang="ja-JP" dirty="0" smtClean="0"/>
              <a:t> {</a:t>
            </a:r>
            <a:r>
              <a:rPr lang="ja-JP" altLang="en-US" dirty="0" smtClean="0"/>
              <a:t>候補</a:t>
            </a:r>
            <a:r>
              <a:rPr lang="en-US" altLang="ja-JP" dirty="0" smtClean="0"/>
              <a:t> </a:t>
            </a:r>
            <a:r>
              <a:rPr lang="en-US" altLang="ja-JP" dirty="0" err="1" smtClean="0"/>
              <a:t>i</a:t>
            </a:r>
            <a:r>
              <a:rPr lang="en-US" altLang="ja-JP" dirty="0" smtClean="0"/>
              <a:t> </a:t>
            </a:r>
            <a:r>
              <a:rPr lang="ja-JP" altLang="en-US" dirty="0" smtClean="0"/>
              <a:t>が雇用される</a:t>
            </a:r>
            <a:r>
              <a:rPr lang="en-US" altLang="ja-JP" dirty="0" smtClean="0"/>
              <a:t>}</a:t>
            </a:r>
          </a:p>
          <a:p>
            <a:pPr lvl="1"/>
            <a:r>
              <a:rPr lang="en-US" altLang="ja-JP" dirty="0" err="1" smtClean="0"/>
              <a:t>E[X</a:t>
            </a:r>
            <a:r>
              <a:rPr lang="en-US" altLang="ja-JP" sz="1600" dirty="0" err="1" smtClean="0"/>
              <a:t>i</a:t>
            </a:r>
            <a:r>
              <a:rPr lang="en-US" altLang="ja-JP" dirty="0" smtClean="0"/>
              <a:t>] = Pr { </a:t>
            </a:r>
            <a:r>
              <a:rPr lang="en-US" altLang="ja-JP" dirty="0" err="1" smtClean="0"/>
              <a:t>i</a:t>
            </a:r>
            <a:r>
              <a:rPr lang="en-US" altLang="ja-JP" dirty="0" smtClean="0"/>
              <a:t> </a:t>
            </a:r>
            <a:r>
              <a:rPr lang="ja-JP" altLang="en-US" dirty="0" smtClean="0"/>
              <a:t>が雇用される</a:t>
            </a:r>
            <a:r>
              <a:rPr lang="en-US" altLang="ja-JP" dirty="0" smtClean="0"/>
              <a:t>}  =  1 / </a:t>
            </a:r>
            <a:r>
              <a:rPr lang="en-US" altLang="ja-JP" dirty="0" err="1" smtClean="0"/>
              <a:t>i</a:t>
            </a:r>
            <a:endParaRPr lang="en-US" altLang="ja-JP" dirty="0" smtClean="0"/>
          </a:p>
          <a:p>
            <a:pPr lvl="1">
              <a:buNone/>
            </a:pPr>
            <a:r>
              <a:rPr lang="en-US" altLang="ja-JP" dirty="0" smtClean="0"/>
              <a:t>	(</a:t>
            </a:r>
            <a:r>
              <a:rPr lang="en-US" altLang="ja-JP" dirty="0" err="1" smtClean="0"/>
              <a:t>i</a:t>
            </a:r>
            <a:r>
              <a:rPr lang="ja-JP" altLang="en-US" dirty="0" smtClean="0"/>
              <a:t>人中最も優れている確率</a:t>
            </a:r>
            <a:r>
              <a:rPr lang="en-US" altLang="ja-JP" dirty="0" smtClean="0"/>
              <a:t>)</a:t>
            </a:r>
          </a:p>
          <a:p>
            <a:pPr lvl="1"/>
            <a:r>
              <a:rPr lang="ja-JP" altLang="en-US" dirty="0" smtClean="0"/>
              <a:t>雇用回数を表す確率変数</a:t>
            </a:r>
            <a:r>
              <a:rPr lang="en-US" altLang="ja-JP" dirty="0" smtClean="0"/>
              <a:t> X =</a:t>
            </a:r>
          </a:p>
          <a:p>
            <a:endParaRPr lang="ja-JP" altLang="en-US" dirty="0"/>
          </a:p>
        </p:txBody>
      </p:sp>
      <p:pic>
        <p:nvPicPr>
          <p:cNvPr id="4" name="Picture 3" descr="6.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05400" y="3352800"/>
            <a:ext cx="685800" cy="623455"/>
          </a:xfrm>
          <a:prstGeom prst="rect">
            <a:avLst/>
          </a:prstGeom>
        </p:spPr>
      </p:pic>
      <p:sp>
        <p:nvSpPr>
          <p:cNvPr id="5" name="Oval Callout 4"/>
          <p:cNvSpPr/>
          <p:nvPr/>
        </p:nvSpPr>
        <p:spPr>
          <a:xfrm>
            <a:off x="4876800" y="1478335"/>
            <a:ext cx="2895600" cy="960065"/>
          </a:xfrm>
          <a:prstGeom prst="wedgeEllipseCallout">
            <a:avLst>
              <a:gd name="adj1" fmla="val -52575"/>
              <a:gd name="adj2" fmla="val 646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srgbClr val="FF0000"/>
                </a:solidFill>
              </a:rPr>
              <a:t>個別</a:t>
            </a:r>
            <a:r>
              <a:rPr kumimoji="1" lang="ja-JP" altLang="en-US" sz="1600" dirty="0" smtClean="0"/>
              <a:t>だと確率が分かるので期待値はでる。</a:t>
            </a:r>
            <a:endParaRPr kumimoji="1" lang="ja-JP" altLang="en-US" sz="1600" dirty="0"/>
          </a:p>
        </p:txBody>
      </p:sp>
      <p:sp>
        <p:nvSpPr>
          <p:cNvPr id="6" name="Oval Callout 5"/>
          <p:cNvSpPr/>
          <p:nvPr/>
        </p:nvSpPr>
        <p:spPr>
          <a:xfrm>
            <a:off x="6248400" y="2590800"/>
            <a:ext cx="2514600" cy="1089632"/>
          </a:xfrm>
          <a:prstGeom prst="wedgeEllipseCallout">
            <a:avLst>
              <a:gd name="adj1" fmla="val -58244"/>
              <a:gd name="adj2" fmla="val 3791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個別の雇用されるかどうか</a:t>
            </a:r>
            <a:r>
              <a:rPr lang="en-US" altLang="ja-JP" dirty="0" smtClean="0"/>
              <a:t>X</a:t>
            </a:r>
            <a:r>
              <a:rPr lang="en-US" altLang="ja-JP" sz="1200" dirty="0" smtClean="0"/>
              <a:t>i</a:t>
            </a:r>
            <a:r>
              <a:rPr lang="en-US" altLang="ja-JP" sz="1600" dirty="0" smtClean="0"/>
              <a:t>(0 or 1)</a:t>
            </a:r>
            <a:r>
              <a:rPr lang="ja-JP" altLang="en-US" sz="1600" dirty="0" smtClean="0"/>
              <a:t>を</a:t>
            </a:r>
            <a:r>
              <a:rPr lang="en-US" altLang="ja-JP" sz="1600" dirty="0" smtClean="0"/>
              <a:t>1〜n</a:t>
            </a:r>
            <a:r>
              <a:rPr lang="ja-JP" altLang="en-US" sz="1600" dirty="0" smtClean="0"/>
              <a:t>まで足す</a:t>
            </a:r>
            <a:endParaRPr kumimoji="1" lang="ja-JP" altLang="en-US" sz="1600" dirty="0"/>
          </a:p>
        </p:txBody>
      </p:sp>
      <p:sp>
        <p:nvSpPr>
          <p:cNvPr id="7" name="Bent Arrow 6"/>
          <p:cNvSpPr/>
          <p:nvPr/>
        </p:nvSpPr>
        <p:spPr>
          <a:xfrm rot="10800000">
            <a:off x="3657601" y="3962400"/>
            <a:ext cx="12192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Rectangle 7"/>
          <p:cNvSpPr/>
          <p:nvPr/>
        </p:nvSpPr>
        <p:spPr>
          <a:xfrm>
            <a:off x="3657600" y="4343400"/>
            <a:ext cx="1569660" cy="369332"/>
          </a:xfrm>
          <a:prstGeom prst="rect">
            <a:avLst/>
          </a:prstGeom>
        </p:spPr>
        <p:txBody>
          <a:bodyPr wrap="none">
            <a:spAutoFit/>
          </a:bodyPr>
          <a:lstStyle/>
          <a:p>
            <a:r>
              <a:rPr lang="ja-JP" altLang="en-US" dirty="0" smtClean="0"/>
              <a:t>両辺の期待値</a:t>
            </a:r>
            <a:endParaRPr lang="ja-JP" altLang="en-US" dirty="0"/>
          </a:p>
        </p:txBody>
      </p:sp>
      <p:pic>
        <p:nvPicPr>
          <p:cNvPr id="9" name="Picture 8" descr="9.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371600" y="3962400"/>
            <a:ext cx="2209800" cy="2403642"/>
          </a:xfrm>
          <a:prstGeom prst="rect">
            <a:avLst/>
          </a:prstGeom>
        </p:spPr>
      </p:pic>
      <p:sp>
        <p:nvSpPr>
          <p:cNvPr id="10" name="Cloud Callout 9"/>
          <p:cNvSpPr/>
          <p:nvPr/>
        </p:nvSpPr>
        <p:spPr>
          <a:xfrm>
            <a:off x="0" y="4419600"/>
            <a:ext cx="1524000" cy="1371600"/>
          </a:xfrm>
          <a:prstGeom prst="cloudCallout">
            <a:avLst>
              <a:gd name="adj1" fmla="val 57054"/>
              <a:gd name="adj2" fmla="val -41671"/>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t>求めるのは</a:t>
            </a:r>
            <a:r>
              <a:rPr lang="en-US" altLang="ja-JP" sz="1400" dirty="0" smtClean="0"/>
              <a:t>X</a:t>
            </a:r>
            <a:r>
              <a:rPr lang="ja-JP" altLang="en-US" sz="1400" dirty="0" smtClean="0"/>
              <a:t>の期待値</a:t>
            </a:r>
            <a:r>
              <a:rPr lang="en-US" altLang="ja-JP" sz="1400" dirty="0" smtClean="0"/>
              <a:t>(</a:t>
            </a:r>
            <a:r>
              <a:rPr lang="ja-JP" altLang="en-US" sz="1400" dirty="0" smtClean="0"/>
              <a:t>全体</a:t>
            </a:r>
            <a:r>
              <a:rPr lang="en-US" altLang="ja-JP" sz="1400" dirty="0" smtClean="0"/>
              <a:t>)</a:t>
            </a:r>
          </a:p>
          <a:p>
            <a:r>
              <a:rPr lang="en-US" altLang="ja-JP" sz="1400" dirty="0" err="1" smtClean="0"/>
              <a:t>m</a:t>
            </a:r>
            <a:r>
              <a:rPr lang="ja-JP" altLang="en-US" sz="1400" dirty="0" smtClean="0"/>
              <a:t>のこと！</a:t>
            </a:r>
            <a:endParaRPr lang="ja-JP" altLang="en-US" sz="1400" dirty="0"/>
          </a:p>
        </p:txBody>
      </p:sp>
      <p:sp>
        <p:nvSpPr>
          <p:cNvPr id="11" name="Rectangle 10"/>
          <p:cNvSpPr/>
          <p:nvPr/>
        </p:nvSpPr>
        <p:spPr>
          <a:xfrm>
            <a:off x="3657600" y="4832110"/>
            <a:ext cx="877163" cy="369332"/>
          </a:xfrm>
          <a:prstGeom prst="rect">
            <a:avLst/>
          </a:prstGeom>
        </p:spPr>
        <p:txBody>
          <a:bodyPr wrap="none">
            <a:spAutoFit/>
          </a:bodyPr>
          <a:lstStyle/>
          <a:p>
            <a:r>
              <a:rPr lang="ja-JP" altLang="en-US" dirty="0" smtClean="0"/>
              <a:t>線形性</a:t>
            </a:r>
            <a:endParaRPr lang="ja-JP" altLang="en-US" dirty="0"/>
          </a:p>
        </p:txBody>
      </p:sp>
      <p:sp>
        <p:nvSpPr>
          <p:cNvPr id="14" name="Rectangle 13"/>
          <p:cNvSpPr/>
          <p:nvPr/>
        </p:nvSpPr>
        <p:spPr>
          <a:xfrm>
            <a:off x="5393532" y="4343401"/>
            <a:ext cx="3704583"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en-US" dirty="0" smtClean="0"/>
              <a:t>[</a:t>
            </a:r>
            <a:r>
              <a:rPr lang="ja-JP" altLang="en-US" dirty="0" smtClean="0"/>
              <a:t>　　　　の計算</a:t>
            </a:r>
            <a:r>
              <a:rPr lang="en-US" altLang="en-US" dirty="0" smtClean="0"/>
              <a:t>]</a:t>
            </a:r>
          </a:p>
          <a:p>
            <a:r>
              <a:rPr lang="ja-JP" altLang="en-US" dirty="0" smtClean="0"/>
              <a:t>意外と面倒。積分を利用。</a:t>
            </a:r>
            <a:endParaRPr lang="en-US" altLang="ja-JP" dirty="0" smtClean="0"/>
          </a:p>
          <a:p>
            <a:endParaRPr lang="en-US" altLang="ja-JP" dirty="0" smtClean="0"/>
          </a:p>
          <a:p>
            <a:endParaRPr lang="en-US" altLang="ja-JP" dirty="0" smtClean="0"/>
          </a:p>
          <a:p>
            <a:endParaRPr lang="en-US" altLang="ja-JP" dirty="0" smtClean="0"/>
          </a:p>
          <a:p>
            <a:r>
              <a:rPr lang="ja-JP" altLang="en-US" dirty="0" smtClean="0"/>
              <a:t>正確に行うには挟み撃ちを行う。</a:t>
            </a:r>
            <a:endParaRPr lang="en-US" altLang="ja-JP" dirty="0" smtClean="0"/>
          </a:p>
          <a:p>
            <a:r>
              <a:rPr lang="en-US" altLang="en-US" dirty="0" err="1" smtClean="0"/>
              <a:t>p</a:t>
            </a:r>
            <a:r>
              <a:rPr lang="en-US" altLang="en-US" dirty="0" smtClean="0"/>
              <a:t>324</a:t>
            </a:r>
            <a:r>
              <a:rPr lang="ja-JP" altLang="en-US" dirty="0" smtClean="0"/>
              <a:t>参照</a:t>
            </a:r>
            <a:endParaRPr lang="en-US" altLang="en-US" dirty="0" smtClean="0"/>
          </a:p>
        </p:txBody>
      </p:sp>
      <p:pic>
        <p:nvPicPr>
          <p:cNvPr id="15" name="Picture 14" descr="10.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668566" y="4343400"/>
            <a:ext cx="484747" cy="369331"/>
          </a:xfrm>
          <a:prstGeom prst="rect">
            <a:avLst/>
          </a:prstGeom>
        </p:spPr>
      </p:pic>
      <p:pic>
        <p:nvPicPr>
          <p:cNvPr id="16" name="Picture 15" descr="12.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516688" y="5078805"/>
            <a:ext cx="691354" cy="584992"/>
          </a:xfrm>
          <a:prstGeom prst="rect">
            <a:avLst/>
          </a:prstGeom>
        </p:spPr>
      </p:pic>
      <p:pic>
        <p:nvPicPr>
          <p:cNvPr id="17" name="Picture 16" descr="13.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8404226" y="5155005"/>
            <a:ext cx="666750" cy="412750"/>
          </a:xfrm>
          <a:prstGeom prst="rect">
            <a:avLst/>
          </a:prstGeom>
        </p:spPr>
      </p:pic>
      <p:pic>
        <p:nvPicPr>
          <p:cNvPr id="18" name="Picture 17" descr="10.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545932" y="5078805"/>
            <a:ext cx="727121" cy="553997"/>
          </a:xfrm>
          <a:prstGeom prst="rect">
            <a:avLst/>
          </a:prstGeom>
        </p:spPr>
      </p:pic>
      <p:sp>
        <p:nvSpPr>
          <p:cNvPr id="20" name="Rectangle 19"/>
          <p:cNvSpPr/>
          <p:nvPr/>
        </p:nvSpPr>
        <p:spPr>
          <a:xfrm>
            <a:off x="6155532" y="5153584"/>
            <a:ext cx="415498" cy="369332"/>
          </a:xfrm>
          <a:prstGeom prst="rect">
            <a:avLst/>
          </a:prstGeom>
        </p:spPr>
        <p:txBody>
          <a:bodyPr wrap="none">
            <a:spAutoFit/>
          </a:bodyPr>
          <a:lstStyle/>
          <a:p>
            <a:r>
              <a:rPr lang="en-US" altLang="ja-JP" dirty="0" smtClean="0"/>
              <a:t>≒</a:t>
            </a:r>
            <a:endParaRPr lang="ja-JP" altLang="en-US" dirty="0"/>
          </a:p>
        </p:txBody>
      </p:sp>
      <p:sp>
        <p:nvSpPr>
          <p:cNvPr id="21" name="Rectangle 20"/>
          <p:cNvSpPr/>
          <p:nvPr/>
        </p:nvSpPr>
        <p:spPr>
          <a:xfrm>
            <a:off x="7146132" y="5074340"/>
            <a:ext cx="989874" cy="461665"/>
          </a:xfrm>
          <a:prstGeom prst="rect">
            <a:avLst/>
          </a:prstGeom>
        </p:spPr>
        <p:txBody>
          <a:bodyPr wrap="none">
            <a:spAutoFit/>
          </a:bodyPr>
          <a:lstStyle/>
          <a:p>
            <a:r>
              <a:rPr lang="ja-JP" altLang="en-US" dirty="0" smtClean="0"/>
              <a:t>＝　</a:t>
            </a:r>
            <a:r>
              <a:rPr lang="en-US" altLang="ja-JP" sz="2400" dirty="0" smtClean="0"/>
              <a:t>[</a:t>
            </a:r>
            <a:r>
              <a:rPr lang="en-US" altLang="ja-JP" sz="2400" dirty="0" err="1" smtClean="0"/>
              <a:t>ln</a:t>
            </a:r>
            <a:r>
              <a:rPr lang="en-US" altLang="ja-JP" sz="2400" dirty="0" smtClean="0"/>
              <a:t>]</a:t>
            </a:r>
            <a:endParaRPr lang="ja-JP" altLang="en-US" dirty="0"/>
          </a:p>
        </p:txBody>
      </p:sp>
      <p:sp>
        <p:nvSpPr>
          <p:cNvPr id="22" name="Rectangle 21"/>
          <p:cNvSpPr/>
          <p:nvPr/>
        </p:nvSpPr>
        <p:spPr>
          <a:xfrm>
            <a:off x="8118902" y="5146831"/>
            <a:ext cx="415498" cy="369332"/>
          </a:xfrm>
          <a:prstGeom prst="rect">
            <a:avLst/>
          </a:prstGeom>
        </p:spPr>
        <p:txBody>
          <a:bodyPr wrap="none">
            <a:spAutoFit/>
          </a:bodyPr>
          <a:lstStyle/>
          <a:p>
            <a:r>
              <a:rPr lang="ja-JP" altLang="en-US" dirty="0" smtClean="0"/>
              <a:t>＝</a:t>
            </a:r>
            <a:endParaRPr lang="ja-JP" altLang="en-US" dirty="0"/>
          </a:p>
        </p:txBody>
      </p:sp>
      <p:sp>
        <p:nvSpPr>
          <p:cNvPr id="23" name="Rectangle 22"/>
          <p:cNvSpPr/>
          <p:nvPr/>
        </p:nvSpPr>
        <p:spPr>
          <a:xfrm>
            <a:off x="7927976" y="4946247"/>
            <a:ext cx="305943" cy="369332"/>
          </a:xfrm>
          <a:prstGeom prst="rect">
            <a:avLst/>
          </a:prstGeom>
        </p:spPr>
        <p:txBody>
          <a:bodyPr wrap="none">
            <a:spAutoFit/>
          </a:bodyPr>
          <a:lstStyle/>
          <a:p>
            <a:r>
              <a:rPr lang="en-US" altLang="ja-JP" dirty="0" smtClean="0"/>
              <a:t>n</a:t>
            </a:r>
            <a:endParaRPr lang="ja-JP" altLang="en-US" dirty="0"/>
          </a:p>
        </p:txBody>
      </p:sp>
      <p:sp>
        <p:nvSpPr>
          <p:cNvPr id="24" name="Rectangle 23"/>
          <p:cNvSpPr/>
          <p:nvPr/>
        </p:nvSpPr>
        <p:spPr>
          <a:xfrm>
            <a:off x="7927976" y="5251047"/>
            <a:ext cx="301660" cy="369332"/>
          </a:xfrm>
          <a:prstGeom prst="rect">
            <a:avLst/>
          </a:prstGeom>
        </p:spPr>
        <p:txBody>
          <a:bodyPr wrap="none">
            <a:spAutoFit/>
          </a:bodyPr>
          <a:lstStyle/>
          <a:p>
            <a:r>
              <a:rPr lang="en-US" altLang="ja-JP" dirty="0" smtClean="0"/>
              <a:t>1</a:t>
            </a:r>
            <a:endParaRPr lang="ja-JP" altLang="en-US" dirty="0"/>
          </a:p>
        </p:txBody>
      </p:sp>
      <p:sp>
        <p:nvSpPr>
          <p:cNvPr id="25" name="TextBox 24"/>
          <p:cNvSpPr txBox="1"/>
          <p:nvPr/>
        </p:nvSpPr>
        <p:spPr>
          <a:xfrm>
            <a:off x="76200" y="6182611"/>
            <a:ext cx="786150" cy="307777"/>
          </a:xfrm>
          <a:prstGeom prst="rect">
            <a:avLst/>
          </a:prstGeom>
          <a:noFill/>
        </p:spPr>
        <p:txBody>
          <a:bodyPr wrap="square" rtlCol="0">
            <a:spAutoFit/>
          </a:bodyPr>
          <a:lstStyle/>
          <a:p>
            <a:pPr algn="ctr"/>
            <a:r>
              <a:rPr lang="en-US" altLang="ja-JP" sz="1400" dirty="0" smtClean="0"/>
              <a:t>p92-93</a:t>
            </a:r>
            <a:endParaRPr kumimoji="1" lang="ja-JP" alt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762000"/>
          </a:xfrm>
        </p:spPr>
        <p:txBody>
          <a:bodyPr>
            <a:normAutofit fontScale="90000"/>
          </a:bodyPr>
          <a:lstStyle/>
          <a:p>
            <a:r>
              <a:rPr lang="ja-JP" altLang="en-US" dirty="0" smtClean="0"/>
              <a:t>雇用問題のコスト</a:t>
            </a:r>
            <a:r>
              <a:rPr lang="en-US" altLang="ja-JP" dirty="0" smtClean="0"/>
              <a:t>(</a:t>
            </a:r>
            <a:r>
              <a:rPr lang="ja-JP" altLang="en-US" dirty="0" smtClean="0"/>
              <a:t>候補者はランダムに現れると仮定</a:t>
            </a:r>
            <a:r>
              <a:rPr lang="en-US" altLang="ja-JP" dirty="0" smtClean="0"/>
              <a:t>)</a:t>
            </a:r>
            <a:endParaRPr lang="ja-JP" altLang="en-US" dirty="0"/>
          </a:p>
        </p:txBody>
      </p:sp>
      <p:sp>
        <p:nvSpPr>
          <p:cNvPr id="4" name="Content Placeholder 2"/>
          <p:cNvSpPr>
            <a:spLocks noGrp="1"/>
          </p:cNvSpPr>
          <p:nvPr>
            <p:ph idx="1"/>
          </p:nvPr>
        </p:nvSpPr>
        <p:spPr>
          <a:xfrm>
            <a:off x="533400" y="1925638"/>
            <a:ext cx="5436790" cy="2265362"/>
          </a:xfrm>
          <a:ln>
            <a:solidFill>
              <a:schemeClr val="tx2"/>
            </a:solidFill>
          </a:ln>
        </p:spPr>
        <p:txBody>
          <a:bodyPr>
            <a:normAutofit/>
          </a:bodyPr>
          <a:lstStyle/>
          <a:p>
            <a:pPr marL="514350" indent="-514350">
              <a:buFont typeface="+mj-lt"/>
              <a:buAutoNum type="arabicPeriod"/>
            </a:pPr>
            <a:r>
              <a:rPr lang="en-US" altLang="ja-JP" sz="2000" dirty="0" smtClean="0"/>
              <a:t>best ← 0	=&gt;</a:t>
            </a:r>
            <a:r>
              <a:rPr lang="ja-JP" altLang="en-US" sz="2000" dirty="0" smtClean="0"/>
              <a:t>候補者</a:t>
            </a:r>
            <a:r>
              <a:rPr lang="en-US" altLang="ja-JP" sz="2000" dirty="0" smtClean="0"/>
              <a:t>0</a:t>
            </a:r>
            <a:r>
              <a:rPr lang="ja-JP" altLang="en-US" sz="2000" dirty="0" smtClean="0"/>
              <a:t>は最悪のダミー候補 </a:t>
            </a:r>
          </a:p>
          <a:p>
            <a:pPr marL="514350" indent="-514350">
              <a:buFont typeface="+mj-lt"/>
              <a:buAutoNum type="arabicPeriod"/>
            </a:pPr>
            <a:r>
              <a:rPr lang="en-US" altLang="ja-JP" sz="2000" dirty="0" smtClean="0"/>
              <a:t>for </a:t>
            </a:r>
            <a:r>
              <a:rPr lang="en-US" altLang="ja-JP" sz="2000" dirty="0" err="1" smtClean="0"/>
              <a:t>i</a:t>
            </a:r>
            <a:r>
              <a:rPr lang="en-US" altLang="ja-JP" sz="2000" dirty="0" smtClean="0"/>
              <a:t> ← 1 to </a:t>
            </a:r>
            <a:r>
              <a:rPr lang="en-US" altLang="ja-JP" sz="2000" dirty="0" err="1" smtClean="0"/>
              <a:t>n</a:t>
            </a:r>
            <a:endParaRPr lang="en-US" altLang="ja-JP" sz="2000" dirty="0" smtClean="0"/>
          </a:p>
          <a:p>
            <a:pPr marL="514350" indent="-514350">
              <a:buFont typeface="+mj-lt"/>
              <a:buAutoNum type="arabicPeriod"/>
            </a:pPr>
            <a:r>
              <a:rPr lang="en-US" altLang="ja-JP" sz="2000" dirty="0" smtClean="0"/>
              <a:t>	do </a:t>
            </a:r>
            <a:r>
              <a:rPr lang="ja-JP" altLang="en-US" sz="2000" dirty="0" smtClean="0"/>
              <a:t>候補</a:t>
            </a:r>
            <a:r>
              <a:rPr lang="en-US" altLang="ja-JP" sz="2000" dirty="0" err="1" smtClean="0"/>
              <a:t>i</a:t>
            </a:r>
            <a:r>
              <a:rPr lang="ja-JP" altLang="en-US" sz="2000" dirty="0" smtClean="0"/>
              <a:t>と面談する</a:t>
            </a:r>
          </a:p>
          <a:p>
            <a:pPr marL="514350" indent="-514350">
              <a:buFont typeface="+mj-lt"/>
              <a:buAutoNum type="arabicPeriod"/>
            </a:pPr>
            <a:r>
              <a:rPr lang="ja-JP" altLang="en-US" sz="2000" dirty="0" smtClean="0"/>
              <a:t>		</a:t>
            </a:r>
            <a:r>
              <a:rPr lang="en-US" altLang="ja-JP" sz="2000" dirty="0" smtClean="0"/>
              <a:t>if </a:t>
            </a:r>
            <a:r>
              <a:rPr lang="ja-JP" altLang="en-US" sz="2000" dirty="0" smtClean="0"/>
              <a:t>候補</a:t>
            </a:r>
            <a:r>
              <a:rPr lang="en-US" altLang="ja-JP" sz="2000" dirty="0" err="1" smtClean="0"/>
              <a:t>i</a:t>
            </a:r>
            <a:r>
              <a:rPr lang="ja-JP" altLang="en-US" sz="2000" dirty="0" smtClean="0"/>
              <a:t>は候補</a:t>
            </a:r>
            <a:r>
              <a:rPr lang="en-US" altLang="ja-JP" sz="2000" dirty="0" smtClean="0"/>
              <a:t>best</a:t>
            </a:r>
            <a:r>
              <a:rPr lang="ja-JP" altLang="en-US" sz="2000" dirty="0" smtClean="0"/>
              <a:t>よりも優れている</a:t>
            </a:r>
          </a:p>
          <a:p>
            <a:pPr marL="514350" indent="-514350">
              <a:buFont typeface="+mj-lt"/>
              <a:buAutoNum type="arabicPeriod"/>
            </a:pPr>
            <a:r>
              <a:rPr lang="ja-JP" altLang="en-US" sz="2000" dirty="0" smtClean="0"/>
              <a:t>			</a:t>
            </a:r>
            <a:r>
              <a:rPr lang="en-US" altLang="ja-JP" sz="2000" dirty="0" smtClean="0"/>
              <a:t>then best ← </a:t>
            </a:r>
            <a:r>
              <a:rPr lang="en-US" altLang="ja-JP" sz="2000" dirty="0" err="1" smtClean="0"/>
              <a:t>i</a:t>
            </a:r>
            <a:r>
              <a:rPr lang="en-US" altLang="ja-JP" sz="2000" dirty="0" smtClean="0"/>
              <a:t> </a:t>
            </a:r>
          </a:p>
          <a:p>
            <a:pPr marL="514350" indent="-514350">
              <a:buFont typeface="+mj-lt"/>
              <a:buAutoNum type="arabicPeriod"/>
            </a:pPr>
            <a:r>
              <a:rPr lang="en-US" altLang="ja-JP" sz="2000" dirty="0" smtClean="0"/>
              <a:t>				hire candidate </a:t>
            </a:r>
            <a:r>
              <a:rPr lang="en-US" altLang="ja-JP" sz="2000" dirty="0" err="1" smtClean="0"/>
              <a:t>i</a:t>
            </a:r>
            <a:endParaRPr lang="en-US" altLang="ja-JP" sz="2000" dirty="0" smtClean="0"/>
          </a:p>
          <a:p>
            <a:endParaRPr lang="ja-JP" altLang="en-US" sz="2000" dirty="0"/>
          </a:p>
        </p:txBody>
      </p:sp>
      <p:sp>
        <p:nvSpPr>
          <p:cNvPr id="5" name="Rectangle 4"/>
          <p:cNvSpPr/>
          <p:nvPr/>
        </p:nvSpPr>
        <p:spPr>
          <a:xfrm>
            <a:off x="533400" y="1544638"/>
            <a:ext cx="2249334" cy="369332"/>
          </a:xfrm>
          <a:prstGeom prst="rect">
            <a:avLst/>
          </a:prstGeom>
        </p:spPr>
        <p:txBody>
          <a:bodyPr wrap="none">
            <a:spAutoFit/>
          </a:bodyPr>
          <a:lstStyle/>
          <a:p>
            <a:r>
              <a:rPr lang="en-US" altLang="ja-JP" dirty="0" smtClean="0"/>
              <a:t>HIRE-</a:t>
            </a:r>
            <a:r>
              <a:rPr lang="en-US" altLang="ja-JP" dirty="0" err="1" smtClean="0"/>
              <a:t>ASSISTANT(</a:t>
            </a:r>
            <a:r>
              <a:rPr lang="en-US" altLang="ja-JP" i="1" dirty="0" err="1" smtClean="0"/>
              <a:t>n</a:t>
            </a:r>
            <a:r>
              <a:rPr lang="en-US" altLang="ja-JP" i="1" dirty="0" smtClean="0"/>
              <a:t>)</a:t>
            </a:r>
            <a:endParaRPr lang="ja-JP" altLang="en-US" dirty="0"/>
          </a:p>
        </p:txBody>
      </p:sp>
      <p:sp>
        <p:nvSpPr>
          <p:cNvPr id="6" name="Content Placeholder 2"/>
          <p:cNvSpPr txBox="1">
            <a:spLocks/>
          </p:cNvSpPr>
          <p:nvPr/>
        </p:nvSpPr>
        <p:spPr>
          <a:xfrm>
            <a:off x="6086078" y="1923891"/>
            <a:ext cx="1034680" cy="2265362"/>
          </a:xfrm>
          <a:prstGeom prst="rect">
            <a:avLst/>
          </a:prstGeom>
          <a:ln>
            <a:solidFill>
              <a:schemeClr val="tx2"/>
            </a:solidFill>
          </a:ln>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r>
              <a:rPr lang="en-US" altLang="ja-JP" sz="2000" dirty="0" smtClean="0"/>
              <a:t> </a:t>
            </a:r>
            <a:r>
              <a:rPr lang="en-US" altLang="ja-JP" sz="2000" dirty="0" err="1" smtClean="0">
                <a:solidFill>
                  <a:srgbClr val="FF0000"/>
                </a:solidFill>
              </a:rPr>
              <a:t>C</a:t>
            </a:r>
            <a:r>
              <a:rPr lang="en-US" altLang="ja-JP" sz="1400" dirty="0" err="1" smtClean="0">
                <a:solidFill>
                  <a:srgbClr val="FF0000"/>
                </a:solidFill>
              </a:rPr>
              <a:t>i</a:t>
            </a:r>
            <a:endParaRPr lang="en-US" altLang="ja-JP" sz="1400" dirty="0" smtClean="0">
              <a:solidFill>
                <a:srgbClr val="FF0000"/>
              </a:solidFill>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r>
              <a:rPr lang="en-US" altLang="ja-JP" sz="2000" dirty="0" smtClean="0"/>
              <a:t> </a:t>
            </a:r>
            <a:r>
              <a:rPr lang="en-US" altLang="ja-JP" sz="2000" dirty="0" smtClean="0">
                <a:solidFill>
                  <a:srgbClr val="FF0000"/>
                </a:solidFill>
              </a:rPr>
              <a:t>C</a:t>
            </a:r>
            <a:r>
              <a:rPr lang="en-US" altLang="ja-JP" sz="1400" dirty="0" smtClean="0">
                <a:solidFill>
                  <a:srgbClr val="FF0000"/>
                </a:solidFill>
              </a:rPr>
              <a:t>h</a:t>
            </a:r>
            <a:endParaRPr lang="en-US" altLang="ja-JP" sz="2000" dirty="0" smtClean="0">
              <a:solidFill>
                <a:srgbClr val="FF0000"/>
              </a:solidFill>
            </a:endParaRPr>
          </a:p>
          <a:p>
            <a:pPr marL="514350" marR="0" lvl="0" indent="-51435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ja-JP" altLang="en-US" sz="3200" b="0" i="0" u="none" strike="noStrike" kern="1200" cap="none" spc="0" normalizeH="0" baseline="0" noProof="0" dirty="0">
              <a:ln>
                <a:noFill/>
              </a:ln>
              <a:effectLst/>
              <a:uLnTx/>
              <a:uFillTx/>
              <a:latin typeface="+mn-lt"/>
              <a:ea typeface="+mn-ea"/>
              <a:cs typeface="+mn-cs"/>
            </a:endParaRPr>
          </a:p>
        </p:txBody>
      </p:sp>
      <p:sp>
        <p:nvSpPr>
          <p:cNvPr id="7" name="Rectangle 6"/>
          <p:cNvSpPr/>
          <p:nvPr/>
        </p:nvSpPr>
        <p:spPr>
          <a:xfrm>
            <a:off x="5985642" y="1530984"/>
            <a:ext cx="1253358" cy="369332"/>
          </a:xfrm>
          <a:prstGeom prst="rect">
            <a:avLst/>
          </a:prstGeom>
        </p:spPr>
        <p:txBody>
          <a:bodyPr wrap="square">
            <a:spAutoFit/>
          </a:bodyPr>
          <a:lstStyle/>
          <a:p>
            <a:pPr algn="ctr"/>
            <a:r>
              <a:rPr lang="ja-JP" altLang="en-US" dirty="0" smtClean="0"/>
              <a:t>単位コスト</a:t>
            </a:r>
            <a:endParaRPr lang="ja-JP" altLang="en-US" dirty="0"/>
          </a:p>
        </p:txBody>
      </p:sp>
      <p:sp>
        <p:nvSpPr>
          <p:cNvPr id="8" name="Content Placeholder 2"/>
          <p:cNvSpPr txBox="1">
            <a:spLocks/>
          </p:cNvSpPr>
          <p:nvPr/>
        </p:nvSpPr>
        <p:spPr>
          <a:xfrm>
            <a:off x="7229078" y="1923891"/>
            <a:ext cx="1305322" cy="2265362"/>
          </a:xfrm>
          <a:prstGeom prst="rect">
            <a:avLst/>
          </a:prstGeom>
          <a:ln>
            <a:solidFill>
              <a:schemeClr val="tx2"/>
            </a:solidFill>
          </a:ln>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r>
              <a:rPr lang="en-US" altLang="ja-JP" sz="2000" dirty="0" err="1" smtClean="0"/>
              <a:t>n</a:t>
            </a:r>
            <a:endParaRPr lang="en-US" altLang="ja-JP" sz="2000" dirty="0" smtClean="0">
              <a:solidFill>
                <a:srgbClr val="FF0000"/>
              </a:solidFill>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lvl="0" indent="-457200">
              <a:spcBef>
                <a:spcPct val="20000"/>
              </a:spcBef>
              <a:buFont typeface="Wingdings" charset="2"/>
              <a:buChar char="Ø"/>
            </a:pPr>
            <a:r>
              <a:rPr lang="en-US" altLang="ja-JP" sz="2000" dirty="0" err="1" smtClean="0"/>
              <a:t>m</a:t>
            </a:r>
            <a:endParaRPr lang="en-US" altLang="ja-JP" sz="2000" dirty="0" smtClean="0"/>
          </a:p>
          <a:p>
            <a:pPr marL="457200" lvl="0" indent="-457200">
              <a:spcBef>
                <a:spcPct val="20000"/>
              </a:spcBef>
            </a:pPr>
            <a:r>
              <a:rPr lang="ja-JP" altLang="en-US" sz="1400" dirty="0" smtClean="0"/>
              <a:t>　</a:t>
            </a:r>
            <a:r>
              <a:rPr lang="en-US" altLang="ja-JP" sz="1400" dirty="0" smtClean="0"/>
              <a:t>(</a:t>
            </a:r>
            <a:r>
              <a:rPr lang="ja-JP" altLang="en-US" sz="1400" dirty="0" smtClean="0"/>
              <a:t>雇用人数</a:t>
            </a:r>
            <a:r>
              <a:rPr lang="en-US" altLang="ja-JP" sz="1400" dirty="0" smtClean="0"/>
              <a:t>)</a:t>
            </a:r>
            <a:endParaRPr kumimoji="1" lang="ja-JP" altLang="en-US" sz="2000" b="0" i="0" u="none" strike="noStrike" kern="1200" cap="none" spc="0" normalizeH="0" baseline="0" noProof="0" dirty="0">
              <a:ln>
                <a:noFill/>
              </a:ln>
              <a:effectLst/>
              <a:uLnTx/>
              <a:uFillTx/>
              <a:latin typeface="+mn-lt"/>
              <a:ea typeface="+mn-ea"/>
              <a:cs typeface="+mn-cs"/>
            </a:endParaRPr>
          </a:p>
        </p:txBody>
      </p:sp>
      <p:sp>
        <p:nvSpPr>
          <p:cNvPr id="9" name="Rectangle 8"/>
          <p:cNvSpPr/>
          <p:nvPr/>
        </p:nvSpPr>
        <p:spPr>
          <a:xfrm>
            <a:off x="7128642" y="1530984"/>
            <a:ext cx="1253358" cy="369332"/>
          </a:xfrm>
          <a:prstGeom prst="rect">
            <a:avLst/>
          </a:prstGeom>
        </p:spPr>
        <p:txBody>
          <a:bodyPr wrap="square">
            <a:spAutoFit/>
          </a:bodyPr>
          <a:lstStyle/>
          <a:p>
            <a:pPr algn="ctr"/>
            <a:r>
              <a:rPr lang="ja-JP" altLang="en-US" dirty="0" smtClean="0"/>
              <a:t>回数</a:t>
            </a:r>
            <a:endParaRPr lang="ja-JP" altLang="en-US" dirty="0"/>
          </a:p>
        </p:txBody>
      </p:sp>
      <p:sp>
        <p:nvSpPr>
          <p:cNvPr id="10" name="Rectangle 9"/>
          <p:cNvSpPr/>
          <p:nvPr/>
        </p:nvSpPr>
        <p:spPr>
          <a:xfrm>
            <a:off x="874712" y="4429780"/>
            <a:ext cx="8305800" cy="523220"/>
          </a:xfrm>
          <a:prstGeom prst="rect">
            <a:avLst/>
          </a:prstGeom>
        </p:spPr>
        <p:txBody>
          <a:bodyPr wrap="square">
            <a:spAutoFit/>
          </a:bodyPr>
          <a:lstStyle/>
          <a:p>
            <a:r>
              <a:rPr lang="ja-JP" altLang="en-US" sz="2800" dirty="0" smtClean="0"/>
              <a:t>コスト：</a:t>
            </a:r>
            <a:r>
              <a:rPr lang="en-US" altLang="ja-JP" sz="2800" dirty="0" err="1" smtClean="0"/>
              <a:t>O(nC</a:t>
            </a:r>
            <a:r>
              <a:rPr lang="en-US" altLang="ja-JP" sz="1600" dirty="0" err="1" smtClean="0"/>
              <a:t>i</a:t>
            </a:r>
            <a:r>
              <a:rPr lang="en-US" altLang="ja-JP" sz="2800" dirty="0" smtClean="0"/>
              <a:t> + </a:t>
            </a:r>
            <a:r>
              <a:rPr lang="en-US" altLang="ja-JP" sz="2800" dirty="0" err="1" smtClean="0"/>
              <a:t>mC</a:t>
            </a:r>
            <a:r>
              <a:rPr lang="en-US" altLang="ja-JP" sz="1600" dirty="0" err="1" smtClean="0"/>
              <a:t>h</a:t>
            </a:r>
            <a:r>
              <a:rPr lang="en-US" altLang="ja-JP" sz="2800" dirty="0" smtClean="0"/>
              <a:t>) = </a:t>
            </a:r>
            <a:r>
              <a:rPr lang="en-US" altLang="ja-JP" sz="2800" dirty="0" err="1" smtClean="0"/>
              <a:t>O(mC</a:t>
            </a:r>
            <a:r>
              <a:rPr lang="en-US" altLang="ja-JP" sz="1600" dirty="0" err="1" smtClean="0"/>
              <a:t>h</a:t>
            </a:r>
            <a:r>
              <a:rPr lang="en-US" altLang="ja-JP" sz="2800" dirty="0" smtClean="0"/>
              <a:t>)     (</a:t>
            </a:r>
            <a:r>
              <a:rPr lang="en-US" altLang="ja-JP" sz="2800" dirty="0" err="1" smtClean="0"/>
              <a:t>C</a:t>
            </a:r>
            <a:r>
              <a:rPr lang="en-US" altLang="ja-JP" sz="1600" dirty="0" err="1" smtClean="0"/>
              <a:t>i</a:t>
            </a:r>
            <a:r>
              <a:rPr lang="en-US" altLang="ja-JP" sz="2800" dirty="0" smtClean="0"/>
              <a:t>&lt;&lt;C</a:t>
            </a:r>
            <a:r>
              <a:rPr lang="en-US" altLang="ja-JP" sz="1600" dirty="0" smtClean="0"/>
              <a:t>h</a:t>
            </a:r>
            <a:r>
              <a:rPr lang="ja-JP" altLang="en-US" sz="2800" dirty="0" smtClean="0"/>
              <a:t>より</a:t>
            </a:r>
            <a:r>
              <a:rPr lang="en-US" altLang="ja-JP" sz="2800" dirty="0" smtClean="0"/>
              <a:t>)</a:t>
            </a:r>
            <a:endParaRPr lang="ja-JP" altLang="en-US" sz="2800" dirty="0"/>
          </a:p>
        </p:txBody>
      </p:sp>
      <p:sp>
        <p:nvSpPr>
          <p:cNvPr id="11" name="Rectangle 10"/>
          <p:cNvSpPr/>
          <p:nvPr/>
        </p:nvSpPr>
        <p:spPr>
          <a:xfrm>
            <a:off x="887639" y="5115580"/>
            <a:ext cx="3903633" cy="523220"/>
          </a:xfrm>
          <a:prstGeom prst="rect">
            <a:avLst/>
          </a:prstGeom>
        </p:spPr>
        <p:txBody>
          <a:bodyPr wrap="none">
            <a:spAutoFit/>
          </a:bodyPr>
          <a:lstStyle/>
          <a:p>
            <a:r>
              <a:rPr lang="en-US" altLang="ja-JP" sz="2800" dirty="0" err="1" smtClean="0"/>
              <a:t>m</a:t>
            </a:r>
            <a:r>
              <a:rPr lang="en-US" altLang="ja-JP" sz="2800" dirty="0" smtClean="0"/>
              <a:t>(</a:t>
            </a:r>
            <a:r>
              <a:rPr lang="ja-JP" altLang="en-US" sz="2800" dirty="0" smtClean="0"/>
              <a:t>雇用人数</a:t>
            </a:r>
            <a:r>
              <a:rPr lang="en-US" altLang="ja-JP" sz="2800" dirty="0" smtClean="0"/>
              <a:t>)</a:t>
            </a:r>
            <a:r>
              <a:rPr lang="ja-JP" altLang="en-US" sz="2800" dirty="0" smtClean="0"/>
              <a:t>の期待値が</a:t>
            </a:r>
            <a:r>
              <a:rPr lang="en-US" altLang="ja-JP" sz="2800" dirty="0" smtClean="0"/>
              <a:t> </a:t>
            </a:r>
          </a:p>
        </p:txBody>
      </p:sp>
      <p:pic>
        <p:nvPicPr>
          <p:cNvPr id="13" name="Picture 12" descr="13.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679763" y="5181600"/>
            <a:ext cx="730437" cy="452175"/>
          </a:xfrm>
          <a:prstGeom prst="rect">
            <a:avLst/>
          </a:prstGeom>
        </p:spPr>
      </p:pic>
      <p:sp>
        <p:nvSpPr>
          <p:cNvPr id="14" name="Rectangle 13"/>
          <p:cNvSpPr/>
          <p:nvPr/>
        </p:nvSpPr>
        <p:spPr>
          <a:xfrm>
            <a:off x="1729487" y="5791200"/>
            <a:ext cx="4656017" cy="523220"/>
          </a:xfrm>
          <a:prstGeom prst="rect">
            <a:avLst/>
          </a:prstGeom>
        </p:spPr>
        <p:txBody>
          <a:bodyPr wrap="none">
            <a:spAutoFit/>
          </a:bodyPr>
          <a:lstStyle/>
          <a:p>
            <a:r>
              <a:rPr lang="ja-JP" altLang="en-US" sz="2800" dirty="0" smtClean="0"/>
              <a:t>全体の平均コスト：</a:t>
            </a:r>
            <a:r>
              <a:rPr lang="en-US" altLang="ja-JP" sz="2800" dirty="0" smtClean="0"/>
              <a:t>O( C</a:t>
            </a:r>
            <a:r>
              <a:rPr lang="en-US" altLang="ja-JP" sz="1600" dirty="0" smtClean="0"/>
              <a:t>h</a:t>
            </a:r>
            <a:r>
              <a:rPr lang="ja-JP" altLang="en-US" sz="1600" dirty="0" smtClean="0"/>
              <a:t>　　　　　　</a:t>
            </a:r>
            <a:r>
              <a:rPr lang="en-US" altLang="ja-JP" sz="2800" dirty="0" smtClean="0"/>
              <a:t>) </a:t>
            </a:r>
            <a:endParaRPr lang="ja-JP" altLang="en-US" sz="2800" dirty="0"/>
          </a:p>
        </p:txBody>
      </p:sp>
      <p:pic>
        <p:nvPicPr>
          <p:cNvPr id="15" name="Picture 19" descr="arrow-right_64x64"/>
          <p:cNvPicPr>
            <a:picLocks noChangeAspect="1" noChangeArrowheads="1"/>
          </p:cNvPicPr>
          <p:nvPr/>
        </p:nvPicPr>
        <p:blipFill>
          <a:blip r:embed="rId4"/>
          <a:srcRect/>
          <a:stretch>
            <a:fillRect/>
          </a:stretch>
        </p:blipFill>
        <p:spPr bwMode="auto">
          <a:xfrm>
            <a:off x="990600" y="5791200"/>
            <a:ext cx="609600" cy="609600"/>
          </a:xfrm>
          <a:prstGeom prst="rect">
            <a:avLst/>
          </a:prstGeom>
          <a:noFill/>
          <a:ln w="9525">
            <a:noFill/>
            <a:miter lim="800000"/>
            <a:headEnd/>
            <a:tailEnd/>
          </a:ln>
        </p:spPr>
      </p:pic>
      <p:pic>
        <p:nvPicPr>
          <p:cNvPr id="18" name="Picture 17" descr="13.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09207" y="5892267"/>
            <a:ext cx="730437" cy="452175"/>
          </a:xfrm>
          <a:prstGeom prst="rect">
            <a:avLst/>
          </a:prstGeom>
        </p:spPr>
      </p:pic>
      <p:sp>
        <p:nvSpPr>
          <p:cNvPr id="19" name="TextBox 18"/>
          <p:cNvSpPr txBox="1"/>
          <p:nvPr/>
        </p:nvSpPr>
        <p:spPr>
          <a:xfrm>
            <a:off x="76200" y="6182611"/>
            <a:ext cx="786150" cy="307777"/>
          </a:xfrm>
          <a:prstGeom prst="rect">
            <a:avLst/>
          </a:prstGeom>
          <a:noFill/>
        </p:spPr>
        <p:txBody>
          <a:bodyPr wrap="square" rtlCol="0">
            <a:spAutoFit/>
          </a:bodyPr>
          <a:lstStyle/>
          <a:p>
            <a:pPr algn="ctr"/>
            <a:r>
              <a:rPr lang="en-US" altLang="ja-JP" sz="1400" dirty="0" smtClean="0"/>
              <a:t>p93</a:t>
            </a:r>
            <a:endParaRPr kumimoji="1" lang="ja-JP" altLang="en-US" sz="1400" dirty="0"/>
          </a:p>
        </p:txBody>
      </p:sp>
      <p:sp>
        <p:nvSpPr>
          <p:cNvPr id="20" name="Cloud Callout 19"/>
          <p:cNvSpPr/>
          <p:nvPr/>
        </p:nvSpPr>
        <p:spPr>
          <a:xfrm>
            <a:off x="6477000" y="5334000"/>
            <a:ext cx="2514600" cy="848610"/>
          </a:xfrm>
          <a:prstGeom prst="cloudCallout">
            <a:avLst>
              <a:gd name="adj1" fmla="val -56224"/>
              <a:gd name="adj2" fmla="val 35002"/>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t>でた！やったね</a:t>
            </a:r>
            <a:r>
              <a:rPr lang="en-US" altLang="ja-JP" sz="1400" dirty="0" smtClean="0"/>
              <a:t>(^^)</a:t>
            </a:r>
            <a:endParaRPr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b2.png"/>
          <p:cNvPicPr>
            <a:picLocks noChangeAspect="1"/>
          </p:cNvPicPr>
          <p:nvPr/>
        </p:nvPicPr>
        <p:blipFill>
          <a:blip r:embed="rId2"/>
          <a:stretch>
            <a:fillRect/>
          </a:stretch>
        </p:blipFill>
        <p:spPr>
          <a:xfrm>
            <a:off x="2286000" y="1752600"/>
            <a:ext cx="1703827" cy="1968500"/>
          </a:xfrm>
          <a:prstGeom prst="rect">
            <a:avLst/>
          </a:prstGeom>
        </p:spPr>
      </p:pic>
      <p:sp>
        <p:nvSpPr>
          <p:cNvPr id="2" name="Title 1"/>
          <p:cNvSpPr>
            <a:spLocks noGrp="1"/>
          </p:cNvSpPr>
          <p:nvPr>
            <p:ph type="title"/>
          </p:nvPr>
        </p:nvSpPr>
        <p:spPr/>
        <p:txBody>
          <a:bodyPr/>
          <a:lstStyle/>
          <a:p>
            <a:r>
              <a:rPr lang="ja-JP" altLang="en-US" dirty="0" smtClean="0"/>
              <a:t>これまで</a:t>
            </a:r>
            <a:endParaRPr lang="ja-JP" altLang="en-US" dirty="0"/>
          </a:p>
        </p:txBody>
      </p:sp>
      <p:sp>
        <p:nvSpPr>
          <p:cNvPr id="4" name="Oval Callout 3"/>
          <p:cNvSpPr/>
          <p:nvPr/>
        </p:nvSpPr>
        <p:spPr>
          <a:xfrm>
            <a:off x="3962400" y="1706935"/>
            <a:ext cx="2895600" cy="960065"/>
          </a:xfrm>
          <a:prstGeom prst="wedgeEllipseCallout">
            <a:avLst>
              <a:gd name="adj1" fmla="val -52575"/>
              <a:gd name="adj2" fmla="val 646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t>アルゴリズムは最悪コストさえ考えればいいんだよ。</a:t>
            </a:r>
            <a:endParaRPr kumimoji="1" lang="ja-JP" altLang="en-US" sz="1600" dirty="0"/>
          </a:p>
        </p:txBody>
      </p:sp>
      <p:sp>
        <p:nvSpPr>
          <p:cNvPr id="5" name="Oval Callout 4"/>
          <p:cNvSpPr/>
          <p:nvPr/>
        </p:nvSpPr>
        <p:spPr>
          <a:xfrm>
            <a:off x="4114800" y="3124200"/>
            <a:ext cx="3124200" cy="1112465"/>
          </a:xfrm>
          <a:prstGeom prst="wedgeEllipseCallout">
            <a:avLst>
              <a:gd name="adj1" fmla="val -53946"/>
              <a:gd name="adj2" fmla="val -3766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t>平均コスト？</a:t>
            </a:r>
            <a:endParaRPr kumimoji="1" lang="en-US" altLang="ja-JP" sz="1600" dirty="0" smtClean="0"/>
          </a:p>
          <a:p>
            <a:pPr algn="ctr"/>
            <a:r>
              <a:rPr lang="ja-JP" altLang="en-US" sz="1600" dirty="0" smtClean="0"/>
              <a:t>そんなものは知らん。</a:t>
            </a:r>
            <a:r>
              <a:rPr lang="en-US" altLang="ja-JP" sz="1600" dirty="0" smtClean="0"/>
              <a:t>(</a:t>
            </a:r>
            <a:r>
              <a:rPr lang="ja-JP" altLang="en-US" sz="1600" dirty="0" smtClean="0"/>
              <a:t>キリッ</a:t>
            </a:r>
            <a:r>
              <a:rPr lang="en-US" altLang="ja-JP" sz="1600" dirty="0" smtClean="0"/>
              <a:t>)</a:t>
            </a:r>
            <a:endParaRPr kumimoji="1" lang="ja-JP" altLang="en-US" sz="1600" dirty="0"/>
          </a:p>
        </p:txBody>
      </p:sp>
      <p:pic>
        <p:nvPicPr>
          <p:cNvPr id="7" name="Picture 6" descr="b1.png"/>
          <p:cNvPicPr>
            <a:picLocks noChangeAspect="1"/>
          </p:cNvPicPr>
          <p:nvPr/>
        </p:nvPicPr>
        <p:blipFill>
          <a:blip r:embed="rId3"/>
          <a:stretch>
            <a:fillRect/>
          </a:stretch>
        </p:blipFill>
        <p:spPr>
          <a:xfrm>
            <a:off x="1295400" y="3733800"/>
            <a:ext cx="1499665" cy="1466850"/>
          </a:xfrm>
          <a:prstGeom prst="rect">
            <a:avLst/>
          </a:prstGeom>
        </p:spPr>
      </p:pic>
      <p:sp>
        <p:nvSpPr>
          <p:cNvPr id="6" name="Oval Callout 5"/>
          <p:cNvSpPr/>
          <p:nvPr/>
        </p:nvSpPr>
        <p:spPr>
          <a:xfrm>
            <a:off x="2133600" y="4878760"/>
            <a:ext cx="3124200" cy="1112465"/>
          </a:xfrm>
          <a:prstGeom prst="wedgeEllipseCallout">
            <a:avLst>
              <a:gd name="adj1" fmla="val -31081"/>
              <a:gd name="adj2" fmla="val -662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t>最悪コストだけでいいんだよ、最悪コストだけ、最悪・・・・・・</a:t>
            </a:r>
            <a:endParaRPr kumimoji="1" lang="ja-JP" alt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これから</a:t>
            </a:r>
            <a:endParaRPr lang="ja-JP" altLang="en-US" dirty="0"/>
          </a:p>
        </p:txBody>
      </p:sp>
      <p:pic>
        <p:nvPicPr>
          <p:cNvPr id="7" name="Picture 6" descr="a1.png"/>
          <p:cNvPicPr>
            <a:picLocks noChangeAspect="1"/>
          </p:cNvPicPr>
          <p:nvPr/>
        </p:nvPicPr>
        <p:blipFill>
          <a:blip r:embed="rId2"/>
          <a:stretch>
            <a:fillRect/>
          </a:stretch>
        </p:blipFill>
        <p:spPr>
          <a:xfrm>
            <a:off x="2133600" y="1676400"/>
            <a:ext cx="1872199" cy="3048000"/>
          </a:xfrm>
          <a:prstGeom prst="rect">
            <a:avLst/>
          </a:prstGeom>
        </p:spPr>
      </p:pic>
      <p:sp>
        <p:nvSpPr>
          <p:cNvPr id="5" name="Oval Callout 4"/>
          <p:cNvSpPr/>
          <p:nvPr/>
        </p:nvSpPr>
        <p:spPr>
          <a:xfrm>
            <a:off x="2667000" y="4724400"/>
            <a:ext cx="3657600" cy="1341065"/>
          </a:xfrm>
          <a:prstGeom prst="wedgeEllipseCallout">
            <a:avLst>
              <a:gd name="adj1" fmla="val -30603"/>
              <a:gd name="adj2" fmla="val -73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指標確率変数の性質と期待値の性質を使うと計算も簡単にだせるよ！</a:t>
            </a:r>
            <a:endParaRPr kumimoji="1" lang="ja-JP" altLang="en-US" sz="1600" dirty="0"/>
          </a:p>
        </p:txBody>
      </p:sp>
      <p:sp>
        <p:nvSpPr>
          <p:cNvPr id="4" name="Oval Callout 3"/>
          <p:cNvSpPr/>
          <p:nvPr/>
        </p:nvSpPr>
        <p:spPr>
          <a:xfrm>
            <a:off x="4005799" y="1524000"/>
            <a:ext cx="3657600" cy="1341065"/>
          </a:xfrm>
          <a:prstGeom prst="wedgeEllipseCallout">
            <a:avLst>
              <a:gd name="adj1" fmla="val -53931"/>
              <a:gd name="adj2" fmla="val 7721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t>平均的な場合が知りたい？</a:t>
            </a:r>
            <a:endParaRPr kumimoji="1" lang="en-US" altLang="ja-JP" sz="1600" dirty="0" smtClean="0"/>
          </a:p>
          <a:p>
            <a:pPr algn="ctr"/>
            <a:r>
              <a:rPr lang="ja-JP" altLang="en-US" sz="1600" dirty="0" smtClean="0"/>
              <a:t>もちろん求められるよ</a:t>
            </a:r>
            <a:endParaRPr kumimoji="1" lang="ja-JP" altLang="en-US" sz="1600" dirty="0"/>
          </a:p>
        </p:txBody>
      </p:sp>
      <p:sp>
        <p:nvSpPr>
          <p:cNvPr id="6" name="Oval Callout 5"/>
          <p:cNvSpPr/>
          <p:nvPr/>
        </p:nvSpPr>
        <p:spPr>
          <a:xfrm>
            <a:off x="4114800" y="3200400"/>
            <a:ext cx="2438400" cy="1249735"/>
          </a:xfrm>
          <a:prstGeom prst="wedgeEllipseCallout">
            <a:avLst>
              <a:gd name="adj1" fmla="val -56644"/>
              <a:gd name="adj2" fmla="val -161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t>入力</a:t>
            </a:r>
            <a:r>
              <a:rPr lang="ja-JP" altLang="en-US" sz="1600" dirty="0" smtClean="0"/>
              <a:t>分布が分かるとよいね。</a:t>
            </a:r>
            <a:endParaRPr kumimoji="1" lang="ja-JP"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補足</a:t>
            </a:r>
            <a:endParaRPr lang="ja-JP" altLang="en-US" dirty="0"/>
          </a:p>
        </p:txBody>
      </p:sp>
      <p:sp>
        <p:nvSpPr>
          <p:cNvPr id="3" name="Content Placeholder 2"/>
          <p:cNvSpPr>
            <a:spLocks noGrp="1"/>
          </p:cNvSpPr>
          <p:nvPr>
            <p:ph idx="1"/>
          </p:nvPr>
        </p:nvSpPr>
        <p:spPr>
          <a:xfrm>
            <a:off x="228600" y="1600200"/>
            <a:ext cx="8229600" cy="4708525"/>
          </a:xfrm>
        </p:spPr>
        <p:txBody>
          <a:bodyPr>
            <a:normAutofit/>
          </a:bodyPr>
          <a:lstStyle/>
          <a:p>
            <a:r>
              <a:rPr lang="en-US" altLang="ja-JP" sz="2400" dirty="0" smtClean="0"/>
              <a:t>Hire-Assistant</a:t>
            </a:r>
            <a:r>
              <a:rPr lang="ja-JP" altLang="en-US" sz="2400" dirty="0" smtClean="0"/>
              <a:t>の実装</a:t>
            </a:r>
            <a:endParaRPr lang="en-US" altLang="ja-JP" sz="2400" dirty="0" smtClean="0"/>
          </a:p>
          <a:p>
            <a:endParaRPr lang="ja-JP" altLang="en-US" sz="2400" dirty="0"/>
          </a:p>
        </p:txBody>
      </p:sp>
      <p:pic>
        <p:nvPicPr>
          <p:cNvPr id="5" name="Picture 4" descr="code2.tiff"/>
          <p:cNvPicPr>
            <a:picLocks noChangeAspect="1"/>
          </p:cNvPicPr>
          <p:nvPr/>
        </p:nvPicPr>
        <p:blipFill>
          <a:blip r:embed="rId2"/>
          <a:srcRect t="3846"/>
          <a:stretch>
            <a:fillRect/>
          </a:stretch>
        </p:blipFill>
        <p:spPr>
          <a:xfrm>
            <a:off x="3604040" y="609600"/>
            <a:ext cx="5539960" cy="5943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t>第５章の概要</a:t>
            </a:r>
            <a:endParaRPr lang="ja-JP" altLang="en-US" dirty="0"/>
          </a:p>
        </p:txBody>
      </p:sp>
      <p:sp>
        <p:nvSpPr>
          <p:cNvPr id="3" name="Content Placeholder 2"/>
          <p:cNvSpPr>
            <a:spLocks noGrp="1"/>
          </p:cNvSpPr>
          <p:nvPr>
            <p:ph idx="1"/>
          </p:nvPr>
        </p:nvSpPr>
        <p:spPr>
          <a:xfrm>
            <a:off x="457200" y="1600201"/>
            <a:ext cx="7010400" cy="685800"/>
          </a:xfrm>
        </p:spPr>
        <p:txBody>
          <a:bodyPr/>
          <a:lstStyle/>
          <a:p>
            <a:pPr>
              <a:buNone/>
            </a:pPr>
            <a:r>
              <a:rPr lang="ja-JP" altLang="en-US" dirty="0" smtClean="0"/>
              <a:t>これまで</a:t>
            </a:r>
            <a:r>
              <a:rPr lang="en-US" altLang="ja-JP" dirty="0" smtClean="0"/>
              <a:t>(</a:t>
            </a:r>
            <a:r>
              <a:rPr lang="ja-JP" altLang="en-US" dirty="0" smtClean="0"/>
              <a:t>特に２章</a:t>
            </a:r>
            <a:r>
              <a:rPr lang="en-US" altLang="ja-JP" dirty="0" smtClean="0"/>
              <a:t>)</a:t>
            </a:r>
            <a:r>
              <a:rPr lang="ja-JP" altLang="en-US" dirty="0" smtClean="0"/>
              <a:t>では最悪実行時間を意識</a:t>
            </a:r>
            <a:endParaRPr lang="ja-JP" altLang="en-US" dirty="0"/>
          </a:p>
        </p:txBody>
      </p:sp>
      <p:sp>
        <p:nvSpPr>
          <p:cNvPr id="4" name="Oval Callout 3"/>
          <p:cNvSpPr/>
          <p:nvPr/>
        </p:nvSpPr>
        <p:spPr>
          <a:xfrm>
            <a:off x="381000" y="5638800"/>
            <a:ext cx="1524000" cy="914400"/>
          </a:xfrm>
          <a:prstGeom prst="wedgeEllipseCallout">
            <a:avLst>
              <a:gd name="adj1" fmla="val -45231"/>
              <a:gd name="adj2" fmla="val 472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対応ページの記載</a:t>
            </a:r>
            <a:endParaRPr kumimoji="1" lang="ja-JP" altLang="en-US" dirty="0"/>
          </a:p>
        </p:txBody>
      </p:sp>
      <p:sp>
        <p:nvSpPr>
          <p:cNvPr id="5" name="Content Placeholder 2"/>
          <p:cNvSpPr txBox="1">
            <a:spLocks/>
          </p:cNvSpPr>
          <p:nvPr/>
        </p:nvSpPr>
        <p:spPr>
          <a:xfrm>
            <a:off x="457200" y="3102856"/>
            <a:ext cx="7696200" cy="6858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典型的な場合、</a:t>
            </a:r>
            <a:r>
              <a:rPr kumimoji="1" lang="ja-JP" altLang="en-US" sz="2800" b="0" i="0" u="none" strike="noStrike" kern="1200" cap="none" spc="0" normalizeH="0" baseline="0" noProof="0" dirty="0" smtClean="0">
                <a:ln>
                  <a:noFill/>
                </a:ln>
                <a:solidFill>
                  <a:srgbClr val="FF0000"/>
                </a:solidFill>
                <a:effectLst/>
                <a:uLnTx/>
                <a:uFillTx/>
                <a:latin typeface="+mn-lt"/>
                <a:ea typeface="+mn-ea"/>
                <a:cs typeface="+mn-cs"/>
              </a:rPr>
              <a:t>平均的な場合を知りたい</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こともある</a:t>
            </a:r>
          </a:p>
        </p:txBody>
      </p:sp>
      <p:sp>
        <p:nvSpPr>
          <p:cNvPr id="6" name="Cloud Callout 5"/>
          <p:cNvSpPr/>
          <p:nvPr/>
        </p:nvSpPr>
        <p:spPr>
          <a:xfrm>
            <a:off x="7010400" y="2438400"/>
            <a:ext cx="1905000" cy="685800"/>
          </a:xfrm>
          <a:prstGeom prst="cloudCallout">
            <a:avLst>
              <a:gd name="adj1" fmla="val -49059"/>
              <a:gd name="adj2" fmla="val 474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まあ、確かに</a:t>
            </a:r>
            <a:endParaRPr kumimoji="1" lang="ja-JP" altLang="en-US" sz="1400" dirty="0"/>
          </a:p>
        </p:txBody>
      </p:sp>
      <p:sp>
        <p:nvSpPr>
          <p:cNvPr id="7" name="Pentagon 6"/>
          <p:cNvSpPr/>
          <p:nvPr/>
        </p:nvSpPr>
        <p:spPr>
          <a:xfrm rot="5400000">
            <a:off x="3505199" y="2019300"/>
            <a:ext cx="952499" cy="118109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Pentagon 11"/>
          <p:cNvSpPr/>
          <p:nvPr/>
        </p:nvSpPr>
        <p:spPr>
          <a:xfrm rot="5400000">
            <a:off x="3505199" y="3543301"/>
            <a:ext cx="952499" cy="118109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Content Placeholder 2"/>
          <p:cNvSpPr txBox="1">
            <a:spLocks/>
          </p:cNvSpPr>
          <p:nvPr/>
        </p:nvSpPr>
        <p:spPr>
          <a:xfrm>
            <a:off x="457200" y="4648201"/>
            <a:ext cx="7467600" cy="9144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入力分布に関する知識を使うか、入力を強制的に</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ランダムにする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第５章トピック</a:t>
            </a:r>
            <a:endParaRPr lang="ja-JP" altLang="en-US" dirty="0"/>
          </a:p>
        </p:txBody>
      </p:sp>
      <p:sp>
        <p:nvSpPr>
          <p:cNvPr id="3" name="Content Placeholder 2"/>
          <p:cNvSpPr>
            <a:spLocks noGrp="1"/>
          </p:cNvSpPr>
          <p:nvPr>
            <p:ph idx="1"/>
          </p:nvPr>
        </p:nvSpPr>
        <p:spPr/>
        <p:txBody>
          <a:bodyPr/>
          <a:lstStyle/>
          <a:p>
            <a:r>
              <a:rPr lang="en-US" altLang="ja-JP" dirty="0" smtClean="0"/>
              <a:t>5.1 </a:t>
            </a:r>
            <a:r>
              <a:rPr lang="ja-JP" altLang="en-US" dirty="0" smtClean="0"/>
              <a:t>雇用問題</a:t>
            </a:r>
            <a:endParaRPr lang="en-US" altLang="ja-JP" dirty="0" smtClean="0"/>
          </a:p>
          <a:p>
            <a:pPr lvl="2"/>
            <a:r>
              <a:rPr lang="ja-JP" altLang="en-US" dirty="0" smtClean="0"/>
              <a:t>確率論的解析法と乱択アルゴリズムの概要</a:t>
            </a:r>
            <a:r>
              <a:rPr lang="ja-JP" altLang="en-US" smtClean="0"/>
              <a:t>を知れる</a:t>
            </a:r>
          </a:p>
          <a:p>
            <a:r>
              <a:rPr lang="en-US" altLang="ja-JP" dirty="0" smtClean="0"/>
              <a:t>5.2 </a:t>
            </a:r>
            <a:r>
              <a:rPr lang="ja-JP" altLang="en-US" dirty="0" smtClean="0"/>
              <a:t>指標確率変数</a:t>
            </a:r>
            <a:endParaRPr lang="en-US" altLang="ja-JP" dirty="0" smtClean="0"/>
          </a:p>
          <a:p>
            <a:pPr lvl="2"/>
            <a:r>
              <a:rPr lang="ja-JP" altLang="en-US" dirty="0" smtClean="0"/>
              <a:t>指標確率変数を求めることで確率論的解析が可能</a:t>
            </a:r>
          </a:p>
          <a:p>
            <a:r>
              <a:rPr lang="en-US" altLang="ja-JP" dirty="0" smtClean="0"/>
              <a:t>5.3 </a:t>
            </a:r>
            <a:r>
              <a:rPr lang="ja-JP" altLang="en-US" dirty="0" smtClean="0"/>
              <a:t>乱択アルゴリズム</a:t>
            </a:r>
            <a:endParaRPr lang="en-US" altLang="ja-JP" dirty="0" smtClean="0"/>
          </a:p>
          <a:p>
            <a:pPr lvl="2"/>
            <a:r>
              <a:rPr lang="ja-JP" altLang="en-US" dirty="0" smtClean="0"/>
              <a:t>入力分布に関する知識がない場合に平均的な振る舞いを知る</a:t>
            </a:r>
            <a:endParaRPr lang="en-US" altLang="ja-JP" dirty="0" smtClean="0"/>
          </a:p>
          <a:p>
            <a:r>
              <a:rPr lang="en-US" altLang="ja-JP" dirty="0" smtClean="0"/>
              <a:t>5.4 </a:t>
            </a:r>
            <a:r>
              <a:rPr lang="ja-JP" altLang="en-US" dirty="0" smtClean="0"/>
              <a:t>確率論的解析と高度な指標確率変数の利用法</a:t>
            </a:r>
            <a:endParaRPr lang="en-US" altLang="ja-JP" dirty="0" smtClean="0"/>
          </a:p>
          <a:p>
            <a:pPr lvl="2"/>
            <a:r>
              <a:rPr lang="ja-JP" altLang="en-US" dirty="0" smtClean="0"/>
              <a:t>確率論的解析を具体例をあげつつ解説</a:t>
            </a:r>
            <a:endParaRPr lang="en-US" altLang="ja-JP" dirty="0" smtClean="0"/>
          </a:p>
          <a:p>
            <a:endParaRPr lang="ja-JP" altLang="en-US" dirty="0"/>
          </a:p>
        </p:txBody>
      </p:sp>
      <p:sp>
        <p:nvSpPr>
          <p:cNvPr id="4" name="Oval Callout 3"/>
          <p:cNvSpPr/>
          <p:nvPr/>
        </p:nvSpPr>
        <p:spPr>
          <a:xfrm>
            <a:off x="7924800" y="1371600"/>
            <a:ext cx="1219200" cy="838200"/>
          </a:xfrm>
          <a:prstGeom prst="wedgeEllipseCallout">
            <a:avLst>
              <a:gd name="adj1" fmla="val -45231"/>
              <a:gd name="adj2" fmla="val 472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今回範囲</a:t>
            </a:r>
            <a:endParaRPr kumimoji="1" lang="ja-JP" altLang="en-US" dirty="0"/>
          </a:p>
        </p:txBody>
      </p:sp>
      <p:sp>
        <p:nvSpPr>
          <p:cNvPr id="5" name="TextBox 4"/>
          <p:cNvSpPr txBox="1"/>
          <p:nvPr/>
        </p:nvSpPr>
        <p:spPr>
          <a:xfrm>
            <a:off x="76200" y="6182611"/>
            <a:ext cx="786150" cy="307777"/>
          </a:xfrm>
          <a:prstGeom prst="rect">
            <a:avLst/>
          </a:prstGeom>
          <a:noFill/>
        </p:spPr>
        <p:txBody>
          <a:bodyPr wrap="square" rtlCol="0">
            <a:spAutoFit/>
          </a:bodyPr>
          <a:lstStyle/>
          <a:p>
            <a:r>
              <a:rPr lang="en-US" altLang="ja-JP" sz="1400" dirty="0"/>
              <a:t>p</a:t>
            </a:r>
            <a:r>
              <a:rPr kumimoji="1" lang="en-US" altLang="ja-JP" sz="1400" dirty="0" smtClean="0"/>
              <a:t>87-113</a:t>
            </a:r>
            <a:endParaRPr kumimoji="1" lang="ja-JP" altLang="en-US" sz="1400" dirty="0"/>
          </a:p>
        </p:txBody>
      </p:sp>
      <p:pic>
        <p:nvPicPr>
          <p:cNvPr id="6" name="Picture 15" descr="XP-check"/>
          <p:cNvPicPr>
            <a:picLocks noChangeAspect="1" noChangeArrowheads="1"/>
          </p:cNvPicPr>
          <p:nvPr/>
        </p:nvPicPr>
        <p:blipFill>
          <a:blip r:embed="rId2"/>
          <a:srcRect/>
          <a:stretch>
            <a:fillRect/>
          </a:stretch>
        </p:blipFill>
        <p:spPr bwMode="auto">
          <a:xfrm>
            <a:off x="460712" y="1600200"/>
            <a:ext cx="401638" cy="401638"/>
          </a:xfrm>
          <a:prstGeom prst="rect">
            <a:avLst/>
          </a:prstGeom>
          <a:noFill/>
          <a:ln w="9525">
            <a:noFill/>
            <a:miter lim="800000"/>
            <a:headEnd/>
            <a:tailEnd/>
          </a:ln>
        </p:spPr>
      </p:pic>
      <p:sp>
        <p:nvSpPr>
          <p:cNvPr id="8" name="Left Brace 7"/>
          <p:cNvSpPr/>
          <p:nvPr/>
        </p:nvSpPr>
        <p:spPr>
          <a:xfrm flipH="1">
            <a:off x="7315199" y="1600200"/>
            <a:ext cx="332581" cy="1676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雇用問題：概要</a:t>
            </a:r>
            <a:endParaRPr lang="ja-JP" altLang="en-US" dirty="0"/>
          </a:p>
        </p:txBody>
      </p:sp>
      <p:sp>
        <p:nvSpPr>
          <p:cNvPr id="3" name="Content Placeholder 2"/>
          <p:cNvSpPr>
            <a:spLocks noGrp="1"/>
          </p:cNvSpPr>
          <p:nvPr>
            <p:ph idx="1"/>
          </p:nvPr>
        </p:nvSpPr>
        <p:spPr>
          <a:xfrm>
            <a:off x="457200" y="1600200"/>
            <a:ext cx="8686800" cy="4708525"/>
          </a:xfrm>
        </p:spPr>
        <p:txBody>
          <a:bodyPr/>
          <a:lstStyle/>
          <a:p>
            <a:r>
              <a:rPr lang="ja-JP" altLang="en-US" dirty="0" smtClean="0"/>
              <a:t>目的</a:t>
            </a:r>
            <a:endParaRPr lang="en-US" altLang="ja-JP" dirty="0" smtClean="0"/>
          </a:p>
          <a:p>
            <a:pPr lvl="1"/>
            <a:r>
              <a:rPr lang="ja-JP" altLang="en-US" dirty="0" smtClean="0"/>
              <a:t>新しい秘書を雇用</a:t>
            </a:r>
            <a:endParaRPr lang="en-US" altLang="ja-JP" dirty="0" smtClean="0"/>
          </a:p>
          <a:p>
            <a:r>
              <a:rPr lang="ja-JP" altLang="en-US" dirty="0" smtClean="0"/>
              <a:t>手順</a:t>
            </a:r>
            <a:endParaRPr lang="en-US" altLang="ja-JP" dirty="0" smtClean="0"/>
          </a:p>
          <a:p>
            <a:pPr lvl="1"/>
            <a:r>
              <a:rPr lang="ja-JP" altLang="en-US" dirty="0" smtClean="0"/>
              <a:t>候補者は全部で</a:t>
            </a:r>
            <a:r>
              <a:rPr lang="en-US" altLang="ja-JP" dirty="0" err="1" smtClean="0"/>
              <a:t>n</a:t>
            </a:r>
            <a:r>
              <a:rPr lang="ja-JP" altLang="en-US" dirty="0" smtClean="0"/>
              <a:t>人</a:t>
            </a:r>
          </a:p>
          <a:p>
            <a:pPr lvl="1"/>
            <a:r>
              <a:rPr lang="ja-JP" altLang="en-US" dirty="0" smtClean="0"/>
              <a:t>雇用代理店が毎日</a:t>
            </a:r>
            <a:r>
              <a:rPr lang="en-US" altLang="ja-JP" dirty="0" smtClean="0"/>
              <a:t>1</a:t>
            </a:r>
            <a:r>
              <a:rPr lang="ja-JP" altLang="en-US" dirty="0" smtClean="0"/>
              <a:t>人の候補を送ってくる </a:t>
            </a:r>
          </a:p>
          <a:p>
            <a:pPr lvl="1"/>
            <a:r>
              <a:rPr lang="ja-JP" altLang="en-US" dirty="0" smtClean="0"/>
              <a:t>候補者が現在の秘書より良い場合必ず雇い</a:t>
            </a:r>
            <a:r>
              <a:rPr lang="en-US" altLang="ja-JP" dirty="0" smtClean="0"/>
              <a:t>, </a:t>
            </a:r>
            <a:r>
              <a:rPr lang="ja-JP" altLang="en-US" dirty="0" smtClean="0"/>
              <a:t>前任者は解雇</a:t>
            </a:r>
          </a:p>
          <a:p>
            <a:pPr lvl="1"/>
            <a:r>
              <a:rPr lang="ja-JP" altLang="en-US" dirty="0" smtClean="0"/>
              <a:t>面談するのに小さなコストがかかる</a:t>
            </a:r>
          </a:p>
          <a:p>
            <a:pPr lvl="1"/>
            <a:r>
              <a:rPr lang="ja-JP" altLang="en-US" dirty="0" smtClean="0"/>
              <a:t>雇用するのに大きなコストがかかる</a:t>
            </a:r>
          </a:p>
          <a:p>
            <a:pPr lvl="1"/>
            <a:r>
              <a:rPr lang="ja-JP" altLang="en-US" dirty="0" smtClean="0"/>
              <a:t>何人雇用することになるか事前には不明</a:t>
            </a:r>
            <a:r>
              <a:rPr lang="en-US" altLang="ja-JP" dirty="0" smtClean="0"/>
              <a:t>(</a:t>
            </a:r>
            <a:r>
              <a:rPr lang="ja-JP" altLang="en-US" dirty="0" smtClean="0"/>
              <a:t>今回のものは候補者全員と面談は行う</a:t>
            </a:r>
            <a:r>
              <a:rPr lang="en-US" altLang="ja-JP" dirty="0" smtClean="0"/>
              <a:t>)</a:t>
            </a:r>
          </a:p>
        </p:txBody>
      </p:sp>
      <p:sp>
        <p:nvSpPr>
          <p:cNvPr id="4" name="Oval Callout 3"/>
          <p:cNvSpPr/>
          <p:nvPr/>
        </p:nvSpPr>
        <p:spPr>
          <a:xfrm>
            <a:off x="4648200" y="1066800"/>
            <a:ext cx="4495800" cy="1676400"/>
          </a:xfrm>
          <a:prstGeom prst="wedgeEllipseCallout">
            <a:avLst>
              <a:gd name="adj1" fmla="val -45231"/>
              <a:gd name="adj2" fmla="val 472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こういう問題が現実にあった時、事前に見積もりが知りたい</a:t>
            </a:r>
            <a:r>
              <a:rPr kumimoji="1" lang="en-US" altLang="ja-JP" dirty="0" smtClean="0"/>
              <a:t>(^^)</a:t>
            </a:r>
          </a:p>
          <a:p>
            <a:pPr algn="ctr"/>
            <a:r>
              <a:rPr lang="ja-JP" altLang="en-US" dirty="0" smtClean="0"/>
              <a:t>つまり、</a:t>
            </a:r>
            <a:r>
              <a:rPr lang="ja-JP" altLang="en-US" dirty="0" smtClean="0">
                <a:solidFill>
                  <a:srgbClr val="FF0000"/>
                </a:solidFill>
              </a:rPr>
              <a:t>平均のコストが知りたい</a:t>
            </a:r>
            <a:r>
              <a:rPr lang="ja-JP" altLang="en-US" dirty="0" smtClean="0"/>
              <a:t>！確率論的解析で解こう！</a:t>
            </a:r>
            <a:endParaRPr kumimoji="1" lang="ja-JP" altLang="en-US" dirty="0"/>
          </a:p>
        </p:txBody>
      </p:sp>
      <p:sp>
        <p:nvSpPr>
          <p:cNvPr id="5" name="TextBox 4"/>
          <p:cNvSpPr txBox="1"/>
          <p:nvPr/>
        </p:nvSpPr>
        <p:spPr>
          <a:xfrm>
            <a:off x="76200" y="6182611"/>
            <a:ext cx="786150" cy="307777"/>
          </a:xfrm>
          <a:prstGeom prst="rect">
            <a:avLst/>
          </a:prstGeom>
          <a:noFill/>
        </p:spPr>
        <p:txBody>
          <a:bodyPr wrap="square" rtlCol="0">
            <a:spAutoFit/>
          </a:bodyPr>
          <a:lstStyle/>
          <a:p>
            <a:pPr algn="ctr"/>
            <a:r>
              <a:rPr lang="en-US" altLang="ja-JP" sz="1400" dirty="0" smtClean="0"/>
              <a:t>p</a:t>
            </a:r>
            <a:r>
              <a:rPr kumimoji="1" lang="en-US" altLang="ja-JP" sz="1400" dirty="0" smtClean="0"/>
              <a:t>87</a:t>
            </a:r>
            <a:endParaRPr kumimoji="1" lang="ja-JP"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雇用問題：アルゴリズム</a:t>
            </a:r>
            <a:endParaRPr lang="ja-JP" altLang="en-US" dirty="0"/>
          </a:p>
        </p:txBody>
      </p:sp>
      <p:sp>
        <p:nvSpPr>
          <p:cNvPr id="3" name="Content Placeholder 2"/>
          <p:cNvSpPr>
            <a:spLocks noGrp="1"/>
          </p:cNvSpPr>
          <p:nvPr>
            <p:ph idx="1"/>
          </p:nvPr>
        </p:nvSpPr>
        <p:spPr>
          <a:xfrm>
            <a:off x="914400" y="3518854"/>
            <a:ext cx="5436790" cy="2265362"/>
          </a:xfrm>
          <a:ln>
            <a:solidFill>
              <a:schemeClr val="tx2"/>
            </a:solidFill>
          </a:ln>
        </p:spPr>
        <p:txBody>
          <a:bodyPr>
            <a:normAutofit/>
          </a:bodyPr>
          <a:lstStyle/>
          <a:p>
            <a:pPr marL="514350" indent="-514350">
              <a:buFont typeface="+mj-lt"/>
              <a:buAutoNum type="arabicPeriod"/>
            </a:pPr>
            <a:r>
              <a:rPr lang="en-US" altLang="ja-JP" sz="2000" dirty="0" smtClean="0"/>
              <a:t>best ← 0	=&gt;</a:t>
            </a:r>
            <a:r>
              <a:rPr lang="ja-JP" altLang="en-US" sz="2000" dirty="0" smtClean="0"/>
              <a:t>候補者</a:t>
            </a:r>
            <a:r>
              <a:rPr lang="en-US" altLang="ja-JP" sz="2000" dirty="0" smtClean="0"/>
              <a:t>0</a:t>
            </a:r>
            <a:r>
              <a:rPr lang="ja-JP" altLang="en-US" sz="2000" dirty="0" smtClean="0"/>
              <a:t>は最悪のダミー候補 </a:t>
            </a:r>
          </a:p>
          <a:p>
            <a:pPr marL="514350" indent="-514350">
              <a:buFont typeface="+mj-lt"/>
              <a:buAutoNum type="arabicPeriod"/>
            </a:pPr>
            <a:r>
              <a:rPr lang="en-US" altLang="ja-JP" sz="2000" dirty="0" smtClean="0"/>
              <a:t>for </a:t>
            </a:r>
            <a:r>
              <a:rPr lang="en-US" altLang="ja-JP" sz="2000" dirty="0" err="1" smtClean="0"/>
              <a:t>i</a:t>
            </a:r>
            <a:r>
              <a:rPr lang="en-US" altLang="ja-JP" sz="2000" dirty="0" smtClean="0"/>
              <a:t> ← 1 to </a:t>
            </a:r>
            <a:r>
              <a:rPr lang="en-US" altLang="ja-JP" sz="2000" dirty="0" err="1" smtClean="0"/>
              <a:t>n</a:t>
            </a:r>
            <a:endParaRPr lang="en-US" altLang="ja-JP" sz="2000" dirty="0" smtClean="0"/>
          </a:p>
          <a:p>
            <a:pPr marL="514350" indent="-514350">
              <a:buFont typeface="+mj-lt"/>
              <a:buAutoNum type="arabicPeriod"/>
            </a:pPr>
            <a:r>
              <a:rPr lang="en-US" altLang="ja-JP" sz="2000" dirty="0" smtClean="0"/>
              <a:t>	do </a:t>
            </a:r>
            <a:r>
              <a:rPr lang="ja-JP" altLang="en-US" sz="2000" dirty="0" smtClean="0"/>
              <a:t>候補</a:t>
            </a:r>
            <a:r>
              <a:rPr lang="en-US" altLang="ja-JP" sz="2000" dirty="0" err="1" smtClean="0"/>
              <a:t>i</a:t>
            </a:r>
            <a:r>
              <a:rPr lang="ja-JP" altLang="en-US" sz="2000" dirty="0" smtClean="0"/>
              <a:t>と面談する</a:t>
            </a:r>
          </a:p>
          <a:p>
            <a:pPr marL="514350" indent="-514350">
              <a:buFont typeface="+mj-lt"/>
              <a:buAutoNum type="arabicPeriod"/>
            </a:pPr>
            <a:r>
              <a:rPr lang="ja-JP" altLang="en-US" sz="2000" dirty="0" smtClean="0"/>
              <a:t>		</a:t>
            </a:r>
            <a:r>
              <a:rPr lang="en-US" altLang="ja-JP" sz="2000" dirty="0" smtClean="0"/>
              <a:t>if </a:t>
            </a:r>
            <a:r>
              <a:rPr lang="ja-JP" altLang="en-US" sz="2000" dirty="0" smtClean="0"/>
              <a:t>候補</a:t>
            </a:r>
            <a:r>
              <a:rPr lang="en-US" altLang="ja-JP" sz="2000" dirty="0" err="1" smtClean="0"/>
              <a:t>i</a:t>
            </a:r>
            <a:r>
              <a:rPr lang="ja-JP" altLang="en-US" sz="2000" dirty="0" smtClean="0"/>
              <a:t>は候補</a:t>
            </a:r>
            <a:r>
              <a:rPr lang="en-US" altLang="ja-JP" sz="2000" dirty="0" smtClean="0"/>
              <a:t>best</a:t>
            </a:r>
            <a:r>
              <a:rPr lang="ja-JP" altLang="en-US" sz="2000" dirty="0" smtClean="0"/>
              <a:t>よりも優れている</a:t>
            </a:r>
          </a:p>
          <a:p>
            <a:pPr marL="514350" indent="-514350">
              <a:buFont typeface="+mj-lt"/>
              <a:buAutoNum type="arabicPeriod"/>
            </a:pPr>
            <a:r>
              <a:rPr lang="ja-JP" altLang="en-US" sz="2000" dirty="0" smtClean="0"/>
              <a:t>			</a:t>
            </a:r>
            <a:r>
              <a:rPr lang="en-US" altLang="ja-JP" sz="2000" dirty="0" smtClean="0"/>
              <a:t>then best ← </a:t>
            </a:r>
            <a:r>
              <a:rPr lang="en-US" altLang="ja-JP" sz="2000" dirty="0" err="1" smtClean="0"/>
              <a:t>i</a:t>
            </a:r>
            <a:r>
              <a:rPr lang="en-US" altLang="ja-JP" sz="2000" dirty="0" smtClean="0"/>
              <a:t> </a:t>
            </a:r>
          </a:p>
          <a:p>
            <a:pPr marL="514350" indent="-514350">
              <a:buFont typeface="+mj-lt"/>
              <a:buAutoNum type="arabicPeriod"/>
            </a:pPr>
            <a:r>
              <a:rPr lang="en-US" altLang="ja-JP" sz="2000" dirty="0" smtClean="0"/>
              <a:t>				hire candidate </a:t>
            </a:r>
            <a:r>
              <a:rPr lang="en-US" altLang="ja-JP" sz="2000" dirty="0" err="1" smtClean="0"/>
              <a:t>i</a:t>
            </a:r>
            <a:endParaRPr lang="en-US" altLang="ja-JP" sz="2000" dirty="0" smtClean="0"/>
          </a:p>
          <a:p>
            <a:endParaRPr lang="ja-JP" altLang="en-US" sz="2000" dirty="0"/>
          </a:p>
        </p:txBody>
      </p:sp>
      <p:sp>
        <p:nvSpPr>
          <p:cNvPr id="5" name="Smiley Face 4"/>
          <p:cNvSpPr/>
          <p:nvPr/>
        </p:nvSpPr>
        <p:spPr>
          <a:xfrm>
            <a:off x="1013713" y="1981200"/>
            <a:ext cx="457200" cy="4572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Rounded Rectangle 5"/>
          <p:cNvSpPr/>
          <p:nvPr/>
        </p:nvSpPr>
        <p:spPr>
          <a:xfrm>
            <a:off x="914400" y="1817132"/>
            <a:ext cx="3253487" cy="105513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Rectangle 6"/>
          <p:cNvSpPr/>
          <p:nvPr/>
        </p:nvSpPr>
        <p:spPr>
          <a:xfrm>
            <a:off x="1709172" y="1447800"/>
            <a:ext cx="1338828" cy="369332"/>
          </a:xfrm>
          <a:prstGeom prst="rect">
            <a:avLst/>
          </a:prstGeom>
        </p:spPr>
        <p:txBody>
          <a:bodyPr wrap="none">
            <a:spAutoFit/>
          </a:bodyPr>
          <a:lstStyle/>
          <a:p>
            <a:r>
              <a:rPr lang="ja-JP" altLang="en-US" dirty="0" smtClean="0"/>
              <a:t>雇用代理店</a:t>
            </a:r>
            <a:endParaRPr lang="ja-JP" altLang="en-US" dirty="0"/>
          </a:p>
        </p:txBody>
      </p:sp>
      <p:sp>
        <p:nvSpPr>
          <p:cNvPr id="9" name="Smiley Face 8"/>
          <p:cNvSpPr/>
          <p:nvPr/>
        </p:nvSpPr>
        <p:spPr>
          <a:xfrm>
            <a:off x="1623313" y="1981200"/>
            <a:ext cx="457200" cy="457200"/>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 name="Smiley Face 9"/>
          <p:cNvSpPr/>
          <p:nvPr/>
        </p:nvSpPr>
        <p:spPr>
          <a:xfrm>
            <a:off x="2232913" y="1981200"/>
            <a:ext cx="457200" cy="457200"/>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1" name="Smiley Face 10"/>
          <p:cNvSpPr/>
          <p:nvPr/>
        </p:nvSpPr>
        <p:spPr>
          <a:xfrm>
            <a:off x="3604513" y="1981200"/>
            <a:ext cx="457200" cy="457200"/>
          </a:xfrm>
          <a:prstGeom prst="smileyFac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2" name="Rectangle 11"/>
          <p:cNvSpPr/>
          <p:nvPr/>
        </p:nvSpPr>
        <p:spPr>
          <a:xfrm>
            <a:off x="2813000" y="2012710"/>
            <a:ext cx="761747" cy="369332"/>
          </a:xfrm>
          <a:prstGeom prst="rect">
            <a:avLst/>
          </a:prstGeom>
        </p:spPr>
        <p:txBody>
          <a:bodyPr wrap="none">
            <a:spAutoFit/>
          </a:bodyPr>
          <a:lstStyle/>
          <a:p>
            <a:r>
              <a:rPr lang="ja-JP" altLang="en-US" dirty="0" smtClean="0"/>
              <a:t>・・・・・</a:t>
            </a:r>
            <a:endParaRPr lang="ja-JP" altLang="en-US" dirty="0"/>
          </a:p>
        </p:txBody>
      </p:sp>
      <p:sp>
        <p:nvSpPr>
          <p:cNvPr id="13" name="Rectangle 12"/>
          <p:cNvSpPr/>
          <p:nvPr/>
        </p:nvSpPr>
        <p:spPr>
          <a:xfrm>
            <a:off x="1013713" y="2438400"/>
            <a:ext cx="3329687" cy="369332"/>
          </a:xfrm>
          <a:prstGeom prst="rect">
            <a:avLst/>
          </a:prstGeom>
        </p:spPr>
        <p:txBody>
          <a:bodyPr wrap="square">
            <a:spAutoFit/>
          </a:bodyPr>
          <a:lstStyle/>
          <a:p>
            <a:r>
              <a:rPr lang="en-US" altLang="ja-JP" dirty="0" smtClean="0"/>
              <a:t> 1        2       3                 </a:t>
            </a:r>
            <a:r>
              <a:rPr lang="en-US" altLang="ja-JP" dirty="0" err="1" smtClean="0"/>
              <a:t>n</a:t>
            </a:r>
            <a:endParaRPr lang="ja-JP" altLang="en-US" dirty="0"/>
          </a:p>
        </p:txBody>
      </p:sp>
      <p:pic>
        <p:nvPicPr>
          <p:cNvPr id="17" name="Picture 3" descr="C:\Users\masumi\AppData\Local\Microsoft\Windows\Temporary Internet Files\Content.IE5\CEUDYJIA\j0432623[1].png"/>
          <p:cNvPicPr>
            <a:picLocks noChangeAspect="1" noChangeArrowheads="1"/>
          </p:cNvPicPr>
          <p:nvPr/>
        </p:nvPicPr>
        <p:blipFill>
          <a:blip r:embed="rId2"/>
          <a:srcRect/>
          <a:stretch>
            <a:fillRect/>
          </a:stretch>
        </p:blipFill>
        <p:spPr bwMode="auto">
          <a:xfrm>
            <a:off x="7467600" y="2066330"/>
            <a:ext cx="685800" cy="685800"/>
          </a:xfrm>
          <a:prstGeom prst="rect">
            <a:avLst/>
          </a:prstGeom>
          <a:noFill/>
          <a:ln w="9525">
            <a:noFill/>
            <a:miter lim="800000"/>
            <a:headEnd/>
            <a:tailEnd/>
          </a:ln>
        </p:spPr>
      </p:pic>
      <p:pic>
        <p:nvPicPr>
          <p:cNvPr id="18" name="Picture 6" descr="C:\Users\masumi\AppData\Local\Microsoft\Windows\Temporary Internet Files\Content.IE5\MILF6NXF\j0432625[1].png"/>
          <p:cNvPicPr>
            <a:picLocks noChangeAspect="1" noChangeArrowheads="1"/>
          </p:cNvPicPr>
          <p:nvPr/>
        </p:nvPicPr>
        <p:blipFill>
          <a:blip r:embed="rId3"/>
          <a:srcRect/>
          <a:stretch>
            <a:fillRect/>
          </a:stretch>
        </p:blipFill>
        <p:spPr bwMode="auto">
          <a:xfrm>
            <a:off x="6858000" y="1985367"/>
            <a:ext cx="614363" cy="614363"/>
          </a:xfrm>
          <a:prstGeom prst="rect">
            <a:avLst/>
          </a:prstGeom>
          <a:noFill/>
          <a:ln w="9525">
            <a:noFill/>
            <a:miter lim="800000"/>
            <a:headEnd/>
            <a:tailEnd/>
          </a:ln>
        </p:spPr>
      </p:pic>
      <p:sp>
        <p:nvSpPr>
          <p:cNvPr id="19" name="Rectangle 18"/>
          <p:cNvSpPr/>
          <p:nvPr/>
        </p:nvSpPr>
        <p:spPr>
          <a:xfrm>
            <a:off x="7175433" y="2675930"/>
            <a:ext cx="1435167" cy="307777"/>
          </a:xfrm>
          <a:prstGeom prst="rect">
            <a:avLst/>
          </a:prstGeom>
        </p:spPr>
        <p:txBody>
          <a:bodyPr wrap="square">
            <a:spAutoFit/>
          </a:bodyPr>
          <a:lstStyle/>
          <a:p>
            <a:r>
              <a:rPr lang="ja-JP" altLang="en-US" sz="1400" dirty="0" smtClean="0"/>
              <a:t>現在の秘書</a:t>
            </a:r>
            <a:r>
              <a:rPr lang="en-US" altLang="ja-JP" sz="1400" dirty="0" smtClean="0"/>
              <a:t>best</a:t>
            </a:r>
            <a:endParaRPr lang="ja-JP" altLang="en-US" sz="1400" dirty="0"/>
          </a:p>
        </p:txBody>
      </p:sp>
      <p:pic>
        <p:nvPicPr>
          <p:cNvPr id="20" name="Picture 6" descr="C:\Documents and Settings\skomeda\Local Settings\Temporary Internet Files\Content.IE5\3QGK0658\j0433933[1].png"/>
          <p:cNvPicPr>
            <a:picLocks noChangeAspect="1" noChangeArrowheads="1"/>
          </p:cNvPicPr>
          <p:nvPr/>
        </p:nvPicPr>
        <p:blipFill>
          <a:blip r:embed="rId4"/>
          <a:srcRect/>
          <a:stretch>
            <a:fillRect/>
          </a:stretch>
        </p:blipFill>
        <p:spPr bwMode="auto">
          <a:xfrm flipH="1">
            <a:off x="5302770" y="1840707"/>
            <a:ext cx="781409" cy="782638"/>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5330646" y="2461975"/>
            <a:ext cx="765354" cy="369332"/>
          </a:xfrm>
          <a:prstGeom prst="rect">
            <a:avLst/>
          </a:prstGeom>
        </p:spPr>
        <p:txBody>
          <a:bodyPr wrap="none">
            <a:spAutoFit/>
          </a:bodyPr>
          <a:lstStyle/>
          <a:p>
            <a:r>
              <a:rPr lang="ja-JP" altLang="en-US" dirty="0" smtClean="0"/>
              <a:t>候補</a:t>
            </a:r>
            <a:r>
              <a:rPr lang="en-US" altLang="ja-JP" dirty="0" smtClean="0"/>
              <a:t> i </a:t>
            </a:r>
            <a:endParaRPr lang="ja-JP" altLang="en-US" dirty="0"/>
          </a:p>
        </p:txBody>
      </p:sp>
      <p:sp>
        <p:nvSpPr>
          <p:cNvPr id="23" name="Rectangle 22"/>
          <p:cNvSpPr/>
          <p:nvPr/>
        </p:nvSpPr>
        <p:spPr>
          <a:xfrm>
            <a:off x="914400" y="3137854"/>
            <a:ext cx="2249334" cy="369332"/>
          </a:xfrm>
          <a:prstGeom prst="rect">
            <a:avLst/>
          </a:prstGeom>
        </p:spPr>
        <p:txBody>
          <a:bodyPr wrap="none">
            <a:spAutoFit/>
          </a:bodyPr>
          <a:lstStyle/>
          <a:p>
            <a:r>
              <a:rPr lang="en-US" altLang="ja-JP" dirty="0" smtClean="0"/>
              <a:t>HIRE-</a:t>
            </a:r>
            <a:r>
              <a:rPr lang="en-US" altLang="ja-JP" dirty="0" err="1" smtClean="0"/>
              <a:t>ASSISTANT(</a:t>
            </a:r>
            <a:r>
              <a:rPr lang="en-US" altLang="ja-JP" i="1" dirty="0" err="1" smtClean="0"/>
              <a:t>n</a:t>
            </a:r>
            <a:r>
              <a:rPr lang="en-US" altLang="ja-JP" i="1" dirty="0" smtClean="0"/>
              <a:t>)</a:t>
            </a:r>
            <a:endParaRPr lang="ja-JP" altLang="en-US" dirty="0"/>
          </a:p>
        </p:txBody>
      </p:sp>
      <p:cxnSp>
        <p:nvCxnSpPr>
          <p:cNvPr id="16" name="Straight Arrow Connector 15"/>
          <p:cNvCxnSpPr/>
          <p:nvPr/>
        </p:nvCxnSpPr>
        <p:spPr>
          <a:xfrm>
            <a:off x="4320287" y="2380454"/>
            <a:ext cx="1013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ontent Placeholder 2"/>
          <p:cNvSpPr txBox="1">
            <a:spLocks/>
          </p:cNvSpPr>
          <p:nvPr/>
        </p:nvSpPr>
        <p:spPr>
          <a:xfrm>
            <a:off x="6467078" y="3517107"/>
            <a:ext cx="1034680" cy="2265362"/>
          </a:xfrm>
          <a:prstGeom prst="rect">
            <a:avLst/>
          </a:prstGeom>
          <a:ln>
            <a:solidFill>
              <a:schemeClr val="tx2"/>
            </a:solidFill>
          </a:ln>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r>
              <a:rPr lang="en-US" altLang="ja-JP" sz="2000" dirty="0" smtClean="0"/>
              <a:t> </a:t>
            </a:r>
            <a:r>
              <a:rPr lang="en-US" altLang="ja-JP" sz="2000" dirty="0" err="1" smtClean="0">
                <a:solidFill>
                  <a:srgbClr val="FF0000"/>
                </a:solidFill>
              </a:rPr>
              <a:t>C</a:t>
            </a:r>
            <a:r>
              <a:rPr lang="en-US" altLang="ja-JP" sz="1400" dirty="0" err="1" smtClean="0">
                <a:solidFill>
                  <a:srgbClr val="FF0000"/>
                </a:solidFill>
              </a:rPr>
              <a:t>i</a:t>
            </a:r>
            <a:endParaRPr lang="en-US" altLang="ja-JP" sz="1400" dirty="0" smtClean="0">
              <a:solidFill>
                <a:srgbClr val="FF0000"/>
              </a:solidFill>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r>
              <a:rPr lang="en-US" altLang="ja-JP" sz="2000" dirty="0" smtClean="0"/>
              <a:t> </a:t>
            </a:r>
            <a:r>
              <a:rPr lang="en-US" altLang="ja-JP" sz="2000" dirty="0" smtClean="0">
                <a:solidFill>
                  <a:srgbClr val="FF0000"/>
                </a:solidFill>
              </a:rPr>
              <a:t>C</a:t>
            </a:r>
            <a:r>
              <a:rPr lang="en-US" altLang="ja-JP" sz="1400" dirty="0" smtClean="0">
                <a:solidFill>
                  <a:srgbClr val="FF0000"/>
                </a:solidFill>
              </a:rPr>
              <a:t>h</a:t>
            </a:r>
            <a:endParaRPr lang="en-US" altLang="ja-JP" sz="2000" dirty="0" smtClean="0">
              <a:solidFill>
                <a:srgbClr val="FF0000"/>
              </a:solidFill>
            </a:endParaRPr>
          </a:p>
          <a:p>
            <a:pPr marL="514350" marR="0" lvl="0" indent="-51435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ja-JP" altLang="en-US" sz="3200" b="0" i="0" u="none" strike="noStrike" kern="1200" cap="none" spc="0" normalizeH="0" baseline="0" noProof="0" dirty="0">
              <a:ln>
                <a:noFill/>
              </a:ln>
              <a:effectLst/>
              <a:uLnTx/>
              <a:uFillTx/>
              <a:latin typeface="+mn-lt"/>
              <a:ea typeface="+mn-ea"/>
              <a:cs typeface="+mn-cs"/>
            </a:endParaRPr>
          </a:p>
        </p:txBody>
      </p:sp>
      <p:sp>
        <p:nvSpPr>
          <p:cNvPr id="25" name="Rectangle 24"/>
          <p:cNvSpPr/>
          <p:nvPr/>
        </p:nvSpPr>
        <p:spPr>
          <a:xfrm>
            <a:off x="6366642" y="3124200"/>
            <a:ext cx="1253358" cy="369332"/>
          </a:xfrm>
          <a:prstGeom prst="rect">
            <a:avLst/>
          </a:prstGeom>
        </p:spPr>
        <p:txBody>
          <a:bodyPr wrap="square">
            <a:spAutoFit/>
          </a:bodyPr>
          <a:lstStyle/>
          <a:p>
            <a:pPr algn="ctr"/>
            <a:r>
              <a:rPr lang="ja-JP" altLang="en-US" dirty="0" smtClean="0"/>
              <a:t>単位コスト</a:t>
            </a:r>
            <a:endParaRPr lang="ja-JP" altLang="en-US" dirty="0"/>
          </a:p>
        </p:txBody>
      </p:sp>
      <p:sp>
        <p:nvSpPr>
          <p:cNvPr id="27" name="Rectangle 26"/>
          <p:cNvSpPr/>
          <p:nvPr/>
        </p:nvSpPr>
        <p:spPr>
          <a:xfrm>
            <a:off x="6129377" y="1447800"/>
            <a:ext cx="646331" cy="369332"/>
          </a:xfrm>
          <a:prstGeom prst="rect">
            <a:avLst/>
          </a:prstGeom>
        </p:spPr>
        <p:txBody>
          <a:bodyPr wrap="none">
            <a:spAutoFit/>
          </a:bodyPr>
          <a:lstStyle/>
          <a:p>
            <a:r>
              <a:rPr lang="ja-JP" altLang="en-US" dirty="0" smtClean="0"/>
              <a:t>面談</a:t>
            </a:r>
            <a:r>
              <a:rPr lang="en-US" altLang="ja-JP" dirty="0" smtClean="0"/>
              <a:t> </a:t>
            </a:r>
            <a:endParaRPr lang="ja-JP" altLang="en-US" dirty="0"/>
          </a:p>
        </p:txBody>
      </p:sp>
      <p:sp>
        <p:nvSpPr>
          <p:cNvPr id="28" name="Content Placeholder 2"/>
          <p:cNvSpPr txBox="1">
            <a:spLocks/>
          </p:cNvSpPr>
          <p:nvPr/>
        </p:nvSpPr>
        <p:spPr>
          <a:xfrm>
            <a:off x="7610078" y="3517107"/>
            <a:ext cx="1305322" cy="2265362"/>
          </a:xfrm>
          <a:prstGeom prst="rect">
            <a:avLst/>
          </a:prstGeom>
          <a:ln>
            <a:solidFill>
              <a:schemeClr val="tx2"/>
            </a:solidFill>
          </a:ln>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r>
              <a:rPr lang="en-US" altLang="ja-JP" sz="2000" dirty="0" err="1" smtClean="0"/>
              <a:t>n</a:t>
            </a:r>
            <a:endParaRPr lang="en-US" altLang="ja-JP" sz="2000" dirty="0" smtClean="0">
              <a:solidFill>
                <a:srgbClr val="FF0000"/>
              </a:solidFill>
            </a:endParaRPr>
          </a:p>
          <a:p>
            <a:pPr marL="457200" marR="0" lvl="0" indent="-457200" algn="l" defTabSz="457200" rtl="0" eaLnBrk="1" fontAlgn="auto" latinLnBrk="0" hangingPunct="1">
              <a:lnSpc>
                <a:spcPct val="100000"/>
              </a:lnSpc>
              <a:spcBef>
                <a:spcPct val="20000"/>
              </a:spcBef>
              <a:spcAft>
                <a:spcPts val="0"/>
              </a:spcAft>
              <a:buClrTx/>
              <a:buSzTx/>
              <a:buFont typeface="Wingdings" charset="2"/>
              <a:buChar char="Ø"/>
              <a:tabLst/>
              <a:defRPr/>
            </a:pPr>
            <a:endParaRPr kumimoji="1" lang="en-US" altLang="ja-JP" sz="2000" b="0" i="0" u="none" strike="noStrike" kern="1200" cap="none" spc="0" normalizeH="0" baseline="0" noProof="0" dirty="0" smtClean="0">
              <a:ln>
                <a:noFill/>
              </a:ln>
              <a:effectLst/>
              <a:uLnTx/>
              <a:uFillTx/>
              <a:latin typeface="+mn-lt"/>
              <a:ea typeface="+mn-ea"/>
              <a:cs typeface="+mn-cs"/>
            </a:endParaRPr>
          </a:p>
          <a:p>
            <a:pPr marL="457200" lvl="0" indent="-457200">
              <a:spcBef>
                <a:spcPct val="20000"/>
              </a:spcBef>
              <a:buFont typeface="Wingdings" charset="2"/>
              <a:buChar char="Ø"/>
            </a:pPr>
            <a:r>
              <a:rPr lang="en-US" altLang="ja-JP" sz="2000" dirty="0" err="1" smtClean="0"/>
              <a:t>m</a:t>
            </a:r>
            <a:endParaRPr lang="en-US" altLang="ja-JP" sz="2000" dirty="0" smtClean="0"/>
          </a:p>
          <a:p>
            <a:pPr marL="457200" lvl="0" indent="-457200">
              <a:spcBef>
                <a:spcPct val="20000"/>
              </a:spcBef>
            </a:pPr>
            <a:r>
              <a:rPr lang="ja-JP" altLang="en-US" sz="1400" dirty="0" smtClean="0"/>
              <a:t>　</a:t>
            </a:r>
            <a:r>
              <a:rPr lang="en-US" altLang="ja-JP" sz="1400" dirty="0" smtClean="0"/>
              <a:t>(</a:t>
            </a:r>
            <a:r>
              <a:rPr lang="ja-JP" altLang="en-US" sz="1400" dirty="0" smtClean="0"/>
              <a:t>雇用人数</a:t>
            </a:r>
            <a:r>
              <a:rPr lang="en-US" altLang="ja-JP" sz="1400" dirty="0" smtClean="0"/>
              <a:t>)</a:t>
            </a:r>
            <a:endParaRPr kumimoji="1" lang="ja-JP" altLang="en-US" sz="2000" b="0" i="0" u="none" strike="noStrike" kern="1200" cap="none" spc="0" normalizeH="0" baseline="0" noProof="0" dirty="0">
              <a:ln>
                <a:noFill/>
              </a:ln>
              <a:effectLst/>
              <a:uLnTx/>
              <a:uFillTx/>
              <a:latin typeface="+mn-lt"/>
              <a:ea typeface="+mn-ea"/>
              <a:cs typeface="+mn-cs"/>
            </a:endParaRPr>
          </a:p>
        </p:txBody>
      </p:sp>
      <p:sp>
        <p:nvSpPr>
          <p:cNvPr id="29" name="Rectangle 28"/>
          <p:cNvSpPr/>
          <p:nvPr/>
        </p:nvSpPr>
        <p:spPr>
          <a:xfrm>
            <a:off x="7509642" y="3124200"/>
            <a:ext cx="1253358" cy="369332"/>
          </a:xfrm>
          <a:prstGeom prst="rect">
            <a:avLst/>
          </a:prstGeom>
        </p:spPr>
        <p:txBody>
          <a:bodyPr wrap="square">
            <a:spAutoFit/>
          </a:bodyPr>
          <a:lstStyle/>
          <a:p>
            <a:pPr algn="ctr"/>
            <a:r>
              <a:rPr lang="ja-JP" altLang="en-US" dirty="0" smtClean="0"/>
              <a:t>回数</a:t>
            </a:r>
            <a:endParaRPr lang="ja-JP" altLang="en-US" dirty="0"/>
          </a:p>
        </p:txBody>
      </p:sp>
      <p:sp>
        <p:nvSpPr>
          <p:cNvPr id="30" name="Rectangle 29"/>
          <p:cNvSpPr/>
          <p:nvPr/>
        </p:nvSpPr>
        <p:spPr>
          <a:xfrm>
            <a:off x="1881887" y="5943600"/>
            <a:ext cx="4065361" cy="523220"/>
          </a:xfrm>
          <a:prstGeom prst="rect">
            <a:avLst/>
          </a:prstGeom>
        </p:spPr>
        <p:txBody>
          <a:bodyPr wrap="none">
            <a:spAutoFit/>
          </a:bodyPr>
          <a:lstStyle/>
          <a:p>
            <a:r>
              <a:rPr lang="ja-JP" altLang="en-US" sz="2800" dirty="0" smtClean="0"/>
              <a:t>全体のコスト：</a:t>
            </a:r>
            <a:r>
              <a:rPr lang="en-US" altLang="ja-JP" sz="2800" dirty="0" err="1" smtClean="0"/>
              <a:t>O(nC</a:t>
            </a:r>
            <a:r>
              <a:rPr lang="en-US" altLang="ja-JP" sz="1600" dirty="0" err="1" smtClean="0"/>
              <a:t>i</a:t>
            </a:r>
            <a:r>
              <a:rPr lang="en-US" altLang="ja-JP" sz="2800" dirty="0" smtClean="0"/>
              <a:t> + </a:t>
            </a:r>
            <a:r>
              <a:rPr lang="en-US" altLang="ja-JP" sz="2800" dirty="0" err="1" smtClean="0"/>
              <a:t>mC</a:t>
            </a:r>
            <a:r>
              <a:rPr lang="en-US" altLang="ja-JP" sz="1600" dirty="0" err="1" smtClean="0"/>
              <a:t>h</a:t>
            </a:r>
            <a:r>
              <a:rPr lang="en-US" altLang="ja-JP" sz="2800" dirty="0" smtClean="0"/>
              <a:t>) </a:t>
            </a:r>
            <a:endParaRPr lang="ja-JP" altLang="en-US" sz="2800" dirty="0"/>
          </a:p>
        </p:txBody>
      </p:sp>
      <p:pic>
        <p:nvPicPr>
          <p:cNvPr id="31" name="Picture 19" descr="arrow-right_64x64"/>
          <p:cNvPicPr>
            <a:picLocks noChangeAspect="1" noChangeArrowheads="1"/>
          </p:cNvPicPr>
          <p:nvPr/>
        </p:nvPicPr>
        <p:blipFill>
          <a:blip r:embed="rId5"/>
          <a:srcRect/>
          <a:stretch>
            <a:fillRect/>
          </a:stretch>
        </p:blipFill>
        <p:spPr bwMode="auto">
          <a:xfrm>
            <a:off x="1143000" y="5943600"/>
            <a:ext cx="609600" cy="609600"/>
          </a:xfrm>
          <a:prstGeom prst="rect">
            <a:avLst/>
          </a:prstGeom>
          <a:noFill/>
          <a:ln w="9525">
            <a:noFill/>
            <a:miter lim="800000"/>
            <a:headEnd/>
            <a:tailEnd/>
          </a:ln>
        </p:spPr>
      </p:pic>
      <p:sp>
        <p:nvSpPr>
          <p:cNvPr id="32" name="Oval Callout 31"/>
          <p:cNvSpPr/>
          <p:nvPr/>
        </p:nvSpPr>
        <p:spPr>
          <a:xfrm>
            <a:off x="6019800" y="5715000"/>
            <a:ext cx="3352800" cy="785535"/>
          </a:xfrm>
          <a:prstGeom prst="wedgeEllipseCallout">
            <a:avLst>
              <a:gd name="adj1" fmla="val -55231"/>
              <a:gd name="adj2" fmla="val 2007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候補者数が決まっているとすれば、実行の度に変化するのは</a:t>
            </a:r>
            <a:r>
              <a:rPr lang="en-US" altLang="ja-JP" sz="1600" dirty="0" err="1" smtClean="0"/>
              <a:t>m</a:t>
            </a:r>
            <a:r>
              <a:rPr lang="ja-JP" altLang="en-US" sz="1600" dirty="0" smtClean="0"/>
              <a:t>のみ！</a:t>
            </a:r>
            <a:endParaRPr kumimoji="1" lang="ja-JP" altLang="en-US" sz="1600" dirty="0"/>
          </a:p>
        </p:txBody>
      </p:sp>
      <p:sp>
        <p:nvSpPr>
          <p:cNvPr id="33" name="TextBox 32"/>
          <p:cNvSpPr txBox="1"/>
          <p:nvPr/>
        </p:nvSpPr>
        <p:spPr>
          <a:xfrm>
            <a:off x="76200" y="6182611"/>
            <a:ext cx="786150" cy="307777"/>
          </a:xfrm>
          <a:prstGeom prst="rect">
            <a:avLst/>
          </a:prstGeom>
          <a:noFill/>
        </p:spPr>
        <p:txBody>
          <a:bodyPr wrap="square" rtlCol="0">
            <a:spAutoFit/>
          </a:bodyPr>
          <a:lstStyle/>
          <a:p>
            <a:pPr algn="ctr"/>
            <a:r>
              <a:rPr lang="en-US" altLang="ja-JP" sz="1400" dirty="0" smtClean="0"/>
              <a:t>p</a:t>
            </a:r>
            <a:r>
              <a:rPr kumimoji="1" lang="en-US" altLang="ja-JP" sz="1400" dirty="0" smtClean="0"/>
              <a:t>88</a:t>
            </a:r>
            <a:endParaRPr kumimoji="1" lang="ja-JP"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smtClean="0"/>
              <a:t>雇用問題：確率論的解析法のため入力分布を仮定</a:t>
            </a:r>
            <a:endParaRPr lang="ja-JP" altLang="en-US" dirty="0"/>
          </a:p>
        </p:txBody>
      </p:sp>
      <p:sp>
        <p:nvSpPr>
          <p:cNvPr id="3" name="Content Placeholder 2"/>
          <p:cNvSpPr>
            <a:spLocks noGrp="1"/>
          </p:cNvSpPr>
          <p:nvPr>
            <p:ph idx="1"/>
          </p:nvPr>
        </p:nvSpPr>
        <p:spPr>
          <a:xfrm>
            <a:off x="457200" y="1600201"/>
            <a:ext cx="6705600" cy="609599"/>
          </a:xfrm>
        </p:spPr>
        <p:txBody>
          <a:bodyPr/>
          <a:lstStyle/>
          <a:p>
            <a:r>
              <a:rPr lang="ja-JP" altLang="en-US" dirty="0" smtClean="0"/>
              <a:t>確率論的解析法は入力分布が必要</a:t>
            </a:r>
            <a:endParaRPr lang="en-US" altLang="ja-JP" dirty="0" smtClean="0"/>
          </a:p>
          <a:p>
            <a:endParaRPr lang="ja-JP" altLang="en-US" dirty="0"/>
          </a:p>
        </p:txBody>
      </p:sp>
      <p:sp>
        <p:nvSpPr>
          <p:cNvPr id="4" name="Content Placeholder 2"/>
          <p:cNvSpPr txBox="1">
            <a:spLocks/>
          </p:cNvSpPr>
          <p:nvPr/>
        </p:nvSpPr>
        <p:spPr>
          <a:xfrm>
            <a:off x="457200" y="2819400"/>
            <a:ext cx="8686800" cy="6858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今回、候補者はランダムな順序で現れると仮定可能</a:t>
            </a:r>
            <a:endParaRPr kumimoji="1" lang="ja-JP"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entagon 4"/>
          <p:cNvSpPr/>
          <p:nvPr/>
        </p:nvSpPr>
        <p:spPr>
          <a:xfrm rot="5400000">
            <a:off x="1619249" y="1885951"/>
            <a:ext cx="685800" cy="118109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Pentagon 5"/>
          <p:cNvSpPr/>
          <p:nvPr/>
        </p:nvSpPr>
        <p:spPr>
          <a:xfrm rot="5400000">
            <a:off x="1162047" y="3638550"/>
            <a:ext cx="1600199" cy="118109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Content Placeholder 2"/>
          <p:cNvSpPr txBox="1">
            <a:spLocks/>
          </p:cNvSpPr>
          <p:nvPr/>
        </p:nvSpPr>
        <p:spPr>
          <a:xfrm>
            <a:off x="457200" y="5168211"/>
            <a:ext cx="8686800" cy="138498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ja-JP" altLang="en-US" sz="2800" dirty="0" smtClean="0"/>
              <a:t>候補者のランクは一様ランダム置換</a:t>
            </a:r>
            <a:endParaRPr lang="en-US" altLang="ja-JP" sz="2800" dirty="0" smtClean="0"/>
          </a:p>
          <a:p>
            <a:pPr marL="800100" lvl="1" indent="-342900">
              <a:spcBef>
                <a:spcPct val="20000"/>
              </a:spcBef>
              <a:buFont typeface="Arial"/>
              <a:buChar char="•"/>
            </a:pPr>
            <a:r>
              <a:rPr lang="ja-JP" altLang="en-US" sz="2353" dirty="0" smtClean="0"/>
              <a:t>候補者ランクリストの</a:t>
            </a:r>
            <a:r>
              <a:rPr lang="en-US" altLang="ja-JP" sz="2353" dirty="0" err="1" smtClean="0"/>
              <a:t>n</a:t>
            </a:r>
            <a:r>
              <a:rPr lang="en-US" altLang="ja-JP" sz="2353" dirty="0" smtClean="0"/>
              <a:t>!</a:t>
            </a:r>
            <a:r>
              <a:rPr lang="ja-JP" altLang="en-US" sz="2353" dirty="0" smtClean="0"/>
              <a:t>通りの置換がそれぞれ等確率で出現するということ</a:t>
            </a:r>
            <a:endParaRPr kumimoji="1" lang="ja-JP" altLang="en-US" sz="2353"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76200" y="6182611"/>
            <a:ext cx="786150" cy="307777"/>
          </a:xfrm>
          <a:prstGeom prst="rect">
            <a:avLst/>
          </a:prstGeom>
          <a:noFill/>
        </p:spPr>
        <p:txBody>
          <a:bodyPr wrap="square" rtlCol="0">
            <a:spAutoFit/>
          </a:bodyPr>
          <a:lstStyle/>
          <a:p>
            <a:pPr algn="ctr"/>
            <a:r>
              <a:rPr lang="en-US" altLang="ja-JP" sz="1400" dirty="0" smtClean="0"/>
              <a:t>p</a:t>
            </a:r>
            <a:r>
              <a:rPr kumimoji="1" lang="en-US" altLang="ja-JP" sz="1400" dirty="0" smtClean="0"/>
              <a:t>88-89</a:t>
            </a:r>
            <a:endParaRPr kumimoji="1" lang="ja-JP" altLang="en-US" sz="1400" dirty="0"/>
          </a:p>
        </p:txBody>
      </p:sp>
      <p:sp>
        <p:nvSpPr>
          <p:cNvPr id="9" name="Left Brace 8"/>
          <p:cNvSpPr/>
          <p:nvPr/>
        </p:nvSpPr>
        <p:spPr>
          <a:xfrm>
            <a:off x="2867819" y="3660768"/>
            <a:ext cx="332581" cy="114299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Content Placeholder 2"/>
          <p:cNvSpPr txBox="1">
            <a:spLocks/>
          </p:cNvSpPr>
          <p:nvPr/>
        </p:nvSpPr>
        <p:spPr>
          <a:xfrm>
            <a:off x="3276600" y="3657600"/>
            <a:ext cx="5791200" cy="1143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altLang="ja-JP" dirty="0" smtClean="0"/>
              <a:t>2</a:t>
            </a: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人の候補者の優劣は判定可能と仮定</a:t>
            </a:r>
            <a:endParaRPr kumimoji="1" lang="en-US" altLang="ja-JP"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候補者の間に全順序が存在</a:t>
            </a:r>
            <a:endParaRPr kumimoji="1" lang="en-US" altLang="ja-JP"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ja-JP" altLang="en-US" dirty="0" smtClean="0"/>
              <a:t>各候補</a:t>
            </a:r>
            <a:r>
              <a:rPr lang="en-US" altLang="ja-JP" dirty="0" smtClean="0"/>
              <a:t>1〜n</a:t>
            </a:r>
            <a:r>
              <a:rPr lang="ja-JP" altLang="en-US" dirty="0" smtClean="0"/>
              <a:t>の番号を用いて一意にランク付けできる</a:t>
            </a:r>
            <a:endParaRPr lang="en-US" altLang="ja-JP" dirty="0" smtClean="0"/>
          </a:p>
        </p:txBody>
      </p:sp>
      <p:sp>
        <p:nvSpPr>
          <p:cNvPr id="11" name="Oval Callout 10"/>
          <p:cNvSpPr/>
          <p:nvPr/>
        </p:nvSpPr>
        <p:spPr>
          <a:xfrm>
            <a:off x="6553200" y="4724400"/>
            <a:ext cx="2590800" cy="785535"/>
          </a:xfrm>
          <a:prstGeom prst="wedgeEllipseCallout">
            <a:avLst>
              <a:gd name="adj1" fmla="val -42562"/>
              <a:gd name="adj2" fmla="val 554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リストの全ての可能性が等確率でおこるってこと</a:t>
            </a:r>
            <a:endParaRPr kumimoji="1" lang="ja-JP"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指標確率変数</a:t>
            </a:r>
            <a:endParaRPr lang="ja-JP" altLang="en-US" dirty="0"/>
          </a:p>
        </p:txBody>
      </p:sp>
      <p:sp>
        <p:nvSpPr>
          <p:cNvPr id="3" name="Content Placeholder 2"/>
          <p:cNvSpPr>
            <a:spLocks noGrp="1"/>
          </p:cNvSpPr>
          <p:nvPr>
            <p:ph idx="1"/>
          </p:nvPr>
        </p:nvSpPr>
        <p:spPr>
          <a:xfrm>
            <a:off x="457200" y="1600200"/>
            <a:ext cx="8610600" cy="4953000"/>
          </a:xfrm>
        </p:spPr>
        <p:txBody>
          <a:bodyPr>
            <a:normAutofit/>
          </a:bodyPr>
          <a:lstStyle/>
          <a:p>
            <a:r>
              <a:rPr lang="ja-JP" altLang="en-US" dirty="0" smtClean="0"/>
              <a:t>何ができる？</a:t>
            </a:r>
            <a:endParaRPr lang="en-US" altLang="ja-JP" dirty="0" smtClean="0"/>
          </a:p>
          <a:p>
            <a:pPr lvl="1"/>
            <a:r>
              <a:rPr lang="ja-JP" altLang="en-US" dirty="0" smtClean="0">
                <a:solidFill>
                  <a:srgbClr val="FF0000"/>
                </a:solidFill>
              </a:rPr>
              <a:t>確率と期待値を互いに変換</a:t>
            </a:r>
            <a:r>
              <a:rPr lang="ja-JP" altLang="en-US" dirty="0" smtClean="0"/>
              <a:t>する便利な方法を提供</a:t>
            </a:r>
            <a:endParaRPr lang="en-US" altLang="ja-JP" dirty="0" smtClean="0"/>
          </a:p>
          <a:p>
            <a:r>
              <a:rPr lang="ja-JP" altLang="en-US" dirty="0" smtClean="0"/>
              <a:t>どんなもの</a:t>
            </a:r>
            <a:r>
              <a:rPr lang="en-US" altLang="ja-JP" dirty="0" smtClean="0"/>
              <a:t>(</a:t>
            </a:r>
            <a:r>
              <a:rPr lang="ja-JP" altLang="en-US" dirty="0" smtClean="0"/>
              <a:t>定義</a:t>
            </a:r>
            <a:r>
              <a:rPr lang="en-US" altLang="ja-JP" dirty="0" smtClean="0"/>
              <a:t>)</a:t>
            </a:r>
            <a:r>
              <a:rPr lang="ja-JP" altLang="en-US" dirty="0" smtClean="0"/>
              <a:t>？　</a:t>
            </a:r>
            <a:r>
              <a:rPr lang="en-US" altLang="ja-JP" dirty="0" smtClean="0"/>
              <a:t>(</a:t>
            </a:r>
            <a:r>
              <a:rPr lang="ja-JP" altLang="en-US" dirty="0" smtClean="0"/>
              <a:t>指標確率変数</a:t>
            </a:r>
            <a:r>
              <a:rPr lang="en-US" altLang="ja-JP" dirty="0" smtClean="0"/>
              <a:t>:</a:t>
            </a:r>
            <a:r>
              <a:rPr lang="en-US" altLang="ja-JP" dirty="0" smtClean="0">
                <a:latin typeface="ＭＳ Ｐ明朝"/>
                <a:ea typeface="ＭＳ Ｐ明朝"/>
                <a:cs typeface="ＭＳ Ｐ明朝"/>
              </a:rPr>
              <a:t>X</a:t>
            </a:r>
            <a:r>
              <a:rPr lang="en-US" altLang="ja-JP" sz="1730" dirty="0" smtClean="0">
                <a:latin typeface="ＭＳ Ｐ明朝"/>
                <a:ea typeface="ＭＳ Ｐ明朝"/>
                <a:cs typeface="ＭＳ Ｐ明朝"/>
              </a:rPr>
              <a:t>A</a:t>
            </a:r>
            <a:r>
              <a:rPr lang="en-US" altLang="ja-JP" dirty="0" smtClean="0">
                <a:latin typeface="ＭＳ Ｐ明朝"/>
                <a:ea typeface="ＭＳ Ｐ明朝"/>
                <a:cs typeface="ＭＳ Ｐ明朝"/>
              </a:rPr>
              <a:t>,</a:t>
            </a:r>
            <a:r>
              <a:rPr lang="en-US" altLang="ja-JP" i="1" dirty="0" smtClean="0">
                <a:latin typeface="ＭＳ Ｐ明朝"/>
                <a:ea typeface="ＭＳ Ｐ明朝"/>
                <a:cs typeface="ＭＳ Ｐ明朝"/>
              </a:rPr>
              <a:t>I{A}</a:t>
            </a:r>
            <a:r>
              <a:rPr lang="en-US" altLang="ja-JP" dirty="0" smtClean="0"/>
              <a:t>   A:</a:t>
            </a:r>
            <a:r>
              <a:rPr lang="ja-JP" altLang="en-US" dirty="0" smtClean="0"/>
              <a:t>事象</a:t>
            </a:r>
            <a:r>
              <a:rPr lang="en-US" altLang="ja-JP" dirty="0" smtClean="0"/>
              <a:t>)</a:t>
            </a:r>
          </a:p>
          <a:p>
            <a:endParaRPr lang="en-US" altLang="ja-JP" dirty="0" smtClean="0"/>
          </a:p>
          <a:p>
            <a:pPr lvl="1"/>
            <a:endParaRPr lang="en-US" altLang="ja-JP" dirty="0" smtClean="0"/>
          </a:p>
          <a:p>
            <a:pPr lvl="1"/>
            <a:endParaRPr lang="en-US" altLang="ja-JP" dirty="0" smtClean="0"/>
          </a:p>
          <a:p>
            <a:r>
              <a:rPr lang="en-US" altLang="ja-JP" dirty="0" smtClean="0"/>
              <a:t>(</a:t>
            </a:r>
            <a:r>
              <a:rPr lang="ja-JP" altLang="en-US" dirty="0" smtClean="0"/>
              <a:t>例</a:t>
            </a:r>
            <a:r>
              <a:rPr lang="en-US" altLang="ja-JP" dirty="0" smtClean="0"/>
              <a:t>)</a:t>
            </a:r>
          </a:p>
          <a:p>
            <a:pPr lvl="1"/>
            <a:r>
              <a:rPr lang="ja-JP" altLang="en-US" dirty="0" smtClean="0"/>
              <a:t>コイントスの</a:t>
            </a:r>
            <a:r>
              <a:rPr lang="en-US" altLang="ja-JP" dirty="0" smtClean="0"/>
              <a:t>X</a:t>
            </a:r>
            <a:r>
              <a:rPr lang="en-US" altLang="ja-JP" sz="1400" dirty="0" smtClean="0"/>
              <a:t>i</a:t>
            </a:r>
            <a:endParaRPr lang="en-US" altLang="ja-JP" dirty="0" smtClean="0"/>
          </a:p>
          <a:p>
            <a:pPr lvl="2"/>
            <a:r>
              <a:rPr lang="en-US" altLang="ja-JP" dirty="0" smtClean="0"/>
              <a:t>A</a:t>
            </a:r>
            <a:r>
              <a:rPr lang="ja-JP" altLang="en-US" dirty="0" smtClean="0"/>
              <a:t>：</a:t>
            </a:r>
            <a:r>
              <a:rPr lang="en-US" altLang="ja-JP" dirty="0" err="1" smtClean="0"/>
              <a:t>i</a:t>
            </a:r>
            <a:r>
              <a:rPr lang="ja-JP" altLang="en-US" dirty="0" smtClean="0"/>
              <a:t>番目のコインが表になる</a:t>
            </a:r>
            <a:endParaRPr lang="en-US" altLang="ja-JP" dirty="0" smtClean="0"/>
          </a:p>
          <a:p>
            <a:pPr lvl="2"/>
            <a:r>
              <a:rPr lang="en-US" altLang="ja-JP" dirty="0" smtClean="0"/>
              <a:t>X</a:t>
            </a:r>
            <a:r>
              <a:rPr lang="en-US" altLang="ja-JP" sz="1600" dirty="0" smtClean="0"/>
              <a:t>i</a:t>
            </a:r>
            <a:r>
              <a:rPr lang="ja-JP" altLang="en-US" dirty="0" smtClean="0"/>
              <a:t>：</a:t>
            </a:r>
            <a:r>
              <a:rPr lang="en-US" altLang="ja-JP" dirty="0" smtClean="0"/>
              <a:t>I { </a:t>
            </a:r>
            <a:r>
              <a:rPr lang="en-US" altLang="ja-JP" dirty="0" err="1" smtClean="0"/>
              <a:t>i</a:t>
            </a:r>
            <a:r>
              <a:rPr lang="en-US" altLang="ja-JP" dirty="0" smtClean="0"/>
              <a:t> </a:t>
            </a:r>
            <a:r>
              <a:rPr lang="ja-JP" altLang="en-US" dirty="0" smtClean="0"/>
              <a:t>回目で表になる</a:t>
            </a:r>
            <a:r>
              <a:rPr lang="en-US" altLang="ja-JP" dirty="0" smtClean="0"/>
              <a:t>}</a:t>
            </a:r>
            <a:endParaRPr lang="ja-JP" altLang="en-US" dirty="0"/>
          </a:p>
        </p:txBody>
      </p:sp>
      <p:sp>
        <p:nvSpPr>
          <p:cNvPr id="6" name="Oval Callout 5"/>
          <p:cNvSpPr/>
          <p:nvPr/>
        </p:nvSpPr>
        <p:spPr>
          <a:xfrm>
            <a:off x="4419600" y="838200"/>
            <a:ext cx="4038600" cy="926167"/>
          </a:xfrm>
          <a:prstGeom prst="wedgeEllipseCallout">
            <a:avLst>
              <a:gd name="adj1" fmla="val -42562"/>
              <a:gd name="adj2" fmla="val 554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最終的には</a:t>
            </a:r>
            <a:r>
              <a:rPr lang="en-US" altLang="ja-JP" sz="1600" dirty="0" err="1" smtClean="0"/>
              <a:t>m</a:t>
            </a:r>
            <a:r>
              <a:rPr lang="en-US" altLang="ja-JP" sz="1600" dirty="0" smtClean="0"/>
              <a:t>(</a:t>
            </a:r>
            <a:r>
              <a:rPr lang="ja-JP" altLang="en-US" sz="1600" dirty="0" smtClean="0"/>
              <a:t>雇用人数</a:t>
            </a:r>
            <a:r>
              <a:rPr lang="en-US" altLang="ja-JP" sz="1600" dirty="0" smtClean="0"/>
              <a:t>)</a:t>
            </a:r>
            <a:r>
              <a:rPr lang="ja-JP" altLang="en-US" sz="1600" dirty="0" smtClean="0"/>
              <a:t>の期待値を出したい。確率から簡単に出せるようになる</a:t>
            </a:r>
            <a:endParaRPr kumimoji="1" lang="ja-JP" altLang="en-US" sz="1600" dirty="0"/>
          </a:p>
        </p:txBody>
      </p:sp>
      <p:sp>
        <p:nvSpPr>
          <p:cNvPr id="7" name="TextBox 6"/>
          <p:cNvSpPr txBox="1"/>
          <p:nvPr/>
        </p:nvSpPr>
        <p:spPr>
          <a:xfrm>
            <a:off x="1066800" y="3434456"/>
            <a:ext cx="1676400" cy="461665"/>
          </a:xfrm>
          <a:prstGeom prst="rect">
            <a:avLst/>
          </a:prstGeom>
          <a:noFill/>
        </p:spPr>
        <p:txBody>
          <a:bodyPr wrap="square" rtlCol="0">
            <a:spAutoFit/>
          </a:bodyPr>
          <a:lstStyle/>
          <a:p>
            <a:r>
              <a:rPr kumimoji="1" lang="en-US" altLang="ja-JP" sz="2400" dirty="0" smtClean="0">
                <a:latin typeface="ＭＳ Ｐ明朝"/>
                <a:ea typeface="ＭＳ Ｐ明朝"/>
                <a:cs typeface="ＭＳ Ｐ明朝"/>
              </a:rPr>
              <a:t>X</a:t>
            </a:r>
            <a:r>
              <a:rPr kumimoji="1" lang="en-US" altLang="ja-JP" sz="1100" dirty="0" smtClean="0">
                <a:latin typeface="ＭＳ Ｐ明朝"/>
                <a:ea typeface="ＭＳ Ｐ明朝"/>
                <a:cs typeface="ＭＳ Ｐ明朝"/>
              </a:rPr>
              <a:t>A</a:t>
            </a:r>
            <a:r>
              <a:rPr kumimoji="1" lang="en-US" altLang="ja-JP" sz="2400" dirty="0" smtClean="0">
                <a:latin typeface="ＭＳ Ｐ明朝"/>
                <a:ea typeface="ＭＳ Ｐ明朝"/>
                <a:cs typeface="ＭＳ Ｐ明朝"/>
              </a:rPr>
              <a:t> = </a:t>
            </a:r>
            <a:r>
              <a:rPr kumimoji="1" lang="en-US" altLang="ja-JP" sz="2400" i="1" dirty="0" smtClean="0">
                <a:latin typeface="ＭＳ Ｐ明朝"/>
                <a:ea typeface="ＭＳ Ｐ明朝"/>
                <a:cs typeface="ＭＳ Ｐ明朝"/>
              </a:rPr>
              <a:t>I</a:t>
            </a:r>
            <a:r>
              <a:rPr kumimoji="1" lang="en-US" altLang="ja-JP" sz="2400" dirty="0" smtClean="0">
                <a:latin typeface="ＭＳ Ｐ明朝"/>
                <a:ea typeface="ＭＳ Ｐ明朝"/>
                <a:cs typeface="ＭＳ Ｐ明朝"/>
              </a:rPr>
              <a:t> {A} = </a:t>
            </a:r>
            <a:endParaRPr kumimoji="1" lang="ja-JP" altLang="en-US" sz="2400" dirty="0">
              <a:latin typeface="ＭＳ Ｐ明朝"/>
              <a:ea typeface="ＭＳ Ｐ明朝"/>
              <a:cs typeface="ＭＳ Ｐ明朝"/>
            </a:endParaRPr>
          </a:p>
        </p:txBody>
      </p:sp>
      <p:sp>
        <p:nvSpPr>
          <p:cNvPr id="8" name="TextBox 7"/>
          <p:cNvSpPr txBox="1"/>
          <p:nvPr/>
        </p:nvSpPr>
        <p:spPr>
          <a:xfrm>
            <a:off x="3124200" y="3217524"/>
            <a:ext cx="2971800" cy="830997"/>
          </a:xfrm>
          <a:prstGeom prst="rect">
            <a:avLst/>
          </a:prstGeom>
          <a:noFill/>
        </p:spPr>
        <p:txBody>
          <a:bodyPr wrap="square" rtlCol="0">
            <a:spAutoFit/>
          </a:bodyPr>
          <a:lstStyle/>
          <a:p>
            <a:r>
              <a:rPr kumimoji="1" lang="en-US" altLang="ja-JP" sz="2400" i="1" dirty="0" smtClean="0">
                <a:latin typeface="ＭＳ Ｐゴシック"/>
                <a:ea typeface="ＭＳ Ｐゴシック"/>
                <a:cs typeface="ＭＳ Ｐゴシック"/>
              </a:rPr>
              <a:t>1 </a:t>
            </a:r>
            <a:r>
              <a:rPr lang="en-US" altLang="ja-JP" sz="2400" i="1" dirty="0" smtClean="0">
                <a:latin typeface="ＭＳ Ｐゴシック"/>
                <a:ea typeface="ＭＳ Ｐゴシック"/>
                <a:cs typeface="ＭＳ Ｐゴシック"/>
              </a:rPr>
              <a:t>  </a:t>
            </a:r>
            <a:r>
              <a:rPr kumimoji="1" lang="en-US" altLang="ja-JP" sz="2400" i="1" dirty="0" smtClean="0">
                <a:latin typeface="ＭＳ Ｐゴシック"/>
                <a:ea typeface="ＭＳ Ｐゴシック"/>
                <a:cs typeface="ＭＳ Ｐゴシック"/>
              </a:rPr>
              <a:t>A</a:t>
            </a:r>
            <a:r>
              <a:rPr kumimoji="1" lang="ja-JP" altLang="en-US" sz="2400" i="1" dirty="0" smtClean="0">
                <a:latin typeface="ＭＳ Ｐゴシック"/>
                <a:ea typeface="ＭＳ Ｐゴシック"/>
                <a:cs typeface="ＭＳ Ｐゴシック"/>
              </a:rPr>
              <a:t>が起こる時</a:t>
            </a:r>
            <a:endParaRPr kumimoji="1" lang="en-US" altLang="ja-JP" sz="2400" i="1" dirty="0" smtClean="0">
              <a:latin typeface="ＭＳ Ｐゴシック"/>
              <a:ea typeface="ＭＳ Ｐゴシック"/>
              <a:cs typeface="ＭＳ Ｐゴシック"/>
            </a:endParaRPr>
          </a:p>
          <a:p>
            <a:r>
              <a:rPr lang="en-US" altLang="ja-JP" sz="2400" i="1" dirty="0" smtClean="0">
                <a:latin typeface="ＭＳ Ｐゴシック"/>
                <a:ea typeface="ＭＳ Ｐゴシック"/>
                <a:cs typeface="ＭＳ Ｐゴシック"/>
              </a:rPr>
              <a:t>0   A</a:t>
            </a:r>
            <a:r>
              <a:rPr lang="ja-JP" altLang="en-US" sz="2400" i="1" dirty="0" smtClean="0">
                <a:latin typeface="ＭＳ Ｐゴシック"/>
                <a:ea typeface="ＭＳ Ｐゴシック"/>
                <a:cs typeface="ＭＳ Ｐゴシック"/>
              </a:rPr>
              <a:t>が起こらない時</a:t>
            </a:r>
            <a:endParaRPr kumimoji="1" lang="ja-JP" altLang="en-US" sz="2400" dirty="0">
              <a:latin typeface="ＭＳ Ｐゴシック"/>
              <a:ea typeface="ＭＳ Ｐゴシック"/>
              <a:cs typeface="ＭＳ Ｐゴシック"/>
            </a:endParaRPr>
          </a:p>
        </p:txBody>
      </p:sp>
      <p:sp>
        <p:nvSpPr>
          <p:cNvPr id="9" name="Left Brace 8"/>
          <p:cNvSpPr/>
          <p:nvPr/>
        </p:nvSpPr>
        <p:spPr>
          <a:xfrm>
            <a:off x="2815431" y="3313116"/>
            <a:ext cx="332581" cy="67859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Rounded Rectangle 9"/>
          <p:cNvSpPr/>
          <p:nvPr/>
        </p:nvSpPr>
        <p:spPr>
          <a:xfrm>
            <a:off x="1000522" y="3212068"/>
            <a:ext cx="5171678" cy="90273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Box 10"/>
          <p:cNvSpPr txBox="1"/>
          <p:nvPr/>
        </p:nvSpPr>
        <p:spPr>
          <a:xfrm>
            <a:off x="6400800" y="3369925"/>
            <a:ext cx="2667000" cy="830997"/>
          </a:xfrm>
          <a:prstGeom prst="rect">
            <a:avLst/>
          </a:prstGeom>
          <a:noFill/>
        </p:spPr>
        <p:txBody>
          <a:bodyPr wrap="square" rtlCol="0">
            <a:spAutoFit/>
          </a:bodyPr>
          <a:lstStyle/>
          <a:p>
            <a:pPr marL="457200" indent="-457200"/>
            <a:r>
              <a:rPr kumimoji="1" lang="en-US" altLang="ja-JP" sz="2400" i="1" dirty="0" smtClean="0">
                <a:latin typeface="ＭＳ Ｐゴシック"/>
                <a:ea typeface="ＭＳ Ｐゴシック"/>
                <a:cs typeface="ＭＳ Ｐゴシック"/>
              </a:rPr>
              <a:t>A:</a:t>
            </a:r>
            <a:r>
              <a:rPr kumimoji="1" lang="ja-JP" altLang="en-US" sz="2400" i="1" dirty="0" smtClean="0">
                <a:latin typeface="ＭＳ Ｐゴシック"/>
                <a:ea typeface="ＭＳ Ｐゴシック"/>
                <a:cs typeface="ＭＳ Ｐゴシック"/>
              </a:rPr>
              <a:t>コインが表になる</a:t>
            </a:r>
            <a:endParaRPr kumimoji="1" lang="en-US" altLang="ja-JP" sz="2400" i="1" dirty="0" smtClean="0">
              <a:latin typeface="ＭＳ Ｐゴシック"/>
              <a:ea typeface="ＭＳ Ｐゴシック"/>
              <a:cs typeface="ＭＳ Ｐゴシック"/>
            </a:endParaRPr>
          </a:p>
          <a:p>
            <a:pPr marL="457200" indent="-457200"/>
            <a:endParaRPr kumimoji="1" lang="ja-JP" altLang="en-US" sz="2400" dirty="0">
              <a:latin typeface="ＭＳ Ｐゴシック"/>
              <a:ea typeface="ＭＳ Ｐゴシック"/>
              <a:cs typeface="ＭＳ Ｐゴシック"/>
            </a:endParaRPr>
          </a:p>
        </p:txBody>
      </p:sp>
      <p:sp>
        <p:nvSpPr>
          <p:cNvPr id="12" name="Rectangle 11"/>
          <p:cNvSpPr/>
          <p:nvPr/>
        </p:nvSpPr>
        <p:spPr>
          <a:xfrm>
            <a:off x="4648200" y="4953000"/>
            <a:ext cx="4495800" cy="1200328"/>
          </a:xfrm>
          <a:prstGeom prst="rect">
            <a:avLst/>
          </a:prstGeom>
        </p:spPr>
        <p:txBody>
          <a:bodyPr wrap="square">
            <a:spAutoFit/>
          </a:bodyPr>
          <a:lstStyle/>
          <a:p>
            <a:pPr lvl="1"/>
            <a:r>
              <a:rPr lang="ja-JP" altLang="en-US" sz="2400" dirty="0" smtClean="0"/>
              <a:t>雇用問題の</a:t>
            </a:r>
            <a:r>
              <a:rPr lang="en-US" altLang="ja-JP" sz="2400" dirty="0" smtClean="0"/>
              <a:t>X</a:t>
            </a:r>
            <a:r>
              <a:rPr lang="en-US" altLang="ja-JP" sz="1400" dirty="0" smtClean="0"/>
              <a:t>i</a:t>
            </a:r>
            <a:endParaRPr lang="en-US" altLang="ja-JP" sz="2400" dirty="0" smtClean="0"/>
          </a:p>
          <a:p>
            <a:pPr lvl="2"/>
            <a:r>
              <a:rPr lang="en-US" altLang="ja-JP" sz="2400" dirty="0" smtClean="0"/>
              <a:t>A</a:t>
            </a:r>
            <a:r>
              <a:rPr lang="ja-JP" altLang="en-US" sz="2400" dirty="0" smtClean="0"/>
              <a:t>：候補</a:t>
            </a:r>
            <a:r>
              <a:rPr lang="en-US" altLang="ja-JP" sz="2400" dirty="0" smtClean="0"/>
              <a:t> </a:t>
            </a:r>
            <a:r>
              <a:rPr lang="en-US" altLang="ja-JP" sz="2400" dirty="0" err="1" smtClean="0"/>
              <a:t>i</a:t>
            </a:r>
            <a:r>
              <a:rPr lang="en-US" altLang="ja-JP" sz="2400" dirty="0" smtClean="0"/>
              <a:t> </a:t>
            </a:r>
            <a:r>
              <a:rPr lang="ja-JP" altLang="en-US" sz="2400" dirty="0" smtClean="0"/>
              <a:t>が雇用される</a:t>
            </a:r>
            <a:endParaRPr lang="en-US" altLang="ja-JP" sz="2400" dirty="0" smtClean="0"/>
          </a:p>
          <a:p>
            <a:pPr lvl="2"/>
            <a:r>
              <a:rPr lang="en-US" altLang="ja-JP" sz="2400" dirty="0" smtClean="0"/>
              <a:t>X</a:t>
            </a:r>
            <a:r>
              <a:rPr lang="en-US" altLang="ja-JP" dirty="0" smtClean="0"/>
              <a:t>i</a:t>
            </a:r>
            <a:r>
              <a:rPr lang="ja-JP" altLang="en-US" sz="2400" dirty="0" smtClean="0"/>
              <a:t>：</a:t>
            </a:r>
            <a:r>
              <a:rPr lang="en-US" altLang="ja-JP" sz="2400" dirty="0" smtClean="0"/>
              <a:t>I { </a:t>
            </a:r>
            <a:r>
              <a:rPr lang="ja-JP" altLang="en-US" sz="2400" dirty="0" smtClean="0"/>
              <a:t>候補</a:t>
            </a:r>
            <a:r>
              <a:rPr lang="en-US" altLang="ja-JP" sz="2400" dirty="0" smtClean="0"/>
              <a:t> </a:t>
            </a:r>
            <a:r>
              <a:rPr lang="en-US" altLang="ja-JP" sz="2400" dirty="0" err="1" smtClean="0"/>
              <a:t>i</a:t>
            </a:r>
            <a:r>
              <a:rPr lang="en-US" altLang="ja-JP" sz="2400" dirty="0" smtClean="0"/>
              <a:t> </a:t>
            </a:r>
            <a:r>
              <a:rPr lang="ja-JP" altLang="en-US" sz="2400" dirty="0" smtClean="0"/>
              <a:t>が雇用される</a:t>
            </a:r>
            <a:r>
              <a:rPr lang="en-US" altLang="ja-JP" sz="2400" dirty="0" smtClean="0"/>
              <a:t>}</a:t>
            </a:r>
            <a:endParaRPr lang="ja-JP" altLang="en-US" sz="2400" dirty="0" smtClean="0"/>
          </a:p>
        </p:txBody>
      </p:sp>
      <p:sp>
        <p:nvSpPr>
          <p:cNvPr id="13" name="TextBox 12"/>
          <p:cNvSpPr txBox="1"/>
          <p:nvPr/>
        </p:nvSpPr>
        <p:spPr>
          <a:xfrm>
            <a:off x="76200" y="6182611"/>
            <a:ext cx="786150" cy="307777"/>
          </a:xfrm>
          <a:prstGeom prst="rect">
            <a:avLst/>
          </a:prstGeom>
          <a:noFill/>
        </p:spPr>
        <p:txBody>
          <a:bodyPr wrap="square" rtlCol="0">
            <a:spAutoFit/>
          </a:bodyPr>
          <a:lstStyle/>
          <a:p>
            <a:pPr algn="ctr"/>
            <a:r>
              <a:rPr lang="en-US" altLang="ja-JP" sz="1400" dirty="0" smtClean="0"/>
              <a:t>p90</a:t>
            </a:r>
            <a:endParaRPr kumimoji="1" lang="ja-JP"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コイントス問題で指標確率変数の良さをしる！</a:t>
            </a:r>
            <a:endParaRPr lang="ja-JP" altLang="en-US" dirty="0"/>
          </a:p>
        </p:txBody>
      </p:sp>
      <p:sp>
        <p:nvSpPr>
          <p:cNvPr id="3" name="Content Placeholder 2"/>
          <p:cNvSpPr>
            <a:spLocks noGrp="1"/>
          </p:cNvSpPr>
          <p:nvPr>
            <p:ph idx="1"/>
          </p:nvPr>
        </p:nvSpPr>
        <p:spPr>
          <a:xfrm>
            <a:off x="457200" y="1463675"/>
            <a:ext cx="8229600" cy="4175125"/>
          </a:xfrm>
        </p:spPr>
        <p:txBody>
          <a:bodyPr>
            <a:normAutofit fontScale="92500" lnSpcReduction="10000"/>
          </a:bodyPr>
          <a:lstStyle/>
          <a:p>
            <a:r>
              <a:rPr lang="ja-JP" altLang="en-US" dirty="0" smtClean="0"/>
              <a:t>雇用問題の前に、コイントスで説明</a:t>
            </a:r>
            <a:endParaRPr lang="en-US" altLang="ja-JP" dirty="0" smtClean="0"/>
          </a:p>
          <a:p>
            <a:pPr lvl="1"/>
            <a:r>
              <a:rPr lang="en-US" altLang="ja-JP" dirty="0" smtClean="0"/>
              <a:t>(</a:t>
            </a:r>
            <a:r>
              <a:rPr lang="ja-JP" altLang="en-US" dirty="0" smtClean="0"/>
              <a:t>具体例</a:t>
            </a:r>
            <a:r>
              <a:rPr lang="en-US" altLang="ja-JP" dirty="0" smtClean="0"/>
              <a:t>)</a:t>
            </a:r>
            <a:r>
              <a:rPr lang="ja-JP" altLang="en-US" dirty="0" smtClean="0"/>
              <a:t>コイントス</a:t>
            </a:r>
            <a:endParaRPr lang="en-US" altLang="ja-JP" dirty="0" smtClean="0"/>
          </a:p>
          <a:p>
            <a:pPr lvl="2"/>
            <a:r>
              <a:rPr lang="ja-JP" altLang="en-US" dirty="0" smtClean="0"/>
              <a:t>コインを</a:t>
            </a:r>
            <a:r>
              <a:rPr lang="en-US" altLang="ja-JP" dirty="0" err="1" smtClean="0"/>
              <a:t>n</a:t>
            </a:r>
            <a:r>
              <a:rPr lang="ja-JP" altLang="en-US" dirty="0" smtClean="0"/>
              <a:t>回投げる</a:t>
            </a:r>
          </a:p>
          <a:p>
            <a:pPr lvl="2"/>
            <a:r>
              <a:rPr lang="ja-JP" altLang="en-US" dirty="0" smtClean="0"/>
              <a:t>コインの表裏の確率はそれぞれ</a:t>
            </a:r>
            <a:r>
              <a:rPr lang="en-US" altLang="ja-JP" dirty="0" smtClean="0"/>
              <a:t>1/2</a:t>
            </a:r>
          </a:p>
          <a:p>
            <a:pPr lvl="2"/>
            <a:r>
              <a:rPr lang="ja-JP" altLang="en-US" dirty="0" smtClean="0"/>
              <a:t>何回表になると期待できる</a:t>
            </a:r>
            <a:r>
              <a:rPr lang="en-US" altLang="ja-JP" dirty="0" smtClean="0"/>
              <a:t>?</a:t>
            </a:r>
          </a:p>
          <a:p>
            <a:r>
              <a:rPr lang="en-US" altLang="ja-JP" dirty="0" smtClean="0">
                <a:solidFill>
                  <a:srgbClr val="FF0000"/>
                </a:solidFill>
              </a:rPr>
              <a:t>E [X</a:t>
            </a:r>
            <a:r>
              <a:rPr lang="en-US" altLang="ja-JP" sz="1600" dirty="0" smtClean="0">
                <a:solidFill>
                  <a:srgbClr val="FF0000"/>
                </a:solidFill>
              </a:rPr>
              <a:t>A</a:t>
            </a:r>
            <a:r>
              <a:rPr lang="en-US" altLang="ja-JP" dirty="0" smtClean="0">
                <a:solidFill>
                  <a:srgbClr val="FF0000"/>
                </a:solidFill>
              </a:rPr>
              <a:t>] = </a:t>
            </a:r>
            <a:r>
              <a:rPr lang="en-US" altLang="ja-JP" dirty="0" err="1" smtClean="0">
                <a:solidFill>
                  <a:srgbClr val="FF0000"/>
                </a:solidFill>
              </a:rPr>
              <a:t>Pr{A</a:t>
            </a:r>
            <a:r>
              <a:rPr lang="en-US" altLang="ja-JP" dirty="0" smtClean="0">
                <a:solidFill>
                  <a:srgbClr val="FF0000"/>
                </a:solidFill>
              </a:rPr>
              <a:t>}</a:t>
            </a:r>
            <a:r>
              <a:rPr lang="ja-JP" altLang="en-US" dirty="0" smtClean="0"/>
              <a:t>を利用してとく！</a:t>
            </a:r>
            <a:endParaRPr lang="en-US" altLang="ja-JP" dirty="0" smtClean="0"/>
          </a:p>
          <a:p>
            <a:pPr lvl="1"/>
            <a:r>
              <a:rPr lang="ja-JP" altLang="en-US" dirty="0" smtClean="0"/>
              <a:t>事象</a:t>
            </a:r>
            <a:r>
              <a:rPr lang="en-US" altLang="ja-JP" dirty="0" smtClean="0"/>
              <a:t>A</a:t>
            </a:r>
            <a:r>
              <a:rPr lang="ja-JP" altLang="en-US" dirty="0" smtClean="0"/>
              <a:t>、期待値</a:t>
            </a:r>
            <a:r>
              <a:rPr lang="en-US" altLang="ja-JP" dirty="0" smtClean="0"/>
              <a:t>E</a:t>
            </a:r>
            <a:r>
              <a:rPr lang="ja-JP" altLang="en-US" dirty="0" smtClean="0"/>
              <a:t>、指標確率変数</a:t>
            </a:r>
            <a:r>
              <a:rPr lang="en-US" altLang="ja-JP" dirty="0" smtClean="0"/>
              <a:t>X</a:t>
            </a:r>
            <a:r>
              <a:rPr lang="en-US" altLang="ja-JP" sz="1600" dirty="0" smtClean="0"/>
              <a:t>A</a:t>
            </a:r>
            <a:r>
              <a:rPr lang="en-US" altLang="ja-JP" dirty="0" smtClean="0"/>
              <a:t> </a:t>
            </a:r>
            <a:r>
              <a:rPr lang="ja-JP" altLang="en-US" dirty="0" smtClean="0"/>
              <a:t>、確率</a:t>
            </a:r>
            <a:r>
              <a:rPr lang="en-US" altLang="ja-JP" dirty="0" smtClean="0"/>
              <a:t>P</a:t>
            </a:r>
            <a:r>
              <a:rPr lang="en-US" altLang="ja-JP" sz="2000" dirty="0" smtClean="0"/>
              <a:t>r</a:t>
            </a:r>
            <a:endParaRPr lang="en-US" altLang="ja-JP" dirty="0" smtClean="0"/>
          </a:p>
          <a:p>
            <a:pPr lvl="1"/>
            <a:r>
              <a:rPr lang="ja-JP" altLang="en-US" dirty="0" smtClean="0"/>
              <a:t>事象</a:t>
            </a:r>
            <a:r>
              <a:rPr lang="en-US" altLang="ja-JP" dirty="0" smtClean="0"/>
              <a:t>A</a:t>
            </a:r>
            <a:r>
              <a:rPr lang="ja-JP" altLang="en-US" dirty="0" smtClean="0"/>
              <a:t>に関する指標確率変数の期待値は</a:t>
            </a:r>
            <a:r>
              <a:rPr lang="en-US" altLang="ja-JP" dirty="0" smtClean="0"/>
              <a:t>A</a:t>
            </a:r>
            <a:r>
              <a:rPr lang="ja-JP" altLang="en-US" dirty="0" smtClean="0"/>
              <a:t>が起こる確率に等しい！</a:t>
            </a:r>
            <a:endParaRPr lang="en-US" altLang="ja-JP" dirty="0" smtClean="0"/>
          </a:p>
          <a:p>
            <a:pPr lvl="1"/>
            <a:r>
              <a:rPr lang="ja-JP" altLang="en-US" dirty="0" smtClean="0"/>
              <a:t>コイントスの場合では、</a:t>
            </a:r>
            <a:r>
              <a:rPr lang="en-US" altLang="ja-JP" dirty="0" smtClean="0"/>
              <a:t>{</a:t>
            </a:r>
            <a:r>
              <a:rPr lang="en-US" altLang="ja-JP" dirty="0" err="1" smtClean="0"/>
              <a:t>i</a:t>
            </a:r>
            <a:r>
              <a:rPr lang="ja-JP" altLang="en-US" dirty="0" smtClean="0"/>
              <a:t>番目で表になる</a:t>
            </a:r>
            <a:r>
              <a:rPr lang="en-US" altLang="ja-JP" dirty="0" smtClean="0"/>
              <a:t>}</a:t>
            </a:r>
            <a:r>
              <a:rPr lang="ja-JP" altLang="en-US" dirty="0" smtClean="0"/>
              <a:t>という事象に関する確率変数の期待値が</a:t>
            </a:r>
            <a:r>
              <a:rPr lang="en-US" altLang="ja-JP" dirty="0" smtClean="0"/>
              <a:t>{</a:t>
            </a:r>
            <a:r>
              <a:rPr lang="en-US" altLang="ja-JP" dirty="0" err="1" smtClean="0"/>
              <a:t>i</a:t>
            </a:r>
            <a:r>
              <a:rPr lang="ja-JP" altLang="en-US" dirty="0" smtClean="0"/>
              <a:t>番目で表になる</a:t>
            </a:r>
            <a:r>
              <a:rPr lang="en-US" altLang="ja-JP" dirty="0" smtClean="0"/>
              <a:t>}</a:t>
            </a:r>
            <a:r>
              <a:rPr lang="ja-JP" altLang="en-US" dirty="0" smtClean="0"/>
              <a:t>確率と等しい</a:t>
            </a:r>
            <a:endParaRPr lang="ja-JP" altLang="en-US" dirty="0"/>
          </a:p>
        </p:txBody>
      </p:sp>
      <p:sp>
        <p:nvSpPr>
          <p:cNvPr id="4" name="Cloud Callout 3"/>
          <p:cNvSpPr/>
          <p:nvPr/>
        </p:nvSpPr>
        <p:spPr>
          <a:xfrm>
            <a:off x="5791200" y="1600200"/>
            <a:ext cx="3200400" cy="1491734"/>
          </a:xfrm>
          <a:prstGeom prst="cloudCallout">
            <a:avLst>
              <a:gd name="adj1" fmla="val -54961"/>
              <a:gd name="adj2" fmla="val 3780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dirty="0" smtClean="0"/>
              <a:t>n/2</a:t>
            </a:r>
            <a:r>
              <a:rPr kumimoji="1" lang="ja-JP" altLang="en-US" sz="1400" dirty="0" smtClean="0"/>
              <a:t>になることは予想できる</a:t>
            </a:r>
            <a:r>
              <a:rPr kumimoji="1" lang="en-US" altLang="ja-JP" sz="1400" dirty="0" smtClean="0"/>
              <a:t>(1/2</a:t>
            </a:r>
            <a:r>
              <a:rPr kumimoji="1" lang="ja-JP" altLang="en-US" sz="1400" dirty="0" smtClean="0"/>
              <a:t>の期待値</a:t>
            </a:r>
            <a:r>
              <a:rPr lang="ja-JP" altLang="en-US" sz="1400" dirty="0" smtClean="0"/>
              <a:t>が</a:t>
            </a:r>
            <a:r>
              <a:rPr lang="en-US" altLang="ja-JP" sz="1400" dirty="0" err="1" smtClean="0"/>
              <a:t>n</a:t>
            </a:r>
            <a:r>
              <a:rPr lang="ja-JP" altLang="en-US" sz="1400" dirty="0" smtClean="0"/>
              <a:t>回</a:t>
            </a:r>
            <a:r>
              <a:rPr kumimoji="1" lang="en-US" altLang="ja-JP" sz="1400" dirty="0" smtClean="0"/>
              <a:t>)</a:t>
            </a:r>
            <a:r>
              <a:rPr kumimoji="1" lang="ja-JP" altLang="en-US" sz="1400" dirty="0" smtClean="0"/>
              <a:t>けど、これを指標確率変数を用いて解いてみる。</a:t>
            </a:r>
            <a:endParaRPr kumimoji="1" lang="ja-JP" altLang="en-US" sz="1400" dirty="0"/>
          </a:p>
        </p:txBody>
      </p:sp>
      <p:sp>
        <p:nvSpPr>
          <p:cNvPr id="6" name="Oval Callout 5"/>
          <p:cNvSpPr/>
          <p:nvPr/>
        </p:nvSpPr>
        <p:spPr>
          <a:xfrm>
            <a:off x="6096000" y="5392550"/>
            <a:ext cx="2590800" cy="1160650"/>
          </a:xfrm>
          <a:prstGeom prst="wedgeEllipseCallout">
            <a:avLst>
              <a:gd name="adj1" fmla="val -50418"/>
              <a:gd name="adj2" fmla="val -3189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solidFill>
                  <a:srgbClr val="FF0000"/>
                </a:solidFill>
              </a:rPr>
              <a:t>期待値と確率を互いに変換</a:t>
            </a:r>
            <a:r>
              <a:rPr lang="ja-JP" altLang="en-US" sz="1600" dirty="0" smtClean="0"/>
              <a:t>！</a:t>
            </a:r>
            <a:r>
              <a:rPr kumimoji="1" lang="ja-JP" altLang="en-US" sz="1600" dirty="0" smtClean="0"/>
              <a:t>一応あとで証明</a:t>
            </a:r>
            <a:endParaRPr kumimoji="1" lang="ja-JP" altLang="en-US" sz="1600" dirty="0"/>
          </a:p>
        </p:txBody>
      </p:sp>
      <p:sp>
        <p:nvSpPr>
          <p:cNvPr id="15" name="Rectangle 14"/>
          <p:cNvSpPr/>
          <p:nvPr/>
        </p:nvSpPr>
        <p:spPr>
          <a:xfrm>
            <a:off x="990600" y="5939135"/>
            <a:ext cx="5105400" cy="461665"/>
          </a:xfrm>
          <a:prstGeom prst="rect">
            <a:avLst/>
          </a:prstGeom>
        </p:spPr>
        <p:txBody>
          <a:bodyPr wrap="square">
            <a:spAutoFit/>
          </a:bodyPr>
          <a:lstStyle/>
          <a:p>
            <a:pPr lvl="1"/>
            <a:r>
              <a:rPr lang="en-US" altLang="ja-JP" sz="2400" dirty="0" err="1" smtClean="0"/>
              <a:t>E[X</a:t>
            </a:r>
            <a:r>
              <a:rPr lang="en-US" altLang="ja-JP" sz="1600" dirty="0" err="1" smtClean="0"/>
              <a:t>i</a:t>
            </a:r>
            <a:r>
              <a:rPr lang="en-US" altLang="ja-JP" sz="2400" dirty="0" smtClean="0"/>
              <a:t>] = </a:t>
            </a:r>
            <a:r>
              <a:rPr lang="en-US" altLang="ja-JP" sz="2400" dirty="0" err="1" smtClean="0"/>
              <a:t>Pr{i</a:t>
            </a:r>
            <a:r>
              <a:rPr lang="ja-JP" altLang="en-US" sz="2400" dirty="0" smtClean="0"/>
              <a:t>回目で表</a:t>
            </a:r>
            <a:r>
              <a:rPr lang="en-US" altLang="ja-JP" sz="2400" dirty="0" smtClean="0"/>
              <a:t>} = ½</a:t>
            </a:r>
          </a:p>
        </p:txBody>
      </p:sp>
      <p:sp>
        <p:nvSpPr>
          <p:cNvPr id="16" name="Down Arrow 15"/>
          <p:cNvSpPr/>
          <p:nvPr/>
        </p:nvSpPr>
        <p:spPr>
          <a:xfrm>
            <a:off x="2667000" y="5468750"/>
            <a:ext cx="304800" cy="3986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TextBox 16"/>
          <p:cNvSpPr txBox="1"/>
          <p:nvPr/>
        </p:nvSpPr>
        <p:spPr>
          <a:xfrm>
            <a:off x="76200" y="6182611"/>
            <a:ext cx="786150" cy="307777"/>
          </a:xfrm>
          <a:prstGeom prst="rect">
            <a:avLst/>
          </a:prstGeom>
          <a:noFill/>
        </p:spPr>
        <p:txBody>
          <a:bodyPr wrap="square" rtlCol="0">
            <a:spAutoFit/>
          </a:bodyPr>
          <a:lstStyle/>
          <a:p>
            <a:pPr algn="ctr"/>
            <a:r>
              <a:rPr lang="en-US" altLang="ja-JP" sz="1400" dirty="0" smtClean="0"/>
              <a:t>p91</a:t>
            </a:r>
            <a:endParaRPr kumimoji="1" lang="ja-JP"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コイントス問題で指標確率変数の良さをしる！</a:t>
            </a:r>
            <a:endParaRPr lang="ja-JP" altLang="en-US" dirty="0"/>
          </a:p>
        </p:txBody>
      </p:sp>
      <p:sp>
        <p:nvSpPr>
          <p:cNvPr id="3" name="Content Placeholder 2"/>
          <p:cNvSpPr>
            <a:spLocks noGrp="1"/>
          </p:cNvSpPr>
          <p:nvPr>
            <p:ph idx="1"/>
          </p:nvPr>
        </p:nvSpPr>
        <p:spPr>
          <a:xfrm>
            <a:off x="457200" y="1600201"/>
            <a:ext cx="7239000" cy="2362199"/>
          </a:xfrm>
        </p:spPr>
        <p:txBody>
          <a:bodyPr>
            <a:normAutofit/>
          </a:bodyPr>
          <a:lstStyle/>
          <a:p>
            <a:r>
              <a:rPr lang="ja-JP" altLang="en-US" dirty="0" smtClean="0"/>
              <a:t>コイントス</a:t>
            </a:r>
            <a:endParaRPr lang="en-US" altLang="ja-JP" dirty="0" smtClean="0"/>
          </a:p>
          <a:p>
            <a:pPr lvl="1"/>
            <a:r>
              <a:rPr lang="en-US" altLang="ja-JP" dirty="0" smtClean="0"/>
              <a:t>X</a:t>
            </a:r>
            <a:r>
              <a:rPr lang="en-US" altLang="ja-JP" sz="1600" dirty="0" smtClean="0"/>
              <a:t>i</a:t>
            </a:r>
            <a:r>
              <a:rPr lang="en-US" altLang="ja-JP" dirty="0" smtClean="0"/>
              <a:t> = </a:t>
            </a:r>
            <a:r>
              <a:rPr lang="en-US" altLang="ja-JP" dirty="0" smtClean="0">
                <a:latin typeface="ＭＳ Ｐ明朝"/>
                <a:ea typeface="ＭＳ Ｐ明朝"/>
                <a:cs typeface="ＭＳ Ｐ明朝"/>
              </a:rPr>
              <a:t>I</a:t>
            </a:r>
            <a:r>
              <a:rPr lang="en-US" altLang="ja-JP" dirty="0" smtClean="0"/>
              <a:t> { </a:t>
            </a:r>
            <a:r>
              <a:rPr lang="en-US" altLang="ja-JP" dirty="0" err="1" smtClean="0"/>
              <a:t>i</a:t>
            </a:r>
            <a:r>
              <a:rPr lang="en-US" altLang="ja-JP" dirty="0" smtClean="0"/>
              <a:t> </a:t>
            </a:r>
            <a:r>
              <a:rPr lang="ja-JP" altLang="en-US" dirty="0" smtClean="0"/>
              <a:t>回目で表になる</a:t>
            </a:r>
            <a:r>
              <a:rPr lang="en-US" altLang="ja-JP" dirty="0" smtClean="0"/>
              <a:t>}</a:t>
            </a:r>
          </a:p>
          <a:p>
            <a:pPr lvl="1"/>
            <a:r>
              <a:rPr lang="en-US" altLang="ja-JP" dirty="0" err="1" smtClean="0">
                <a:solidFill>
                  <a:srgbClr val="FF0000"/>
                </a:solidFill>
              </a:rPr>
              <a:t>E[X</a:t>
            </a:r>
            <a:r>
              <a:rPr lang="en-US" altLang="ja-JP" sz="1600" dirty="0" err="1" smtClean="0">
                <a:solidFill>
                  <a:srgbClr val="FF0000"/>
                </a:solidFill>
              </a:rPr>
              <a:t>i</a:t>
            </a:r>
            <a:r>
              <a:rPr lang="en-US" altLang="ja-JP" dirty="0" smtClean="0">
                <a:solidFill>
                  <a:srgbClr val="FF0000"/>
                </a:solidFill>
              </a:rPr>
              <a:t>] = Pr { </a:t>
            </a:r>
            <a:r>
              <a:rPr lang="en-US" altLang="ja-JP" dirty="0" err="1" smtClean="0">
                <a:solidFill>
                  <a:srgbClr val="FF0000"/>
                </a:solidFill>
              </a:rPr>
              <a:t>i</a:t>
            </a:r>
            <a:r>
              <a:rPr lang="en-US" altLang="ja-JP" dirty="0" smtClean="0">
                <a:solidFill>
                  <a:srgbClr val="FF0000"/>
                </a:solidFill>
              </a:rPr>
              <a:t> </a:t>
            </a:r>
            <a:r>
              <a:rPr lang="ja-JP" altLang="en-US" dirty="0" smtClean="0">
                <a:solidFill>
                  <a:srgbClr val="FF0000"/>
                </a:solidFill>
              </a:rPr>
              <a:t>回目で表</a:t>
            </a:r>
            <a:r>
              <a:rPr lang="en-US" altLang="ja-JP" dirty="0" smtClean="0">
                <a:solidFill>
                  <a:srgbClr val="FF0000"/>
                </a:solidFill>
              </a:rPr>
              <a:t>}</a:t>
            </a:r>
            <a:r>
              <a:rPr lang="en-US" altLang="ja-JP" dirty="0" smtClean="0"/>
              <a:t> = ½</a:t>
            </a:r>
          </a:p>
          <a:p>
            <a:pPr lvl="1"/>
            <a:r>
              <a:rPr lang="ja-JP" altLang="en-US" dirty="0" smtClean="0"/>
              <a:t>表になる回数を表す確率変数</a:t>
            </a:r>
            <a:r>
              <a:rPr lang="en-US" altLang="ja-JP" dirty="0" smtClean="0"/>
              <a:t> X =</a:t>
            </a:r>
          </a:p>
          <a:p>
            <a:endParaRPr lang="ja-JP" altLang="en-US" dirty="0"/>
          </a:p>
        </p:txBody>
      </p:sp>
      <p:pic>
        <p:nvPicPr>
          <p:cNvPr id="4" name="Picture 3" descr="6.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638800" y="2957945"/>
            <a:ext cx="685800" cy="623455"/>
          </a:xfrm>
          <a:prstGeom prst="rect">
            <a:avLst/>
          </a:prstGeom>
        </p:spPr>
      </p:pic>
      <p:pic>
        <p:nvPicPr>
          <p:cNvPr id="5" name="Picture 4" descr="８.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97462" y="3505200"/>
            <a:ext cx="2493538" cy="2667001"/>
          </a:xfrm>
          <a:prstGeom prst="rect">
            <a:avLst/>
          </a:prstGeom>
        </p:spPr>
      </p:pic>
      <p:sp>
        <p:nvSpPr>
          <p:cNvPr id="6" name="Cloud Callout 5"/>
          <p:cNvSpPr/>
          <p:nvPr/>
        </p:nvSpPr>
        <p:spPr>
          <a:xfrm>
            <a:off x="304800" y="4038600"/>
            <a:ext cx="1524000" cy="1219200"/>
          </a:xfrm>
          <a:prstGeom prst="cloudCallout">
            <a:avLst>
              <a:gd name="adj1" fmla="val 66819"/>
              <a:gd name="adj2" fmla="val -3923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t>求めるのは</a:t>
            </a:r>
            <a:r>
              <a:rPr lang="en-US" altLang="ja-JP" sz="1400" dirty="0" smtClean="0"/>
              <a:t>X</a:t>
            </a:r>
            <a:r>
              <a:rPr lang="ja-JP" altLang="en-US" sz="1400" dirty="0" smtClean="0"/>
              <a:t>の期待値</a:t>
            </a:r>
            <a:r>
              <a:rPr lang="en-US" altLang="ja-JP" sz="1400" dirty="0" smtClean="0"/>
              <a:t>(</a:t>
            </a:r>
            <a:r>
              <a:rPr lang="ja-JP" altLang="en-US" sz="1400" dirty="0" smtClean="0"/>
              <a:t>全体</a:t>
            </a:r>
            <a:r>
              <a:rPr lang="en-US" altLang="ja-JP" sz="1400" dirty="0" smtClean="0"/>
              <a:t>)</a:t>
            </a:r>
            <a:endParaRPr lang="ja-JP" altLang="en-US" sz="1400" dirty="0"/>
          </a:p>
        </p:txBody>
      </p:sp>
      <p:sp>
        <p:nvSpPr>
          <p:cNvPr id="8" name="Oval Callout 7"/>
          <p:cNvSpPr/>
          <p:nvPr/>
        </p:nvSpPr>
        <p:spPr>
          <a:xfrm>
            <a:off x="4876800" y="1478335"/>
            <a:ext cx="2895600" cy="960065"/>
          </a:xfrm>
          <a:prstGeom prst="wedgeEllipseCallout">
            <a:avLst>
              <a:gd name="adj1" fmla="val -52575"/>
              <a:gd name="adj2" fmla="val 646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srgbClr val="FF0000"/>
                </a:solidFill>
              </a:rPr>
              <a:t>個別</a:t>
            </a:r>
            <a:r>
              <a:rPr kumimoji="1" lang="ja-JP" altLang="en-US" sz="1600" dirty="0" smtClean="0"/>
              <a:t>だと確率が分かるので期待値はでる。</a:t>
            </a:r>
            <a:endParaRPr kumimoji="1" lang="ja-JP" altLang="en-US" sz="1600" dirty="0"/>
          </a:p>
        </p:txBody>
      </p:sp>
      <p:sp>
        <p:nvSpPr>
          <p:cNvPr id="10" name="Oval Callout 9"/>
          <p:cNvSpPr/>
          <p:nvPr/>
        </p:nvSpPr>
        <p:spPr>
          <a:xfrm>
            <a:off x="6629400" y="2590800"/>
            <a:ext cx="2514600" cy="1089632"/>
          </a:xfrm>
          <a:prstGeom prst="wedgeEllipseCallout">
            <a:avLst>
              <a:gd name="adj1" fmla="val -60611"/>
              <a:gd name="adj2" fmla="val 1788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個別の表になるかどうか</a:t>
            </a:r>
            <a:r>
              <a:rPr lang="en-US" altLang="ja-JP" dirty="0" smtClean="0"/>
              <a:t>X</a:t>
            </a:r>
            <a:r>
              <a:rPr lang="en-US" altLang="ja-JP" sz="1200" dirty="0" smtClean="0"/>
              <a:t>i</a:t>
            </a:r>
            <a:r>
              <a:rPr lang="en-US" altLang="ja-JP" sz="1600" dirty="0" smtClean="0"/>
              <a:t>(0 or 1)</a:t>
            </a:r>
            <a:r>
              <a:rPr lang="ja-JP" altLang="en-US" sz="1600" dirty="0" smtClean="0"/>
              <a:t>を</a:t>
            </a:r>
            <a:r>
              <a:rPr lang="en-US" altLang="ja-JP" sz="1600" dirty="0" smtClean="0"/>
              <a:t>1〜n</a:t>
            </a:r>
            <a:r>
              <a:rPr lang="ja-JP" altLang="en-US" sz="1600" dirty="0" smtClean="0"/>
              <a:t>まで足す</a:t>
            </a:r>
            <a:endParaRPr kumimoji="1" lang="ja-JP" altLang="en-US" sz="1600" dirty="0"/>
          </a:p>
        </p:txBody>
      </p:sp>
      <p:sp>
        <p:nvSpPr>
          <p:cNvPr id="11" name="Bent Arrow 10"/>
          <p:cNvSpPr/>
          <p:nvPr/>
        </p:nvSpPr>
        <p:spPr>
          <a:xfrm rot="10800000">
            <a:off x="4191000" y="3581400"/>
            <a:ext cx="12192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Rectangle 11"/>
          <p:cNvSpPr/>
          <p:nvPr/>
        </p:nvSpPr>
        <p:spPr>
          <a:xfrm>
            <a:off x="4190999" y="3962400"/>
            <a:ext cx="1569660" cy="369332"/>
          </a:xfrm>
          <a:prstGeom prst="rect">
            <a:avLst/>
          </a:prstGeom>
        </p:spPr>
        <p:txBody>
          <a:bodyPr wrap="none">
            <a:spAutoFit/>
          </a:bodyPr>
          <a:lstStyle/>
          <a:p>
            <a:r>
              <a:rPr lang="ja-JP" altLang="en-US" dirty="0" smtClean="0"/>
              <a:t>両辺の期待値</a:t>
            </a:r>
            <a:endParaRPr lang="ja-JP" altLang="en-US" dirty="0"/>
          </a:p>
        </p:txBody>
      </p:sp>
      <p:sp>
        <p:nvSpPr>
          <p:cNvPr id="13" name="Rectangle 12"/>
          <p:cNvSpPr/>
          <p:nvPr/>
        </p:nvSpPr>
        <p:spPr>
          <a:xfrm>
            <a:off x="4143725" y="4495800"/>
            <a:ext cx="3552475" cy="369332"/>
          </a:xfrm>
          <a:prstGeom prst="rect">
            <a:avLst/>
          </a:prstGeom>
        </p:spPr>
        <p:txBody>
          <a:bodyPr wrap="none">
            <a:spAutoFit/>
          </a:bodyPr>
          <a:lstStyle/>
          <a:p>
            <a:r>
              <a:rPr lang="ja-JP" altLang="en-US" dirty="0" smtClean="0"/>
              <a:t>期待値の</a:t>
            </a:r>
            <a:r>
              <a:rPr lang="ja-JP" altLang="en-US" dirty="0" smtClean="0">
                <a:solidFill>
                  <a:srgbClr val="FF0000"/>
                </a:solidFill>
              </a:rPr>
              <a:t>線形性</a:t>
            </a:r>
            <a:r>
              <a:rPr lang="ja-JP" altLang="en-US" dirty="0" smtClean="0"/>
              <a:t>という性質を利用</a:t>
            </a:r>
            <a:endParaRPr lang="ja-JP" altLang="en-US" dirty="0"/>
          </a:p>
        </p:txBody>
      </p:sp>
      <p:sp>
        <p:nvSpPr>
          <p:cNvPr id="14" name="Rectangle 13"/>
          <p:cNvSpPr/>
          <p:nvPr/>
        </p:nvSpPr>
        <p:spPr>
          <a:xfrm>
            <a:off x="4472162" y="4859155"/>
            <a:ext cx="431447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en-US" dirty="0" smtClean="0"/>
              <a:t>[</a:t>
            </a:r>
            <a:r>
              <a:rPr lang="en-US" altLang="en-US" dirty="0" err="1" smtClean="0"/>
              <a:t>線形性</a:t>
            </a:r>
            <a:r>
              <a:rPr lang="en-US" altLang="en-US" dirty="0" smtClean="0"/>
              <a:t>]</a:t>
            </a:r>
          </a:p>
          <a:p>
            <a:r>
              <a:rPr lang="en-US" altLang="en-US" dirty="0" smtClean="0"/>
              <a:t>  2</a:t>
            </a:r>
            <a:r>
              <a:rPr lang="ja-JP" altLang="en-US" dirty="0" smtClean="0"/>
              <a:t>つの確率変数の和の期待値は、それぞれの期待値の和に等しい</a:t>
            </a:r>
            <a:endParaRPr lang="en-US" altLang="ja-JP" dirty="0" smtClean="0"/>
          </a:p>
          <a:p>
            <a:r>
              <a:rPr lang="en-US" altLang="ja-JP" dirty="0" smtClean="0"/>
              <a:t>  E[X+Y] = E[X] + E[Y]</a:t>
            </a:r>
            <a:endParaRPr lang="ja-JP" altLang="en-US" dirty="0"/>
          </a:p>
        </p:txBody>
      </p:sp>
      <p:sp>
        <p:nvSpPr>
          <p:cNvPr id="15" name="TextBox 14"/>
          <p:cNvSpPr txBox="1"/>
          <p:nvPr/>
        </p:nvSpPr>
        <p:spPr>
          <a:xfrm>
            <a:off x="76200" y="6182611"/>
            <a:ext cx="786150" cy="307777"/>
          </a:xfrm>
          <a:prstGeom prst="rect">
            <a:avLst/>
          </a:prstGeom>
          <a:noFill/>
        </p:spPr>
        <p:txBody>
          <a:bodyPr wrap="square" rtlCol="0">
            <a:spAutoFit/>
          </a:bodyPr>
          <a:lstStyle/>
          <a:p>
            <a:pPr algn="ctr"/>
            <a:r>
              <a:rPr lang="en-US" altLang="ja-JP" sz="1400" dirty="0" err="1" smtClean="0"/>
              <a:t>p</a:t>
            </a:r>
            <a:r>
              <a:rPr lang="en-US" altLang="ja-JP" sz="1400" dirty="0" smtClean="0"/>
              <a:t>91-92</a:t>
            </a:r>
            <a:endParaRPr kumimoji="1" lang="ja-JP"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2673</TotalTime>
  <Words>1354</Words>
  <Application>Microsoft Macintosh PowerPoint</Application>
  <PresentationFormat>On-screen Show (4:3)</PresentationFormat>
  <Paragraphs>194</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第５章の概要</vt:lpstr>
      <vt:lpstr>第５章トピック</vt:lpstr>
      <vt:lpstr>雇用問題：概要</vt:lpstr>
      <vt:lpstr>雇用問題：アルゴリズム</vt:lpstr>
      <vt:lpstr>雇用問題：確率論的解析法のため入力分布を仮定</vt:lpstr>
      <vt:lpstr>指標確率変数</vt:lpstr>
      <vt:lpstr>コイントス問題で指標確率変数の良さをしる！</vt:lpstr>
      <vt:lpstr>コイントス問題で指標確率変数の良さをしる！</vt:lpstr>
      <vt:lpstr>E [XA] = Pr{A}  (期待値と確率を互いに変換)の証明</vt:lpstr>
      <vt:lpstr>指標確率変数を用いた雇用問題の解析</vt:lpstr>
      <vt:lpstr>雇用問題のコスト(候補者はランダムに現れると仮定)</vt:lpstr>
      <vt:lpstr>これまで</vt:lpstr>
      <vt:lpstr>これから</vt:lpstr>
      <vt:lpstr>補足</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tana yuki</dc:creator>
  <cp:lastModifiedBy>tana yuki</cp:lastModifiedBy>
  <cp:revision>118</cp:revision>
  <dcterms:created xsi:type="dcterms:W3CDTF">2011-07-07T15:45:24Z</dcterms:created>
  <dcterms:modified xsi:type="dcterms:W3CDTF">2011-07-07T15:48:06Z</dcterms:modified>
</cp:coreProperties>
</file>