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4"/>
  </p:notesMasterIdLst>
  <p:sldIdLst>
    <p:sldId id="256" r:id="rId2"/>
    <p:sldId id="257" r:id="rId3"/>
    <p:sldId id="260" r:id="rId4"/>
    <p:sldId id="261" r:id="rId5"/>
    <p:sldId id="262" r:id="rId6"/>
    <p:sldId id="263" r:id="rId7"/>
    <p:sldId id="264" r:id="rId8"/>
    <p:sldId id="265" r:id="rId9"/>
    <p:sldId id="266" r:id="rId10"/>
    <p:sldId id="267" r:id="rId11"/>
    <p:sldId id="268" r:id="rId12"/>
    <p:sldId id="270" r:id="rId13"/>
  </p:sldIdLst>
  <p:sldSz cx="12192000" cy="6858000"/>
  <p:notesSz cx="6985000" cy="9283700"/>
  <p:embeddedFontLst>
    <p:embeddedFont>
      <p:font typeface="Quattrocento Sans" panose="020B0502050000020003" pitchFamily="34" charset="0"/>
      <p:regular r:id="rId15"/>
      <p:bold r:id="rId16"/>
      <p:italic r:id="rId17"/>
      <p:boldItalic r:id="rId1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6" roundtripDataSignature="AMtx7miI60iROf/0btgDKDSqLEdaHgH0aQ=="/>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63"/>
  </p:normalViewPr>
  <p:slideViewPr>
    <p:cSldViewPr snapToGrid="0">
      <p:cViewPr varScale="1">
        <p:scale>
          <a:sx n="117" d="100"/>
          <a:sy n="117" d="100"/>
        </p:scale>
        <p:origin x="360" y="17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4.fntdata"/><Relationship Id="rId26" Type="http://customschemas.google.com/relationships/presentationmetadata" Target="metadata"/><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 Type="http://schemas.openxmlformats.org/officeDocument/2006/relationships/slide" Target="slides/slide1.xml"/><Relationship Id="rId16" Type="http://schemas.openxmlformats.org/officeDocument/2006/relationships/font" Target="fonts/font2.fntdata"/><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1.fntdata"/><Relationship Id="rId28"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1" y="0"/>
            <a:ext cx="3026833" cy="464185"/>
          </a:xfrm>
          <a:prstGeom prst="rect">
            <a:avLst/>
          </a:prstGeom>
          <a:noFill/>
          <a:ln>
            <a:noFill/>
          </a:ln>
        </p:spPr>
        <p:txBody>
          <a:bodyPr spcFirstLastPara="1" wrap="square" lIns="91075" tIns="45525" rIns="91075" bIns="45525"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956552" y="0"/>
            <a:ext cx="3026833" cy="464185"/>
          </a:xfrm>
          <a:prstGeom prst="rect">
            <a:avLst/>
          </a:prstGeom>
          <a:noFill/>
          <a:ln>
            <a:noFill/>
          </a:ln>
        </p:spPr>
        <p:txBody>
          <a:bodyPr spcFirstLastPara="1" wrap="square" lIns="91075" tIns="45525" rIns="91075" bIns="45525"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400050" y="696913"/>
            <a:ext cx="6186488" cy="34813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698501" y="4409759"/>
            <a:ext cx="5588000" cy="4177665"/>
          </a:xfrm>
          <a:prstGeom prst="rect">
            <a:avLst/>
          </a:prstGeom>
          <a:noFill/>
          <a:ln>
            <a:noFill/>
          </a:ln>
        </p:spPr>
        <p:txBody>
          <a:bodyPr spcFirstLastPara="1" wrap="square" lIns="91075" tIns="45525" rIns="91075" bIns="45525"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3pPr>
            <a:lvl4pPr marL="1828800" marR="0" lvl="3"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4pPr>
            <a:lvl5pPr marL="2286000" marR="0" lvl="4"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1" y="8817905"/>
            <a:ext cx="3026833" cy="464185"/>
          </a:xfrm>
          <a:prstGeom prst="rect">
            <a:avLst/>
          </a:prstGeom>
          <a:noFill/>
          <a:ln>
            <a:noFill/>
          </a:ln>
        </p:spPr>
        <p:txBody>
          <a:bodyPr spcFirstLastPara="1" wrap="square" lIns="91075" tIns="45525" rIns="91075" bIns="45525"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956552" y="8817905"/>
            <a:ext cx="3026833" cy="464185"/>
          </a:xfrm>
          <a:prstGeom prst="rect">
            <a:avLst/>
          </a:prstGeom>
          <a:noFill/>
          <a:ln>
            <a:noFill/>
          </a:ln>
        </p:spPr>
        <p:txBody>
          <a:bodyPr spcFirstLastPara="1" wrap="square" lIns="91075" tIns="45525" rIns="91075" bIns="45525" anchor="b" anchorCtr="0">
            <a:noAutofit/>
          </a:bodyPr>
          <a:lstStyle/>
          <a:p>
            <a:pPr marL="0" marR="0" lvl="0" indent="0" algn="r" rtl="0">
              <a:spcBef>
                <a:spcPts val="0"/>
              </a:spcBef>
              <a:spcAft>
                <a:spcPts val="0"/>
              </a:spcAft>
              <a:buNone/>
            </a:pPr>
            <a:fld id="{00000000-1234-1234-1234-123412341234}" type="slidenum">
              <a:rPr lang="ja-JP"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p1:notes"/>
          <p:cNvSpPr txBox="1">
            <a:spLocks noGrp="1"/>
          </p:cNvSpPr>
          <p:nvPr>
            <p:ph type="body" idx="1"/>
          </p:nvPr>
        </p:nvSpPr>
        <p:spPr>
          <a:xfrm>
            <a:off x="698501" y="4409759"/>
            <a:ext cx="5588000" cy="4177665"/>
          </a:xfrm>
          <a:prstGeom prst="rect">
            <a:avLst/>
          </a:prstGeom>
        </p:spPr>
        <p:txBody>
          <a:bodyPr spcFirstLastPara="1" wrap="square" lIns="91075" tIns="45525" rIns="91075" bIns="45525" anchor="t" anchorCtr="0">
            <a:noAutofit/>
          </a:bodyPr>
          <a:lstStyle/>
          <a:p>
            <a:pPr marL="0" lvl="0" indent="0" algn="l" rtl="0">
              <a:spcBef>
                <a:spcPts val="360"/>
              </a:spcBef>
              <a:spcAft>
                <a:spcPts val="0"/>
              </a:spcAft>
              <a:buNone/>
            </a:pPr>
            <a:endParaRPr/>
          </a:p>
        </p:txBody>
      </p:sp>
      <p:sp>
        <p:nvSpPr>
          <p:cNvPr id="73" name="Google Shape;73;p1:notes"/>
          <p:cNvSpPr>
            <a:spLocks noGrp="1" noRot="1" noChangeAspect="1"/>
          </p:cNvSpPr>
          <p:nvPr>
            <p:ph type="sldImg" idx="2"/>
          </p:nvPr>
        </p:nvSpPr>
        <p:spPr>
          <a:xfrm>
            <a:off x="400050" y="696913"/>
            <a:ext cx="6186488" cy="34813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Google Shape;258;p12:notes"/>
          <p:cNvSpPr txBox="1">
            <a:spLocks noGrp="1"/>
          </p:cNvSpPr>
          <p:nvPr>
            <p:ph type="body" idx="1"/>
          </p:nvPr>
        </p:nvSpPr>
        <p:spPr>
          <a:xfrm>
            <a:off x="698501" y="4409759"/>
            <a:ext cx="5588000" cy="4177665"/>
          </a:xfrm>
          <a:prstGeom prst="rect">
            <a:avLst/>
          </a:prstGeom>
        </p:spPr>
        <p:txBody>
          <a:bodyPr spcFirstLastPara="1" wrap="square" lIns="91075" tIns="45525" rIns="91075" bIns="45525" anchor="t" anchorCtr="0">
            <a:noAutofit/>
          </a:bodyPr>
          <a:lstStyle/>
          <a:p>
            <a:pPr marL="0" lvl="0" indent="0" algn="l" rtl="0">
              <a:spcBef>
                <a:spcPts val="360"/>
              </a:spcBef>
              <a:spcAft>
                <a:spcPts val="0"/>
              </a:spcAft>
              <a:buNone/>
            </a:pPr>
            <a:endParaRPr/>
          </a:p>
        </p:txBody>
      </p:sp>
      <p:sp>
        <p:nvSpPr>
          <p:cNvPr id="259" name="Google Shape;259;p12:notes"/>
          <p:cNvSpPr>
            <a:spLocks noGrp="1" noRot="1" noChangeAspect="1"/>
          </p:cNvSpPr>
          <p:nvPr>
            <p:ph type="sldImg" idx="2"/>
          </p:nvPr>
        </p:nvSpPr>
        <p:spPr>
          <a:xfrm>
            <a:off x="400050" y="696913"/>
            <a:ext cx="6186488" cy="34813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7"/>
        <p:cNvGrpSpPr/>
        <p:nvPr/>
      </p:nvGrpSpPr>
      <p:grpSpPr>
        <a:xfrm>
          <a:off x="0" y="0"/>
          <a:ext cx="0" cy="0"/>
          <a:chOff x="0" y="0"/>
          <a:chExt cx="0" cy="0"/>
        </a:xfrm>
      </p:grpSpPr>
      <p:sp>
        <p:nvSpPr>
          <p:cNvPr id="288" name="Google Shape;288;p13:notes"/>
          <p:cNvSpPr txBox="1">
            <a:spLocks noGrp="1"/>
          </p:cNvSpPr>
          <p:nvPr>
            <p:ph type="body" idx="1"/>
          </p:nvPr>
        </p:nvSpPr>
        <p:spPr>
          <a:xfrm>
            <a:off x="698501" y="4409759"/>
            <a:ext cx="5588000" cy="4177665"/>
          </a:xfrm>
          <a:prstGeom prst="rect">
            <a:avLst/>
          </a:prstGeom>
        </p:spPr>
        <p:txBody>
          <a:bodyPr spcFirstLastPara="1" wrap="square" lIns="91075" tIns="45525" rIns="91075" bIns="45525" anchor="t" anchorCtr="0">
            <a:noAutofit/>
          </a:bodyPr>
          <a:lstStyle/>
          <a:p>
            <a:pPr marL="0" lvl="0" indent="0" algn="l" rtl="0">
              <a:spcBef>
                <a:spcPts val="360"/>
              </a:spcBef>
              <a:spcAft>
                <a:spcPts val="0"/>
              </a:spcAft>
              <a:buNone/>
            </a:pPr>
            <a:endParaRPr/>
          </a:p>
        </p:txBody>
      </p:sp>
      <p:sp>
        <p:nvSpPr>
          <p:cNvPr id="289" name="Google Shape;289;p13:notes"/>
          <p:cNvSpPr>
            <a:spLocks noGrp="1" noRot="1" noChangeAspect="1"/>
          </p:cNvSpPr>
          <p:nvPr>
            <p:ph type="sldImg" idx="2"/>
          </p:nvPr>
        </p:nvSpPr>
        <p:spPr>
          <a:xfrm>
            <a:off x="400050" y="696913"/>
            <a:ext cx="6186488" cy="34813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2"/>
        <p:cNvGrpSpPr/>
        <p:nvPr/>
      </p:nvGrpSpPr>
      <p:grpSpPr>
        <a:xfrm>
          <a:off x="0" y="0"/>
          <a:ext cx="0" cy="0"/>
          <a:chOff x="0" y="0"/>
          <a:chExt cx="0" cy="0"/>
        </a:xfrm>
      </p:grpSpPr>
      <p:sp>
        <p:nvSpPr>
          <p:cNvPr id="323" name="Google Shape;323;p15:notes"/>
          <p:cNvSpPr txBox="1">
            <a:spLocks noGrp="1"/>
          </p:cNvSpPr>
          <p:nvPr>
            <p:ph type="body" idx="1"/>
          </p:nvPr>
        </p:nvSpPr>
        <p:spPr>
          <a:xfrm>
            <a:off x="698501" y="4409759"/>
            <a:ext cx="5588000" cy="4177665"/>
          </a:xfrm>
          <a:prstGeom prst="rect">
            <a:avLst/>
          </a:prstGeom>
        </p:spPr>
        <p:txBody>
          <a:bodyPr spcFirstLastPara="1" wrap="square" lIns="91075" tIns="45525" rIns="91075" bIns="45525" anchor="t" anchorCtr="0">
            <a:noAutofit/>
          </a:bodyPr>
          <a:lstStyle/>
          <a:p>
            <a:pPr marL="0" lvl="0" indent="0" algn="l" rtl="0">
              <a:spcBef>
                <a:spcPts val="360"/>
              </a:spcBef>
              <a:spcAft>
                <a:spcPts val="0"/>
              </a:spcAft>
              <a:buNone/>
            </a:pPr>
            <a:endParaRPr/>
          </a:p>
        </p:txBody>
      </p:sp>
      <p:sp>
        <p:nvSpPr>
          <p:cNvPr id="324" name="Google Shape;324;p15:notes"/>
          <p:cNvSpPr>
            <a:spLocks noGrp="1" noRot="1" noChangeAspect="1"/>
          </p:cNvSpPr>
          <p:nvPr>
            <p:ph type="sldImg" idx="2"/>
          </p:nvPr>
        </p:nvSpPr>
        <p:spPr>
          <a:xfrm>
            <a:off x="400050" y="696913"/>
            <a:ext cx="6186488" cy="34813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p2:notes"/>
          <p:cNvSpPr txBox="1">
            <a:spLocks noGrp="1"/>
          </p:cNvSpPr>
          <p:nvPr>
            <p:ph type="body" idx="1"/>
          </p:nvPr>
        </p:nvSpPr>
        <p:spPr>
          <a:xfrm>
            <a:off x="698501" y="4409759"/>
            <a:ext cx="5588000" cy="4177665"/>
          </a:xfrm>
          <a:prstGeom prst="rect">
            <a:avLst/>
          </a:prstGeom>
        </p:spPr>
        <p:txBody>
          <a:bodyPr spcFirstLastPara="1" wrap="square" lIns="91075" tIns="45525" rIns="91075" bIns="45525" anchor="t" anchorCtr="0">
            <a:noAutofit/>
          </a:bodyPr>
          <a:lstStyle/>
          <a:p>
            <a:pPr marL="0" lvl="0" indent="0" algn="l" rtl="0">
              <a:spcBef>
                <a:spcPts val="360"/>
              </a:spcBef>
              <a:spcAft>
                <a:spcPts val="0"/>
              </a:spcAft>
              <a:buNone/>
            </a:pPr>
            <a:endParaRPr/>
          </a:p>
        </p:txBody>
      </p:sp>
      <p:sp>
        <p:nvSpPr>
          <p:cNvPr id="80" name="Google Shape;80;p2:notes"/>
          <p:cNvSpPr>
            <a:spLocks noGrp="1" noRot="1" noChangeAspect="1"/>
          </p:cNvSpPr>
          <p:nvPr>
            <p:ph type="sldImg" idx="2"/>
          </p:nvPr>
        </p:nvSpPr>
        <p:spPr>
          <a:xfrm>
            <a:off x="400050" y="696913"/>
            <a:ext cx="6186488" cy="34813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5:notes"/>
          <p:cNvSpPr txBox="1">
            <a:spLocks noGrp="1"/>
          </p:cNvSpPr>
          <p:nvPr>
            <p:ph type="body" idx="1"/>
          </p:nvPr>
        </p:nvSpPr>
        <p:spPr>
          <a:xfrm>
            <a:off x="698501" y="4409759"/>
            <a:ext cx="5588000" cy="4177665"/>
          </a:xfrm>
          <a:prstGeom prst="rect">
            <a:avLst/>
          </a:prstGeom>
        </p:spPr>
        <p:txBody>
          <a:bodyPr spcFirstLastPara="1" wrap="square" lIns="91075" tIns="45525" rIns="91075" bIns="45525" anchor="t" anchorCtr="0">
            <a:noAutofit/>
          </a:bodyPr>
          <a:lstStyle/>
          <a:p>
            <a:pPr marL="0" lvl="0" indent="0" algn="l" rtl="0">
              <a:spcBef>
                <a:spcPts val="360"/>
              </a:spcBef>
              <a:spcAft>
                <a:spcPts val="0"/>
              </a:spcAft>
              <a:buNone/>
            </a:pPr>
            <a:endParaRPr/>
          </a:p>
        </p:txBody>
      </p:sp>
      <p:sp>
        <p:nvSpPr>
          <p:cNvPr id="101" name="Google Shape;101;p5:notes"/>
          <p:cNvSpPr>
            <a:spLocks noGrp="1" noRot="1" noChangeAspect="1"/>
          </p:cNvSpPr>
          <p:nvPr>
            <p:ph type="sldImg" idx="2"/>
          </p:nvPr>
        </p:nvSpPr>
        <p:spPr>
          <a:xfrm>
            <a:off x="400050" y="696913"/>
            <a:ext cx="6186488" cy="34813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6:notes"/>
          <p:cNvSpPr txBox="1">
            <a:spLocks noGrp="1"/>
          </p:cNvSpPr>
          <p:nvPr>
            <p:ph type="body" idx="1"/>
          </p:nvPr>
        </p:nvSpPr>
        <p:spPr>
          <a:xfrm>
            <a:off x="698501" y="4409759"/>
            <a:ext cx="5588000" cy="4177665"/>
          </a:xfrm>
          <a:prstGeom prst="rect">
            <a:avLst/>
          </a:prstGeom>
        </p:spPr>
        <p:txBody>
          <a:bodyPr spcFirstLastPara="1" wrap="square" lIns="91075" tIns="45525" rIns="91075" bIns="45525" anchor="t" anchorCtr="0">
            <a:noAutofit/>
          </a:bodyPr>
          <a:lstStyle/>
          <a:p>
            <a:pPr marL="0" lvl="0" indent="0" algn="l" rtl="0">
              <a:spcBef>
                <a:spcPts val="360"/>
              </a:spcBef>
              <a:spcAft>
                <a:spcPts val="0"/>
              </a:spcAft>
              <a:buNone/>
            </a:pPr>
            <a:endParaRPr/>
          </a:p>
        </p:txBody>
      </p:sp>
      <p:sp>
        <p:nvSpPr>
          <p:cNvPr id="109" name="Google Shape;109;p6:notes"/>
          <p:cNvSpPr>
            <a:spLocks noGrp="1" noRot="1" noChangeAspect="1"/>
          </p:cNvSpPr>
          <p:nvPr>
            <p:ph type="sldImg" idx="2"/>
          </p:nvPr>
        </p:nvSpPr>
        <p:spPr>
          <a:xfrm>
            <a:off x="400050" y="696913"/>
            <a:ext cx="6186488" cy="34813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7:notes"/>
          <p:cNvSpPr>
            <a:spLocks noGrp="1" noRot="1" noChangeAspect="1"/>
          </p:cNvSpPr>
          <p:nvPr>
            <p:ph type="sldImg" idx="2"/>
          </p:nvPr>
        </p:nvSpPr>
        <p:spPr>
          <a:xfrm>
            <a:off x="400050" y="696913"/>
            <a:ext cx="6186488" cy="34813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16" name="Google Shape;116;p7:notes"/>
          <p:cNvSpPr txBox="1">
            <a:spLocks noGrp="1"/>
          </p:cNvSpPr>
          <p:nvPr>
            <p:ph type="body" idx="1"/>
          </p:nvPr>
        </p:nvSpPr>
        <p:spPr>
          <a:xfrm>
            <a:off x="698501" y="4409759"/>
            <a:ext cx="5588000" cy="4177665"/>
          </a:xfrm>
          <a:prstGeom prst="rect">
            <a:avLst/>
          </a:prstGeom>
          <a:noFill/>
          <a:ln>
            <a:noFill/>
          </a:ln>
        </p:spPr>
        <p:txBody>
          <a:bodyPr spcFirstLastPara="1" wrap="square" lIns="91075" tIns="45525" rIns="91075" bIns="45525" anchor="t" anchorCtr="0">
            <a:noAutofit/>
          </a:bodyPr>
          <a:lstStyle/>
          <a:p>
            <a:pPr marL="0" lvl="0" indent="0" algn="l" rtl="0">
              <a:spcBef>
                <a:spcPts val="0"/>
              </a:spcBef>
              <a:spcAft>
                <a:spcPts val="0"/>
              </a:spcAft>
              <a:buNone/>
            </a:pPr>
            <a:r>
              <a:rPr lang="ja-JP"/>
              <a:t>納得感があるか？</a:t>
            </a:r>
            <a:endParaRPr/>
          </a:p>
          <a:p>
            <a:pPr marL="0" lvl="0" indent="0" algn="l" rtl="0">
              <a:spcBef>
                <a:spcPts val="360"/>
              </a:spcBef>
              <a:spcAft>
                <a:spcPts val="0"/>
              </a:spcAft>
              <a:buNone/>
            </a:pPr>
            <a:r>
              <a:rPr lang="ja-JP"/>
              <a:t>他に筆者を援護する主張が思いつきますか？</a:t>
            </a:r>
            <a:endParaRPr/>
          </a:p>
          <a:p>
            <a:pPr marL="0" lvl="0" indent="0" algn="l" rtl="0">
              <a:spcBef>
                <a:spcPts val="360"/>
              </a:spcBef>
              <a:spcAft>
                <a:spcPts val="0"/>
              </a:spcAft>
              <a:buNone/>
            </a:pPr>
            <a:endParaRPr/>
          </a:p>
        </p:txBody>
      </p:sp>
      <p:sp>
        <p:nvSpPr>
          <p:cNvPr id="117" name="Google Shape;117;p7:notes"/>
          <p:cNvSpPr txBox="1">
            <a:spLocks noGrp="1"/>
          </p:cNvSpPr>
          <p:nvPr>
            <p:ph type="sldNum" idx="12"/>
          </p:nvPr>
        </p:nvSpPr>
        <p:spPr>
          <a:xfrm>
            <a:off x="3956552" y="8817905"/>
            <a:ext cx="3026833" cy="464185"/>
          </a:xfrm>
          <a:prstGeom prst="rect">
            <a:avLst/>
          </a:prstGeom>
          <a:noFill/>
          <a:ln>
            <a:noFill/>
          </a:ln>
        </p:spPr>
        <p:txBody>
          <a:bodyPr spcFirstLastPara="1" wrap="square" lIns="91075" tIns="45525" rIns="91075" bIns="45525" anchor="b" anchorCtr="0">
            <a:noAutofit/>
          </a:bodyPr>
          <a:lstStyle/>
          <a:p>
            <a:pPr marL="0" lvl="0" indent="0" algn="r" rtl="0">
              <a:spcBef>
                <a:spcPts val="0"/>
              </a:spcBef>
              <a:spcAft>
                <a:spcPts val="0"/>
              </a:spcAft>
              <a:buNone/>
            </a:pPr>
            <a:fld id="{00000000-1234-1234-1234-123412341234}" type="slidenum">
              <a:rPr lang="en-US" altLang="ja-JP"/>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8:notes"/>
          <p:cNvSpPr txBox="1">
            <a:spLocks noGrp="1"/>
          </p:cNvSpPr>
          <p:nvPr>
            <p:ph type="body" idx="1"/>
          </p:nvPr>
        </p:nvSpPr>
        <p:spPr>
          <a:xfrm>
            <a:off x="698501" y="4409759"/>
            <a:ext cx="5588000" cy="4177665"/>
          </a:xfrm>
          <a:prstGeom prst="rect">
            <a:avLst/>
          </a:prstGeom>
        </p:spPr>
        <p:txBody>
          <a:bodyPr spcFirstLastPara="1" wrap="square" lIns="91075" tIns="45525" rIns="91075" bIns="45525" anchor="t" anchorCtr="0">
            <a:noAutofit/>
          </a:bodyPr>
          <a:lstStyle/>
          <a:p>
            <a:pPr marL="0" lvl="0" indent="0" algn="l" rtl="0">
              <a:spcBef>
                <a:spcPts val="360"/>
              </a:spcBef>
              <a:spcAft>
                <a:spcPts val="0"/>
              </a:spcAft>
              <a:buNone/>
            </a:pPr>
            <a:endParaRPr/>
          </a:p>
        </p:txBody>
      </p:sp>
      <p:sp>
        <p:nvSpPr>
          <p:cNvPr id="141" name="Google Shape;141;p8:notes"/>
          <p:cNvSpPr>
            <a:spLocks noGrp="1" noRot="1" noChangeAspect="1"/>
          </p:cNvSpPr>
          <p:nvPr>
            <p:ph type="sldImg" idx="2"/>
          </p:nvPr>
        </p:nvSpPr>
        <p:spPr>
          <a:xfrm>
            <a:off x="400050" y="696913"/>
            <a:ext cx="6186488" cy="34813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9:notes"/>
          <p:cNvSpPr txBox="1">
            <a:spLocks noGrp="1"/>
          </p:cNvSpPr>
          <p:nvPr>
            <p:ph type="body" idx="1"/>
          </p:nvPr>
        </p:nvSpPr>
        <p:spPr>
          <a:xfrm>
            <a:off x="698501" y="4409759"/>
            <a:ext cx="5588000" cy="4177665"/>
          </a:xfrm>
          <a:prstGeom prst="rect">
            <a:avLst/>
          </a:prstGeom>
        </p:spPr>
        <p:txBody>
          <a:bodyPr spcFirstLastPara="1" wrap="square" lIns="91075" tIns="45525" rIns="91075" bIns="45525" anchor="t" anchorCtr="0">
            <a:noAutofit/>
          </a:bodyPr>
          <a:lstStyle/>
          <a:p>
            <a:pPr marL="0" lvl="0" indent="0" algn="l" rtl="0">
              <a:spcBef>
                <a:spcPts val="360"/>
              </a:spcBef>
              <a:spcAft>
                <a:spcPts val="0"/>
              </a:spcAft>
              <a:buNone/>
            </a:pPr>
            <a:endParaRPr/>
          </a:p>
        </p:txBody>
      </p:sp>
      <p:sp>
        <p:nvSpPr>
          <p:cNvPr id="164" name="Google Shape;164;p9:notes"/>
          <p:cNvSpPr>
            <a:spLocks noGrp="1" noRot="1" noChangeAspect="1"/>
          </p:cNvSpPr>
          <p:nvPr>
            <p:ph type="sldImg" idx="2"/>
          </p:nvPr>
        </p:nvSpPr>
        <p:spPr>
          <a:xfrm>
            <a:off x="400050" y="696913"/>
            <a:ext cx="6186488" cy="34813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p10:notes"/>
          <p:cNvSpPr txBox="1">
            <a:spLocks noGrp="1"/>
          </p:cNvSpPr>
          <p:nvPr>
            <p:ph type="body" idx="1"/>
          </p:nvPr>
        </p:nvSpPr>
        <p:spPr>
          <a:xfrm>
            <a:off x="698501" y="4409759"/>
            <a:ext cx="5588000" cy="4177665"/>
          </a:xfrm>
          <a:prstGeom prst="rect">
            <a:avLst/>
          </a:prstGeom>
        </p:spPr>
        <p:txBody>
          <a:bodyPr spcFirstLastPara="1" wrap="square" lIns="91075" tIns="45525" rIns="91075" bIns="45525" anchor="t" anchorCtr="0">
            <a:noAutofit/>
          </a:bodyPr>
          <a:lstStyle/>
          <a:p>
            <a:pPr marL="0" lvl="0" indent="0" algn="l" rtl="0">
              <a:spcBef>
                <a:spcPts val="360"/>
              </a:spcBef>
              <a:spcAft>
                <a:spcPts val="0"/>
              </a:spcAft>
              <a:buNone/>
            </a:pPr>
            <a:endParaRPr/>
          </a:p>
        </p:txBody>
      </p:sp>
      <p:sp>
        <p:nvSpPr>
          <p:cNvPr id="189" name="Google Shape;189;p10:notes"/>
          <p:cNvSpPr>
            <a:spLocks noGrp="1" noRot="1" noChangeAspect="1"/>
          </p:cNvSpPr>
          <p:nvPr>
            <p:ph type="sldImg" idx="2"/>
          </p:nvPr>
        </p:nvSpPr>
        <p:spPr>
          <a:xfrm>
            <a:off x="400050" y="696913"/>
            <a:ext cx="6186488" cy="34813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p11:notes"/>
          <p:cNvSpPr txBox="1">
            <a:spLocks noGrp="1"/>
          </p:cNvSpPr>
          <p:nvPr>
            <p:ph type="body" idx="1"/>
          </p:nvPr>
        </p:nvSpPr>
        <p:spPr>
          <a:xfrm>
            <a:off x="698501" y="4409759"/>
            <a:ext cx="5588000" cy="4177665"/>
          </a:xfrm>
          <a:prstGeom prst="rect">
            <a:avLst/>
          </a:prstGeom>
        </p:spPr>
        <p:txBody>
          <a:bodyPr spcFirstLastPara="1" wrap="square" lIns="91075" tIns="45525" rIns="91075" bIns="45525" anchor="t" anchorCtr="0">
            <a:noAutofit/>
          </a:bodyPr>
          <a:lstStyle/>
          <a:p>
            <a:pPr marL="0" lvl="0" indent="0" algn="l" rtl="0">
              <a:spcBef>
                <a:spcPts val="360"/>
              </a:spcBef>
              <a:spcAft>
                <a:spcPts val="0"/>
              </a:spcAft>
              <a:buNone/>
            </a:pPr>
            <a:endParaRPr/>
          </a:p>
        </p:txBody>
      </p:sp>
      <p:sp>
        <p:nvSpPr>
          <p:cNvPr id="211" name="Google Shape;211;p11:notes"/>
          <p:cNvSpPr>
            <a:spLocks noGrp="1" noRot="1" noChangeAspect="1"/>
          </p:cNvSpPr>
          <p:nvPr>
            <p:ph type="sldImg" idx="2"/>
          </p:nvPr>
        </p:nvSpPr>
        <p:spPr>
          <a:xfrm>
            <a:off x="400050" y="696913"/>
            <a:ext cx="6186488" cy="34813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タイトル スライド" type="title">
  <p:cSld name="TITLE">
    <p:spTree>
      <p:nvGrpSpPr>
        <p:cNvPr id="1" name="Shape 18"/>
        <p:cNvGrpSpPr/>
        <p:nvPr/>
      </p:nvGrpSpPr>
      <p:grpSpPr>
        <a:xfrm>
          <a:off x="0" y="0"/>
          <a:ext cx="0" cy="0"/>
          <a:chOff x="0" y="0"/>
          <a:chExt cx="0" cy="0"/>
        </a:xfrm>
      </p:grpSpPr>
      <p:sp>
        <p:nvSpPr>
          <p:cNvPr id="19" name="Google Shape;19;p30"/>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Quattrocento Sans"/>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0" name="Google Shape;20;p30"/>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1" name="Google Shape;21;p30"/>
          <p:cNvSpPr txBox="1">
            <a:spLocks noGrp="1"/>
          </p:cNvSpPr>
          <p:nvPr>
            <p:ph type="sldNum" idx="12"/>
          </p:nvPr>
        </p:nvSpPr>
        <p:spPr>
          <a:xfrm>
            <a:off x="11353800" y="6356350"/>
            <a:ext cx="718864" cy="429916"/>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pic>
        <p:nvPicPr>
          <p:cNvPr id="22" name="Google Shape;22;p30"/>
          <p:cNvPicPr preferRelativeResize="0"/>
          <p:nvPr/>
        </p:nvPicPr>
        <p:blipFill rotWithShape="1">
          <a:blip r:embed="rId2">
            <a:alphaModFix/>
          </a:blip>
          <a:srcRect/>
          <a:stretch/>
        </p:blipFill>
        <p:spPr>
          <a:xfrm>
            <a:off x="236901" y="6263284"/>
            <a:ext cx="11715751" cy="46037"/>
          </a:xfrm>
          <a:prstGeom prst="rect">
            <a:avLst/>
          </a:prstGeom>
          <a:noFill/>
          <a:ln>
            <a:noFill/>
          </a:ln>
        </p:spPr>
      </p:pic>
      <p:pic>
        <p:nvPicPr>
          <p:cNvPr id="23" name="Google Shape;23;p30"/>
          <p:cNvPicPr preferRelativeResize="0"/>
          <p:nvPr/>
        </p:nvPicPr>
        <p:blipFill rotWithShape="1">
          <a:blip r:embed="rId2">
            <a:alphaModFix/>
          </a:blip>
          <a:srcRect/>
          <a:stretch/>
        </p:blipFill>
        <p:spPr>
          <a:xfrm>
            <a:off x="236901" y="6263284"/>
            <a:ext cx="11715751" cy="46037"/>
          </a:xfrm>
          <a:prstGeom prst="rect">
            <a:avLst/>
          </a:prstGeom>
          <a:noFill/>
          <a:ln>
            <a:noFill/>
          </a:ln>
        </p:spPr>
      </p:pic>
      <p:pic>
        <p:nvPicPr>
          <p:cNvPr id="24" name="Google Shape;24;p30"/>
          <p:cNvPicPr preferRelativeResize="0"/>
          <p:nvPr/>
        </p:nvPicPr>
        <p:blipFill rotWithShape="1">
          <a:blip r:embed="rId2">
            <a:alphaModFix/>
          </a:blip>
          <a:srcRect/>
          <a:stretch/>
        </p:blipFill>
        <p:spPr>
          <a:xfrm>
            <a:off x="203201" y="304801"/>
            <a:ext cx="11715751" cy="46037"/>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タイトルと&#10;縦書きテキスト" type="vertTx">
  <p:cSld name="VERTICAL_TEXT">
    <p:spTree>
      <p:nvGrpSpPr>
        <p:cNvPr id="1" name="Shape 60"/>
        <p:cNvGrpSpPr/>
        <p:nvPr/>
      </p:nvGrpSpPr>
      <p:grpSpPr>
        <a:xfrm>
          <a:off x="0" y="0"/>
          <a:ext cx="0" cy="0"/>
          <a:chOff x="0" y="0"/>
          <a:chExt cx="0" cy="0"/>
        </a:xfrm>
      </p:grpSpPr>
      <p:sp>
        <p:nvSpPr>
          <p:cNvPr id="61" name="Google Shape;61;p3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2" name="Google Shape;62;p39"/>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3" name="Google Shape;63;p39"/>
          <p:cNvSpPr txBox="1">
            <a:spLocks noGrp="1"/>
          </p:cNvSpPr>
          <p:nvPr>
            <p:ph type="sldNum" idx="12"/>
          </p:nvPr>
        </p:nvSpPr>
        <p:spPr>
          <a:xfrm>
            <a:off x="11353800" y="6356350"/>
            <a:ext cx="718864" cy="429916"/>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縦書きタイトルと縦書きテキスト" type="vertTitleAndTx">
  <p:cSld name="VERTICAL_TITLE_AND_VERTICAL_TEXT">
    <p:spTree>
      <p:nvGrpSpPr>
        <p:cNvPr id="1" name="Shape 64"/>
        <p:cNvGrpSpPr/>
        <p:nvPr/>
      </p:nvGrpSpPr>
      <p:grpSpPr>
        <a:xfrm>
          <a:off x="0" y="0"/>
          <a:ext cx="0" cy="0"/>
          <a:chOff x="0" y="0"/>
          <a:chExt cx="0" cy="0"/>
        </a:xfrm>
      </p:grpSpPr>
      <p:sp>
        <p:nvSpPr>
          <p:cNvPr id="65" name="Google Shape;65;p40"/>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6" name="Google Shape;66;p40"/>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7" name="Google Shape;67;p40"/>
          <p:cNvSpPr txBox="1">
            <a:spLocks noGrp="1"/>
          </p:cNvSpPr>
          <p:nvPr>
            <p:ph type="sldNum" idx="12"/>
          </p:nvPr>
        </p:nvSpPr>
        <p:spPr>
          <a:xfrm>
            <a:off x="11353800" y="6356350"/>
            <a:ext cx="718864" cy="429916"/>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Custom Layout">
  <p:cSld name="Custom Layout">
    <p:spTree>
      <p:nvGrpSpPr>
        <p:cNvPr id="1" name="Shape 68"/>
        <p:cNvGrpSpPr/>
        <p:nvPr/>
      </p:nvGrpSpPr>
      <p:grpSpPr>
        <a:xfrm>
          <a:off x="0" y="0"/>
          <a:ext cx="0" cy="0"/>
          <a:chOff x="0" y="0"/>
          <a:chExt cx="0" cy="0"/>
        </a:xfrm>
      </p:grpSpPr>
      <p:sp>
        <p:nvSpPr>
          <p:cNvPr id="69" name="Google Shape;69;p41"/>
          <p:cNvSpPr txBox="1">
            <a:spLocks noGrp="1"/>
          </p:cNvSpPr>
          <p:nvPr>
            <p:ph type="sldNum" idx="12"/>
          </p:nvPr>
        </p:nvSpPr>
        <p:spPr>
          <a:xfrm>
            <a:off x="11353800" y="6356350"/>
            <a:ext cx="718864" cy="429916"/>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
        <p:nvSpPr>
          <p:cNvPr id="70" name="Google Shape;70;p41"/>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タイトルとコンテンツ" type="obj">
  <p:cSld name="OBJECT">
    <p:spTree>
      <p:nvGrpSpPr>
        <p:cNvPr id="1" name="Shape 25"/>
        <p:cNvGrpSpPr/>
        <p:nvPr/>
      </p:nvGrpSpPr>
      <p:grpSpPr>
        <a:xfrm>
          <a:off x="0" y="0"/>
          <a:ext cx="0" cy="0"/>
          <a:chOff x="0" y="0"/>
          <a:chExt cx="0" cy="0"/>
        </a:xfrm>
      </p:grpSpPr>
      <p:sp>
        <p:nvSpPr>
          <p:cNvPr id="26" name="Google Shape;26;p3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3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31"/>
          <p:cNvSpPr txBox="1">
            <a:spLocks noGrp="1"/>
          </p:cNvSpPr>
          <p:nvPr>
            <p:ph type="sldNum" idx="12"/>
          </p:nvPr>
        </p:nvSpPr>
        <p:spPr>
          <a:xfrm>
            <a:off x="11353800" y="6356350"/>
            <a:ext cx="718864" cy="429916"/>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セクション見出し" type="secHead">
  <p:cSld name="SECTION_HEADER">
    <p:spTree>
      <p:nvGrpSpPr>
        <p:cNvPr id="1" name="Shape 29"/>
        <p:cNvGrpSpPr/>
        <p:nvPr/>
      </p:nvGrpSpPr>
      <p:grpSpPr>
        <a:xfrm>
          <a:off x="0" y="0"/>
          <a:ext cx="0" cy="0"/>
          <a:chOff x="0" y="0"/>
          <a:chExt cx="0" cy="0"/>
        </a:xfrm>
      </p:grpSpPr>
      <p:sp>
        <p:nvSpPr>
          <p:cNvPr id="30" name="Google Shape;30;p32"/>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Quattrocento Sans"/>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32"/>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2" name="Google Shape;32;p32"/>
          <p:cNvSpPr txBox="1">
            <a:spLocks noGrp="1"/>
          </p:cNvSpPr>
          <p:nvPr>
            <p:ph type="sldNum" idx="12"/>
          </p:nvPr>
        </p:nvSpPr>
        <p:spPr>
          <a:xfrm>
            <a:off x="11353800" y="6356350"/>
            <a:ext cx="718864" cy="429916"/>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2 つのコンテンツ" type="twoObj">
  <p:cSld name="TWO_OBJECTS">
    <p:spTree>
      <p:nvGrpSpPr>
        <p:cNvPr id="1" name="Shape 33"/>
        <p:cNvGrpSpPr/>
        <p:nvPr/>
      </p:nvGrpSpPr>
      <p:grpSpPr>
        <a:xfrm>
          <a:off x="0" y="0"/>
          <a:ext cx="0" cy="0"/>
          <a:chOff x="0" y="0"/>
          <a:chExt cx="0" cy="0"/>
        </a:xfrm>
      </p:grpSpPr>
      <p:sp>
        <p:nvSpPr>
          <p:cNvPr id="34" name="Google Shape;34;p3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33"/>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33"/>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33"/>
          <p:cNvSpPr txBox="1">
            <a:spLocks noGrp="1"/>
          </p:cNvSpPr>
          <p:nvPr>
            <p:ph type="sldNum" idx="12"/>
          </p:nvPr>
        </p:nvSpPr>
        <p:spPr>
          <a:xfrm>
            <a:off x="11353800" y="6356350"/>
            <a:ext cx="718864" cy="429916"/>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比較" type="twoTxTwoObj">
  <p:cSld name="TWO_OBJECTS_WITH_TEXT">
    <p:spTree>
      <p:nvGrpSpPr>
        <p:cNvPr id="1" name="Shape 38"/>
        <p:cNvGrpSpPr/>
        <p:nvPr/>
      </p:nvGrpSpPr>
      <p:grpSpPr>
        <a:xfrm>
          <a:off x="0" y="0"/>
          <a:ext cx="0" cy="0"/>
          <a:chOff x="0" y="0"/>
          <a:chExt cx="0" cy="0"/>
        </a:xfrm>
      </p:grpSpPr>
      <p:sp>
        <p:nvSpPr>
          <p:cNvPr id="39" name="Google Shape;39;p34"/>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0" name="Google Shape;40;p34"/>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34"/>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34"/>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34"/>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34"/>
          <p:cNvSpPr txBox="1">
            <a:spLocks noGrp="1"/>
          </p:cNvSpPr>
          <p:nvPr>
            <p:ph type="sldNum" idx="12"/>
          </p:nvPr>
        </p:nvSpPr>
        <p:spPr>
          <a:xfrm>
            <a:off x="11353800" y="6356350"/>
            <a:ext cx="718864" cy="429916"/>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タイトルのみ" type="titleOnly">
  <p:cSld name="TITLE_ONLY">
    <p:spTree>
      <p:nvGrpSpPr>
        <p:cNvPr id="1" name="Shape 45"/>
        <p:cNvGrpSpPr/>
        <p:nvPr/>
      </p:nvGrpSpPr>
      <p:grpSpPr>
        <a:xfrm>
          <a:off x="0" y="0"/>
          <a:ext cx="0" cy="0"/>
          <a:chOff x="0" y="0"/>
          <a:chExt cx="0" cy="0"/>
        </a:xfrm>
      </p:grpSpPr>
      <p:sp>
        <p:nvSpPr>
          <p:cNvPr id="46" name="Google Shape;46;p3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35"/>
          <p:cNvSpPr txBox="1">
            <a:spLocks noGrp="1"/>
          </p:cNvSpPr>
          <p:nvPr>
            <p:ph type="sldNum" idx="12"/>
          </p:nvPr>
        </p:nvSpPr>
        <p:spPr>
          <a:xfrm>
            <a:off x="11353800" y="6356350"/>
            <a:ext cx="718864" cy="429916"/>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白紙" type="blank">
  <p:cSld name="BLANK">
    <p:spTree>
      <p:nvGrpSpPr>
        <p:cNvPr id="1" name="Shape 48"/>
        <p:cNvGrpSpPr/>
        <p:nvPr/>
      </p:nvGrpSpPr>
      <p:grpSpPr>
        <a:xfrm>
          <a:off x="0" y="0"/>
          <a:ext cx="0" cy="0"/>
          <a:chOff x="0" y="0"/>
          <a:chExt cx="0" cy="0"/>
        </a:xfrm>
      </p:grpSpPr>
      <p:sp>
        <p:nvSpPr>
          <p:cNvPr id="49" name="Google Shape;49;p36"/>
          <p:cNvSpPr txBox="1">
            <a:spLocks noGrp="1"/>
          </p:cNvSpPr>
          <p:nvPr>
            <p:ph type="sldNum" idx="12"/>
          </p:nvPr>
        </p:nvSpPr>
        <p:spPr>
          <a:xfrm>
            <a:off x="11353800" y="6356350"/>
            <a:ext cx="718864" cy="429916"/>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タイトル付きの&#10;コンテンツ" type="objTx">
  <p:cSld name="OBJECT_WITH_CAPTION_TEXT">
    <p:spTree>
      <p:nvGrpSpPr>
        <p:cNvPr id="1" name="Shape 50"/>
        <p:cNvGrpSpPr/>
        <p:nvPr/>
      </p:nvGrpSpPr>
      <p:grpSpPr>
        <a:xfrm>
          <a:off x="0" y="0"/>
          <a:ext cx="0" cy="0"/>
          <a:chOff x="0" y="0"/>
          <a:chExt cx="0" cy="0"/>
        </a:xfrm>
      </p:grpSpPr>
      <p:sp>
        <p:nvSpPr>
          <p:cNvPr id="51" name="Google Shape;51;p37"/>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Quattrocento Sans"/>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2" name="Google Shape;52;p37"/>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3" name="Google Shape;53;p37"/>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4" name="Google Shape;54;p37"/>
          <p:cNvSpPr txBox="1">
            <a:spLocks noGrp="1"/>
          </p:cNvSpPr>
          <p:nvPr>
            <p:ph type="sldNum" idx="12"/>
          </p:nvPr>
        </p:nvSpPr>
        <p:spPr>
          <a:xfrm>
            <a:off x="11353800" y="6356350"/>
            <a:ext cx="718864" cy="429916"/>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タイトル付きの図" type="picTx">
  <p:cSld name="PICTURE_WITH_CAPTION_TEXT">
    <p:spTree>
      <p:nvGrpSpPr>
        <p:cNvPr id="1" name="Shape 55"/>
        <p:cNvGrpSpPr/>
        <p:nvPr/>
      </p:nvGrpSpPr>
      <p:grpSpPr>
        <a:xfrm>
          <a:off x="0" y="0"/>
          <a:ext cx="0" cy="0"/>
          <a:chOff x="0" y="0"/>
          <a:chExt cx="0" cy="0"/>
        </a:xfrm>
      </p:grpSpPr>
      <p:sp>
        <p:nvSpPr>
          <p:cNvPr id="56" name="Google Shape;56;p38"/>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Quattrocento Sans"/>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7" name="Google Shape;57;p38"/>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Quattrocento Sans"/>
                <a:ea typeface="Quattrocento Sans"/>
                <a:cs typeface="Quattrocento Sans"/>
                <a:sym typeface="Quattrocento Sans"/>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Quattrocento Sans"/>
                <a:ea typeface="Quattrocento Sans"/>
                <a:cs typeface="Quattrocento Sans"/>
                <a:sym typeface="Quattrocento Sans"/>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Quattrocento Sans"/>
                <a:ea typeface="Quattrocento Sans"/>
                <a:cs typeface="Quattrocento Sans"/>
                <a:sym typeface="Quattrocento Sans"/>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Quattrocento Sans"/>
                <a:ea typeface="Quattrocento Sans"/>
                <a:cs typeface="Quattrocento Sans"/>
                <a:sym typeface="Quattrocento Sans"/>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Quattrocento Sans"/>
                <a:ea typeface="Quattrocento Sans"/>
                <a:cs typeface="Quattrocento Sans"/>
                <a:sym typeface="Quattrocento Sans"/>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Quattrocento Sans"/>
                <a:ea typeface="Quattrocento Sans"/>
                <a:cs typeface="Quattrocento Sans"/>
                <a:sym typeface="Quattrocento Sans"/>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Quattrocento Sans"/>
                <a:ea typeface="Quattrocento Sans"/>
                <a:cs typeface="Quattrocento Sans"/>
                <a:sym typeface="Quattrocento Sans"/>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Quattrocento Sans"/>
                <a:ea typeface="Quattrocento Sans"/>
                <a:cs typeface="Quattrocento Sans"/>
                <a:sym typeface="Quattrocento Sans"/>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Quattrocento Sans"/>
                <a:ea typeface="Quattrocento Sans"/>
                <a:cs typeface="Quattrocento Sans"/>
                <a:sym typeface="Quattrocento Sans"/>
              </a:defRPr>
            </a:lvl9pPr>
          </a:lstStyle>
          <a:p>
            <a:endParaRPr/>
          </a:p>
        </p:txBody>
      </p:sp>
      <p:sp>
        <p:nvSpPr>
          <p:cNvPr id="58" name="Google Shape;58;p38"/>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9" name="Google Shape;59;p38"/>
          <p:cNvSpPr txBox="1">
            <a:spLocks noGrp="1"/>
          </p:cNvSpPr>
          <p:nvPr>
            <p:ph type="sldNum" idx="12"/>
          </p:nvPr>
        </p:nvSpPr>
        <p:spPr>
          <a:xfrm>
            <a:off x="11353800" y="6356350"/>
            <a:ext cx="718864" cy="429916"/>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Quattrocento Sans"/>
                <a:ea typeface="Quattrocento Sans"/>
                <a:cs typeface="Quattrocento Sans"/>
                <a:sym typeface="Quattrocento Sans"/>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Quattrocento Sans"/>
                <a:ea typeface="Quattrocento Sans"/>
                <a:cs typeface="Quattrocento Sans"/>
                <a:sym typeface="Quattrocento Sans"/>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Quattrocento Sans"/>
                <a:ea typeface="Quattrocento Sans"/>
                <a:cs typeface="Quattrocento Sans"/>
                <a:sym typeface="Quattrocento Sans"/>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Quattrocento Sans"/>
                <a:ea typeface="Quattrocento Sans"/>
                <a:cs typeface="Quattrocento Sans"/>
                <a:sym typeface="Quattrocento Sans"/>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Quattrocento Sans"/>
                <a:ea typeface="Quattrocento Sans"/>
                <a:cs typeface="Quattrocento Sans"/>
                <a:sym typeface="Quattrocento Sans"/>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Quattrocento Sans"/>
                <a:ea typeface="Quattrocento Sans"/>
                <a:cs typeface="Quattrocento Sans"/>
                <a:sym typeface="Quattrocento Sans"/>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Quattrocento Sans"/>
                <a:ea typeface="Quattrocento Sans"/>
                <a:cs typeface="Quattrocento Sans"/>
                <a:sym typeface="Quattrocento Sans"/>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Quattrocento Sans"/>
                <a:ea typeface="Quattrocento Sans"/>
                <a:cs typeface="Quattrocento Sans"/>
                <a:sym typeface="Quattrocento Sans"/>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Quattrocento Sans"/>
                <a:ea typeface="Quattrocento Sans"/>
                <a:cs typeface="Quattrocento Sans"/>
                <a:sym typeface="Quattrocento Sans"/>
              </a:defRPr>
            </a:lvl9pPr>
          </a:lstStyle>
          <a:p>
            <a:endParaRPr/>
          </a:p>
        </p:txBody>
      </p:sp>
      <p:sp>
        <p:nvSpPr>
          <p:cNvPr id="11" name="Google Shape;11;p29"/>
          <p:cNvSpPr txBox="1">
            <a:spLocks noGrp="1"/>
          </p:cNvSpPr>
          <p:nvPr>
            <p:ph type="sldNum" idx="12"/>
          </p:nvPr>
        </p:nvSpPr>
        <p:spPr>
          <a:xfrm>
            <a:off x="11353800" y="6356350"/>
            <a:ext cx="718864" cy="429916"/>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b="0" i="0" u="none" strike="noStrike" cap="none">
                <a:solidFill>
                  <a:srgbClr val="888888"/>
                </a:solidFill>
                <a:latin typeface="Arial"/>
                <a:ea typeface="Arial"/>
                <a:cs typeface="Arial"/>
                <a:sym typeface="Arial"/>
              </a:defRPr>
            </a:lvl1pPr>
            <a:lvl2pPr marL="0" marR="0" lvl="1" indent="0" algn="r" rtl="0">
              <a:spcBef>
                <a:spcPts val="0"/>
              </a:spcBef>
              <a:spcAft>
                <a:spcPts val="0"/>
              </a:spcAft>
              <a:buNone/>
              <a:defRPr sz="1200" b="0" i="0" u="none" strike="noStrike" cap="none">
                <a:solidFill>
                  <a:srgbClr val="888888"/>
                </a:solidFill>
                <a:latin typeface="Arial"/>
                <a:ea typeface="Arial"/>
                <a:cs typeface="Arial"/>
                <a:sym typeface="Arial"/>
              </a:defRPr>
            </a:lvl2pPr>
            <a:lvl3pPr marL="0" marR="0" lvl="2" indent="0" algn="r" rtl="0">
              <a:spcBef>
                <a:spcPts val="0"/>
              </a:spcBef>
              <a:spcAft>
                <a:spcPts val="0"/>
              </a:spcAft>
              <a:buNone/>
              <a:defRPr sz="1200" b="0" i="0" u="none" strike="noStrike" cap="none">
                <a:solidFill>
                  <a:srgbClr val="888888"/>
                </a:solidFill>
                <a:latin typeface="Arial"/>
                <a:ea typeface="Arial"/>
                <a:cs typeface="Arial"/>
                <a:sym typeface="Arial"/>
              </a:defRPr>
            </a:lvl3pPr>
            <a:lvl4pPr marL="0" marR="0" lvl="3" indent="0" algn="r" rtl="0">
              <a:spcBef>
                <a:spcPts val="0"/>
              </a:spcBef>
              <a:spcAft>
                <a:spcPts val="0"/>
              </a:spcAft>
              <a:buNone/>
              <a:defRPr sz="1200" b="0" i="0" u="none" strike="noStrike" cap="none">
                <a:solidFill>
                  <a:srgbClr val="888888"/>
                </a:solidFill>
                <a:latin typeface="Arial"/>
                <a:ea typeface="Arial"/>
                <a:cs typeface="Arial"/>
                <a:sym typeface="Arial"/>
              </a:defRPr>
            </a:lvl4pPr>
            <a:lvl5pPr marL="0" marR="0" lvl="4" indent="0" algn="r" rtl="0">
              <a:spcBef>
                <a:spcPts val="0"/>
              </a:spcBef>
              <a:spcAft>
                <a:spcPts val="0"/>
              </a:spcAft>
              <a:buNone/>
              <a:defRPr sz="1200" b="0" i="0" u="none" strike="noStrike" cap="none">
                <a:solidFill>
                  <a:srgbClr val="888888"/>
                </a:solidFill>
                <a:latin typeface="Arial"/>
                <a:ea typeface="Arial"/>
                <a:cs typeface="Arial"/>
                <a:sym typeface="Arial"/>
              </a:defRPr>
            </a:lvl5pPr>
            <a:lvl6pPr marL="0" marR="0" lvl="5" indent="0" algn="r" rtl="0">
              <a:spcBef>
                <a:spcPts val="0"/>
              </a:spcBef>
              <a:spcAft>
                <a:spcPts val="0"/>
              </a:spcAft>
              <a:buNone/>
              <a:defRPr sz="1200" b="0" i="0" u="none" strike="noStrike" cap="none">
                <a:solidFill>
                  <a:srgbClr val="888888"/>
                </a:solidFill>
                <a:latin typeface="Arial"/>
                <a:ea typeface="Arial"/>
                <a:cs typeface="Arial"/>
                <a:sym typeface="Arial"/>
              </a:defRPr>
            </a:lvl6pPr>
            <a:lvl7pPr marL="0" marR="0" lvl="6" indent="0" algn="r" rtl="0">
              <a:spcBef>
                <a:spcPts val="0"/>
              </a:spcBef>
              <a:spcAft>
                <a:spcPts val="0"/>
              </a:spcAft>
              <a:buNone/>
              <a:defRPr sz="1200" b="0" i="0" u="none" strike="noStrike" cap="none">
                <a:solidFill>
                  <a:srgbClr val="888888"/>
                </a:solidFill>
                <a:latin typeface="Arial"/>
                <a:ea typeface="Arial"/>
                <a:cs typeface="Arial"/>
                <a:sym typeface="Arial"/>
              </a:defRPr>
            </a:lvl7pPr>
            <a:lvl8pPr marL="0" marR="0" lvl="7" indent="0" algn="r" rtl="0">
              <a:spcBef>
                <a:spcPts val="0"/>
              </a:spcBef>
              <a:spcAft>
                <a:spcPts val="0"/>
              </a:spcAft>
              <a:buNone/>
              <a:defRPr sz="1200" b="0" i="0" u="none" strike="noStrike" cap="none">
                <a:solidFill>
                  <a:srgbClr val="888888"/>
                </a:solidFill>
                <a:latin typeface="Arial"/>
                <a:ea typeface="Arial"/>
                <a:cs typeface="Arial"/>
                <a:sym typeface="Arial"/>
              </a:defRPr>
            </a:lvl8pPr>
            <a:lvl9pPr marL="0" marR="0" lvl="8" indent="0" algn="r" rtl="0">
              <a:spcBef>
                <a:spcPts val="0"/>
              </a:spcBef>
              <a:spcAft>
                <a:spcPts val="0"/>
              </a:spcAft>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pic>
        <p:nvPicPr>
          <p:cNvPr id="13" name="Google Shape;13;p29"/>
          <p:cNvPicPr preferRelativeResize="0"/>
          <p:nvPr/>
        </p:nvPicPr>
        <p:blipFill rotWithShape="1">
          <a:blip r:embed="rId14">
            <a:alphaModFix/>
          </a:blip>
          <a:srcRect/>
          <a:stretch/>
        </p:blipFill>
        <p:spPr>
          <a:xfrm>
            <a:off x="203201" y="304801"/>
            <a:ext cx="11715751" cy="46037"/>
          </a:xfrm>
          <a:prstGeom prst="rect">
            <a:avLst/>
          </a:prstGeom>
          <a:noFill/>
          <a:ln>
            <a:noFill/>
          </a:ln>
        </p:spPr>
      </p:pic>
      <p:pic>
        <p:nvPicPr>
          <p:cNvPr id="14" name="Google Shape;14;p29"/>
          <p:cNvPicPr preferRelativeResize="0"/>
          <p:nvPr/>
        </p:nvPicPr>
        <p:blipFill rotWithShape="1">
          <a:blip r:embed="rId14">
            <a:alphaModFix/>
          </a:blip>
          <a:srcRect/>
          <a:stretch/>
        </p:blipFill>
        <p:spPr>
          <a:xfrm>
            <a:off x="236901" y="6263284"/>
            <a:ext cx="11715751" cy="46037"/>
          </a:xfrm>
          <a:prstGeom prst="rect">
            <a:avLst/>
          </a:prstGeom>
          <a:noFill/>
          <a:ln>
            <a:noFill/>
          </a:ln>
        </p:spPr>
      </p:pic>
      <p:sp>
        <p:nvSpPr>
          <p:cNvPr id="15" name="Google Shape;15;p2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Quattrocento Sans"/>
              <a:buNone/>
              <a:defRPr sz="4400" b="0" i="0" u="none" strike="noStrike" cap="none">
                <a:solidFill>
                  <a:schemeClr val="dk1"/>
                </a:solidFill>
                <a:latin typeface="Quattrocento Sans"/>
                <a:ea typeface="Quattrocento Sans"/>
                <a:cs typeface="Quattrocento Sans"/>
                <a:sym typeface="Quattrocento San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28.png"/><Relationship Id="rId5" Type="http://schemas.openxmlformats.org/officeDocument/2006/relationships/image" Target="../media/image27.png"/><Relationship Id="rId4" Type="http://schemas.openxmlformats.org/officeDocument/2006/relationships/image" Target="../media/image26.png"/></Relationships>
</file>

<file path=ppt/slides/_rels/slide11.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32.png"/><Relationship Id="rId5" Type="http://schemas.openxmlformats.org/officeDocument/2006/relationships/image" Target="../media/image31.png"/><Relationship Id="rId4" Type="http://schemas.openxmlformats.org/officeDocument/2006/relationships/image" Target="../media/image30.png"/></Relationships>
</file>

<file path=ppt/slides/_rels/slide12.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trends.google.co.jp/trends/?geo=JP"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8.xml.rels><?xml version="1.0" encoding="UTF-8" standalone="yes"?>
<Relationships xmlns="http://schemas.openxmlformats.org/package/2006/relationships"><Relationship Id="rId3" Type="http://schemas.openxmlformats.org/officeDocument/2006/relationships/image" Target="../media/image21.png"/><Relationship Id="rId7" Type="http://schemas.openxmlformats.org/officeDocument/2006/relationships/image" Target="../media/image24.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23.png"/><Relationship Id="rId4" Type="http://schemas.openxmlformats.org/officeDocument/2006/relationships/image" Target="../media/image22.png"/></Relationships>
</file>

<file path=ppt/slides/_rels/slide9.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1"/>
          <p:cNvSpPr txBox="1">
            <a:spLocks noGrp="1"/>
          </p:cNvSpPr>
          <p:nvPr>
            <p:ph type="ctrTitle"/>
          </p:nvPr>
        </p:nvSpPr>
        <p:spPr>
          <a:xfrm>
            <a:off x="1524000" y="1545456"/>
            <a:ext cx="9144000" cy="238760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chemeClr val="dk1"/>
              </a:buClr>
              <a:buSzPts val="4000"/>
              <a:buFont typeface="Quattrocento Sans"/>
              <a:buNone/>
            </a:pPr>
            <a:br>
              <a:rPr lang="ja-JP" sz="4000"/>
            </a:br>
            <a:r>
              <a:rPr lang="ja-JP" b="1"/>
              <a:t>Experimentation Works</a:t>
            </a:r>
            <a:br>
              <a:rPr lang="ja-JP" b="1"/>
            </a:br>
            <a:r>
              <a:rPr lang="ja-JP" b="1"/>
              <a:t>7章</a:t>
            </a:r>
            <a:endParaRPr b="1"/>
          </a:p>
        </p:txBody>
      </p:sp>
      <p:sp>
        <p:nvSpPr>
          <p:cNvPr id="76" name="Google Shape;76;p1"/>
          <p:cNvSpPr txBox="1">
            <a:spLocks noGrp="1"/>
          </p:cNvSpPr>
          <p:nvPr>
            <p:ph type="subTitle" idx="1"/>
          </p:nvPr>
        </p:nvSpPr>
        <p:spPr>
          <a:xfrm>
            <a:off x="1524000" y="3602038"/>
            <a:ext cx="9144000" cy="2275234"/>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2400"/>
              <a:buNone/>
            </a:pPr>
            <a:endParaRPr/>
          </a:p>
          <a:p>
            <a:pPr marL="0" lvl="0" indent="0" algn="ctr" rtl="0">
              <a:lnSpc>
                <a:spcPct val="90000"/>
              </a:lnSpc>
              <a:spcBef>
                <a:spcPts val="1000"/>
              </a:spcBef>
              <a:spcAft>
                <a:spcPts val="0"/>
              </a:spcAft>
              <a:buClr>
                <a:schemeClr val="dk1"/>
              </a:buClr>
              <a:buSzPts val="2400"/>
              <a:buNone/>
            </a:pPr>
            <a:r>
              <a:rPr lang="ja-JP"/>
              <a:t>Yuki Tanaike</a:t>
            </a:r>
            <a:endParaRPr/>
          </a:p>
          <a:p>
            <a:pPr marL="0" lvl="0" indent="0" algn="ctr" rtl="0">
              <a:lnSpc>
                <a:spcPct val="90000"/>
              </a:lnSpc>
              <a:spcBef>
                <a:spcPts val="1000"/>
              </a:spcBef>
              <a:spcAft>
                <a:spcPts val="0"/>
              </a:spcAft>
              <a:buClr>
                <a:schemeClr val="dk1"/>
              </a:buClr>
              <a:buSzPts val="2400"/>
              <a:buNone/>
            </a:pPr>
            <a:endParaRPr/>
          </a:p>
        </p:txBody>
      </p:sp>
      <p:sp>
        <p:nvSpPr>
          <p:cNvPr id="77" name="Google Shape;77;p1"/>
          <p:cNvSpPr txBox="1">
            <a:spLocks noGrp="1"/>
          </p:cNvSpPr>
          <p:nvPr>
            <p:ph type="sldNum" idx="12"/>
          </p:nvPr>
        </p:nvSpPr>
        <p:spPr>
          <a:xfrm>
            <a:off x="11353800" y="6356350"/>
            <a:ext cx="718864" cy="429916"/>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ltLang="ja-JP"/>
              <a:t>1</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1" name="Google Shape;261;p12"/>
          <p:cNvSpPr txBox="1">
            <a:spLocks noGrp="1"/>
          </p:cNvSpPr>
          <p:nvPr>
            <p:ph type="title"/>
          </p:nvPr>
        </p:nvSpPr>
        <p:spPr>
          <a:xfrm>
            <a:off x="263352" y="482282"/>
            <a:ext cx="11928648" cy="71447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2800"/>
              <a:buFont typeface="Quattrocento Sans"/>
              <a:buNone/>
            </a:pPr>
            <a:r>
              <a:rPr lang="ja-JP" sz="2800"/>
              <a:t>神話6:ビッグデータやビジネスアナリティクスの時代に因果関係を</a:t>
            </a:r>
            <a:br>
              <a:rPr lang="ja-JP" sz="2800"/>
            </a:br>
            <a:r>
              <a:rPr lang="ja-JP" sz="2800"/>
              <a:t>             理解することはもはや必要ない。なぜ実験に時間を費やすのか？</a:t>
            </a:r>
            <a:endParaRPr sz="2800"/>
          </a:p>
        </p:txBody>
      </p:sp>
      <p:sp>
        <p:nvSpPr>
          <p:cNvPr id="262" name="Google Shape;262;p12"/>
          <p:cNvSpPr txBox="1">
            <a:spLocks noGrp="1"/>
          </p:cNvSpPr>
          <p:nvPr>
            <p:ph type="sldNum" idx="12"/>
          </p:nvPr>
        </p:nvSpPr>
        <p:spPr>
          <a:xfrm>
            <a:off x="11353800" y="6356350"/>
            <a:ext cx="718864" cy="429916"/>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ltLang="ja-JP"/>
              <a:t>10</a:t>
            </a:fld>
            <a:endParaRPr/>
          </a:p>
        </p:txBody>
      </p:sp>
      <p:sp>
        <p:nvSpPr>
          <p:cNvPr id="263" name="Google Shape;263;p12"/>
          <p:cNvSpPr/>
          <p:nvPr/>
        </p:nvSpPr>
        <p:spPr>
          <a:xfrm>
            <a:off x="983432" y="5581687"/>
            <a:ext cx="10070812" cy="646331"/>
          </a:xfrm>
          <a:prstGeom prst="rect">
            <a:avLst/>
          </a:prstGeom>
          <a:solidFill>
            <a:schemeClr val="lt1"/>
          </a:solidFill>
          <a:ln w="12700" cap="flat" cmpd="sng">
            <a:solidFill>
              <a:schemeClr val="accent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ja-JP" sz="1800">
                <a:solidFill>
                  <a:schemeClr val="dk1"/>
                </a:solidFill>
                <a:latin typeface="Arial"/>
                <a:ea typeface="Arial"/>
                <a:cs typeface="Arial"/>
                <a:sym typeface="Arial"/>
              </a:rPr>
              <a:t>相関よりも因果関係の方が物事を適切に理解している。適切な判断や応用が可能</a:t>
            </a:r>
            <a:endParaRPr sz="1800">
              <a:solidFill>
                <a:schemeClr val="dk1"/>
              </a:solidFill>
              <a:latin typeface="Arial"/>
              <a:ea typeface="Arial"/>
              <a:cs typeface="Arial"/>
              <a:sym typeface="Arial"/>
            </a:endParaRPr>
          </a:p>
          <a:p>
            <a:pPr marL="0" marR="0" lvl="0" indent="0" algn="ctr" rtl="0">
              <a:spcBef>
                <a:spcPts val="0"/>
              </a:spcBef>
              <a:spcAft>
                <a:spcPts val="0"/>
              </a:spcAft>
              <a:buNone/>
            </a:pPr>
            <a:r>
              <a:rPr lang="ja-JP" sz="1800">
                <a:solidFill>
                  <a:schemeClr val="dk1"/>
                </a:solidFill>
                <a:latin typeface="Arial"/>
                <a:ea typeface="Arial"/>
                <a:cs typeface="Arial"/>
                <a:sym typeface="Arial"/>
              </a:rPr>
              <a:t>実験とビッグデータの進歩は補完であって、代替ではないこと</a:t>
            </a:r>
            <a:endParaRPr sz="1800">
              <a:solidFill>
                <a:schemeClr val="dk1"/>
              </a:solidFill>
              <a:latin typeface="Arial"/>
              <a:ea typeface="Arial"/>
              <a:cs typeface="Arial"/>
              <a:sym typeface="Arial"/>
            </a:endParaRPr>
          </a:p>
        </p:txBody>
      </p:sp>
      <p:sp>
        <p:nvSpPr>
          <p:cNvPr id="264" name="Google Shape;264;p12"/>
          <p:cNvSpPr/>
          <p:nvPr/>
        </p:nvSpPr>
        <p:spPr>
          <a:xfrm>
            <a:off x="1523493" y="1475435"/>
            <a:ext cx="2808312" cy="369332"/>
          </a:xfrm>
          <a:prstGeom prst="rect">
            <a:avLst/>
          </a:prstGeom>
          <a:gradFill>
            <a:gsLst>
              <a:gs pos="0">
                <a:srgbClr val="D1D1D1"/>
              </a:gs>
              <a:gs pos="50000">
                <a:srgbClr val="C7C7C7"/>
              </a:gs>
              <a:gs pos="100000">
                <a:srgbClr val="C0C0C0"/>
              </a:gs>
            </a:gsLst>
            <a:lin ang="5400000" scaled="0"/>
          </a:gradFill>
          <a:ln w="9525" cap="flat" cmpd="sng">
            <a:solidFill>
              <a:schemeClr val="accent3"/>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Clr>
                <a:schemeClr val="dk1"/>
              </a:buClr>
              <a:buSzPts val="1800"/>
              <a:buFont typeface="Arial"/>
              <a:buNone/>
            </a:pPr>
            <a:r>
              <a:rPr lang="ja-JP" sz="1800">
                <a:solidFill>
                  <a:schemeClr val="dk1"/>
                </a:solidFill>
                <a:latin typeface="Arial"/>
                <a:ea typeface="Arial"/>
                <a:cs typeface="Arial"/>
                <a:sym typeface="Arial"/>
              </a:rPr>
              <a:t>反対派</a:t>
            </a:r>
            <a:endParaRPr sz="1800">
              <a:solidFill>
                <a:schemeClr val="dk1"/>
              </a:solidFill>
              <a:latin typeface="Arial"/>
              <a:ea typeface="Arial"/>
              <a:cs typeface="Arial"/>
              <a:sym typeface="Arial"/>
            </a:endParaRPr>
          </a:p>
        </p:txBody>
      </p:sp>
      <p:sp>
        <p:nvSpPr>
          <p:cNvPr id="265" name="Google Shape;265;p12"/>
          <p:cNvSpPr/>
          <p:nvPr/>
        </p:nvSpPr>
        <p:spPr>
          <a:xfrm>
            <a:off x="7680176" y="1475435"/>
            <a:ext cx="2808312" cy="369332"/>
          </a:xfrm>
          <a:prstGeom prst="rect">
            <a:avLst/>
          </a:prstGeom>
          <a:gradFill>
            <a:gsLst>
              <a:gs pos="0">
                <a:srgbClr val="D1D1D1"/>
              </a:gs>
              <a:gs pos="50000">
                <a:srgbClr val="C7C7C7"/>
              </a:gs>
              <a:gs pos="100000">
                <a:srgbClr val="C0C0C0"/>
              </a:gs>
            </a:gsLst>
            <a:lin ang="5400000" scaled="0"/>
          </a:gradFill>
          <a:ln w="9525" cap="flat" cmpd="sng">
            <a:solidFill>
              <a:schemeClr val="accent3"/>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Clr>
                <a:schemeClr val="dk1"/>
              </a:buClr>
              <a:buSzPts val="1800"/>
              <a:buFont typeface="Arial"/>
              <a:buNone/>
            </a:pPr>
            <a:r>
              <a:rPr lang="ja-JP" sz="1800">
                <a:solidFill>
                  <a:schemeClr val="dk1"/>
                </a:solidFill>
                <a:latin typeface="Arial"/>
                <a:ea typeface="Arial"/>
                <a:cs typeface="Arial"/>
                <a:sym typeface="Arial"/>
              </a:rPr>
              <a:t>筆者の主張</a:t>
            </a:r>
            <a:endParaRPr sz="1800">
              <a:solidFill>
                <a:schemeClr val="dk1"/>
              </a:solidFill>
              <a:latin typeface="Arial"/>
              <a:ea typeface="Arial"/>
              <a:cs typeface="Arial"/>
              <a:sym typeface="Arial"/>
            </a:endParaRPr>
          </a:p>
        </p:txBody>
      </p:sp>
      <p:cxnSp>
        <p:nvCxnSpPr>
          <p:cNvPr id="266" name="Google Shape;266;p12"/>
          <p:cNvCxnSpPr/>
          <p:nvPr/>
        </p:nvCxnSpPr>
        <p:spPr>
          <a:xfrm>
            <a:off x="6168008" y="1628800"/>
            <a:ext cx="0" cy="4032448"/>
          </a:xfrm>
          <a:prstGeom prst="straightConnector1">
            <a:avLst/>
          </a:prstGeom>
          <a:noFill/>
          <a:ln w="9525" cap="flat" cmpd="sng">
            <a:solidFill>
              <a:schemeClr val="dk1"/>
            </a:solidFill>
            <a:prstDash val="dash"/>
            <a:miter lim="800000"/>
            <a:headEnd type="none" w="sm" len="sm"/>
            <a:tailEnd type="none" w="sm" len="sm"/>
          </a:ln>
        </p:spPr>
      </p:cxnSp>
      <p:sp>
        <p:nvSpPr>
          <p:cNvPr id="267" name="Google Shape;267;p12"/>
          <p:cNvSpPr/>
          <p:nvPr/>
        </p:nvSpPr>
        <p:spPr>
          <a:xfrm>
            <a:off x="119336" y="4509120"/>
            <a:ext cx="6096000" cy="1015663"/>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ja-JP" sz="2100" b="1">
                <a:solidFill>
                  <a:srgbClr val="000000"/>
                </a:solidFill>
                <a:latin typeface="Arial"/>
                <a:ea typeface="Arial"/>
                <a:cs typeface="Arial"/>
                <a:sym typeface="Arial"/>
              </a:rPr>
              <a:t>相関関係</a:t>
            </a:r>
            <a:endParaRPr sz="2100" b="1">
              <a:solidFill>
                <a:srgbClr val="000000"/>
              </a:solidFill>
              <a:latin typeface="Arial"/>
              <a:ea typeface="Arial"/>
              <a:cs typeface="Arial"/>
              <a:sym typeface="Arial"/>
            </a:endParaRPr>
          </a:p>
          <a:p>
            <a:pPr marL="0" marR="0" lvl="0" indent="0" algn="l" rtl="0">
              <a:spcBef>
                <a:spcPts val="0"/>
              </a:spcBef>
              <a:spcAft>
                <a:spcPts val="0"/>
              </a:spcAft>
              <a:buNone/>
            </a:pPr>
            <a:r>
              <a:rPr lang="ja-JP" sz="1500">
                <a:solidFill>
                  <a:srgbClr val="000000"/>
                </a:solidFill>
                <a:latin typeface="Arial"/>
                <a:ea typeface="Arial"/>
                <a:cs typeface="Arial"/>
                <a:sym typeface="Arial"/>
              </a:rPr>
              <a:t>なぜ起こったのかを理解することなく、企業はそれに基づいて行動。</a:t>
            </a:r>
            <a:endParaRPr sz="1500">
              <a:solidFill>
                <a:srgbClr val="000000"/>
              </a:solidFill>
              <a:latin typeface="Arial"/>
              <a:ea typeface="Arial"/>
              <a:cs typeface="Arial"/>
              <a:sym typeface="Arial"/>
            </a:endParaRPr>
          </a:p>
          <a:p>
            <a:pPr marL="0" marR="0" lvl="0" indent="0" algn="l" rtl="0">
              <a:spcBef>
                <a:spcPts val="0"/>
              </a:spcBef>
              <a:spcAft>
                <a:spcPts val="0"/>
              </a:spcAft>
              <a:buNone/>
            </a:pPr>
            <a:r>
              <a:rPr lang="ja-JP" sz="1500">
                <a:solidFill>
                  <a:srgbClr val="000000"/>
                </a:solidFill>
                <a:latin typeface="Arial"/>
                <a:ea typeface="Arial"/>
                <a:cs typeface="Arial"/>
                <a:sym typeface="Arial"/>
              </a:rPr>
              <a:t>ビックデータがあれば十分である。</a:t>
            </a:r>
            <a:endParaRPr sz="1500">
              <a:solidFill>
                <a:schemeClr val="dk1"/>
              </a:solidFill>
              <a:latin typeface="Arial"/>
              <a:ea typeface="Arial"/>
              <a:cs typeface="Arial"/>
              <a:sym typeface="Arial"/>
            </a:endParaRPr>
          </a:p>
        </p:txBody>
      </p:sp>
      <p:sp>
        <p:nvSpPr>
          <p:cNvPr id="268" name="Google Shape;268;p12"/>
          <p:cNvSpPr/>
          <p:nvPr/>
        </p:nvSpPr>
        <p:spPr>
          <a:xfrm>
            <a:off x="7460160" y="2312005"/>
            <a:ext cx="4572085" cy="6463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1800">
                <a:solidFill>
                  <a:schemeClr val="dk1"/>
                </a:solidFill>
                <a:latin typeface="Arial"/>
                <a:ea typeface="Arial"/>
                <a:cs typeface="Arial"/>
                <a:sym typeface="Arial"/>
              </a:rPr>
              <a:t>物事がなぜ起こるか理解することはコストがかかる</a:t>
            </a:r>
            <a:endParaRPr sz="1800">
              <a:solidFill>
                <a:srgbClr val="000000"/>
              </a:solidFill>
              <a:latin typeface="Arial"/>
              <a:ea typeface="Arial"/>
              <a:cs typeface="Arial"/>
              <a:sym typeface="Arial"/>
            </a:endParaRPr>
          </a:p>
          <a:p>
            <a:pPr marL="0" marR="0" lvl="0" indent="0" algn="l" rtl="0">
              <a:spcBef>
                <a:spcPts val="0"/>
              </a:spcBef>
              <a:spcAft>
                <a:spcPts val="0"/>
              </a:spcAft>
              <a:buNone/>
            </a:pPr>
            <a:r>
              <a:rPr lang="ja-JP" sz="1800">
                <a:solidFill>
                  <a:srgbClr val="000000"/>
                </a:solidFill>
                <a:latin typeface="Arial"/>
                <a:ea typeface="Arial"/>
                <a:cs typeface="Arial"/>
                <a:sym typeface="Arial"/>
              </a:rPr>
              <a:t>医療の場合は危険</a:t>
            </a:r>
            <a:endParaRPr sz="1800">
              <a:solidFill>
                <a:schemeClr val="dk1"/>
              </a:solidFill>
              <a:latin typeface="Arial"/>
              <a:ea typeface="Arial"/>
              <a:cs typeface="Arial"/>
              <a:sym typeface="Arial"/>
            </a:endParaRPr>
          </a:p>
        </p:txBody>
      </p:sp>
      <p:pic>
        <p:nvPicPr>
          <p:cNvPr id="269" name="Google Shape;269;p12"/>
          <p:cNvPicPr preferRelativeResize="0"/>
          <p:nvPr/>
        </p:nvPicPr>
        <p:blipFill rotWithShape="1">
          <a:blip r:embed="rId3">
            <a:alphaModFix/>
          </a:blip>
          <a:srcRect/>
          <a:stretch/>
        </p:blipFill>
        <p:spPr>
          <a:xfrm>
            <a:off x="2330024" y="2077427"/>
            <a:ext cx="1309160" cy="809790"/>
          </a:xfrm>
          <a:prstGeom prst="rect">
            <a:avLst/>
          </a:prstGeom>
          <a:noFill/>
          <a:ln>
            <a:noFill/>
          </a:ln>
        </p:spPr>
      </p:pic>
      <p:sp>
        <p:nvSpPr>
          <p:cNvPr id="270" name="Google Shape;270;p12"/>
          <p:cNvSpPr/>
          <p:nvPr/>
        </p:nvSpPr>
        <p:spPr>
          <a:xfrm>
            <a:off x="2194871" y="2954384"/>
            <a:ext cx="1529586" cy="64633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endParaRPr sz="1700" b="1">
              <a:solidFill>
                <a:srgbClr val="000000"/>
              </a:solidFill>
              <a:latin typeface="Arial"/>
              <a:ea typeface="Arial"/>
              <a:cs typeface="Arial"/>
              <a:sym typeface="Arial"/>
            </a:endParaRPr>
          </a:p>
          <a:p>
            <a:pPr marL="0" marR="0" lvl="0" indent="0" algn="ctr" rtl="0">
              <a:spcBef>
                <a:spcPts val="0"/>
              </a:spcBef>
              <a:spcAft>
                <a:spcPts val="0"/>
              </a:spcAft>
              <a:buNone/>
            </a:pPr>
            <a:r>
              <a:rPr lang="ja-JP" sz="1700" b="1">
                <a:solidFill>
                  <a:srgbClr val="000000"/>
                </a:solidFill>
                <a:latin typeface="Arial"/>
                <a:ea typeface="Arial"/>
                <a:cs typeface="Arial"/>
                <a:sym typeface="Arial"/>
              </a:rPr>
              <a:t>購入者に推薦</a:t>
            </a:r>
            <a:endParaRPr sz="1700" b="1">
              <a:solidFill>
                <a:srgbClr val="000000"/>
              </a:solidFill>
              <a:latin typeface="Arial"/>
              <a:ea typeface="Arial"/>
              <a:cs typeface="Arial"/>
              <a:sym typeface="Arial"/>
            </a:endParaRPr>
          </a:p>
        </p:txBody>
      </p:sp>
      <p:sp>
        <p:nvSpPr>
          <p:cNvPr id="271" name="Google Shape;271;p12"/>
          <p:cNvSpPr/>
          <p:nvPr/>
        </p:nvSpPr>
        <p:spPr>
          <a:xfrm>
            <a:off x="623392" y="4053272"/>
            <a:ext cx="1745991"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1500">
                <a:solidFill>
                  <a:srgbClr val="000000"/>
                </a:solidFill>
                <a:latin typeface="Arial"/>
                <a:ea typeface="Arial"/>
                <a:cs typeface="Arial"/>
                <a:sym typeface="Arial"/>
              </a:rPr>
              <a:t>トイレットペーパー</a:t>
            </a:r>
            <a:endParaRPr sz="1500">
              <a:solidFill>
                <a:schemeClr val="dk1"/>
              </a:solidFill>
              <a:latin typeface="Arial"/>
              <a:ea typeface="Arial"/>
              <a:cs typeface="Arial"/>
              <a:sym typeface="Arial"/>
            </a:endParaRPr>
          </a:p>
        </p:txBody>
      </p:sp>
      <p:sp>
        <p:nvSpPr>
          <p:cNvPr id="272" name="Google Shape;272;p12"/>
          <p:cNvSpPr/>
          <p:nvPr/>
        </p:nvSpPr>
        <p:spPr>
          <a:xfrm>
            <a:off x="3529571" y="3938989"/>
            <a:ext cx="2252400" cy="6462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ja-JP" sz="1300">
                <a:solidFill>
                  <a:srgbClr val="000000"/>
                </a:solidFill>
                <a:latin typeface="Arial"/>
                <a:ea typeface="Arial"/>
                <a:cs typeface="Arial"/>
                <a:sym typeface="Arial"/>
              </a:rPr>
              <a:t>オーガニックのエキストラ</a:t>
            </a:r>
            <a:endParaRPr sz="1300">
              <a:solidFill>
                <a:srgbClr val="000000"/>
              </a:solidFill>
              <a:latin typeface="Arial"/>
              <a:ea typeface="Arial"/>
              <a:cs typeface="Arial"/>
              <a:sym typeface="Arial"/>
            </a:endParaRPr>
          </a:p>
          <a:p>
            <a:pPr marL="0" marR="0" lvl="0" indent="0" algn="ctr" rtl="0">
              <a:spcBef>
                <a:spcPts val="0"/>
              </a:spcBef>
              <a:spcAft>
                <a:spcPts val="0"/>
              </a:spcAft>
              <a:buNone/>
            </a:pPr>
            <a:r>
              <a:rPr lang="ja-JP" sz="1300">
                <a:solidFill>
                  <a:srgbClr val="000000"/>
                </a:solidFill>
                <a:latin typeface="Arial"/>
                <a:ea typeface="Arial"/>
                <a:cs typeface="Arial"/>
                <a:sym typeface="Arial"/>
              </a:rPr>
              <a:t>バージンオリーブオイル</a:t>
            </a:r>
            <a:endParaRPr sz="1300">
              <a:solidFill>
                <a:schemeClr val="dk1"/>
              </a:solidFill>
              <a:latin typeface="Arial"/>
              <a:ea typeface="Arial"/>
              <a:cs typeface="Arial"/>
              <a:sym typeface="Arial"/>
            </a:endParaRPr>
          </a:p>
        </p:txBody>
      </p:sp>
      <p:pic>
        <p:nvPicPr>
          <p:cNvPr id="273" name="Google Shape;273;p12"/>
          <p:cNvPicPr preferRelativeResize="0"/>
          <p:nvPr/>
        </p:nvPicPr>
        <p:blipFill rotWithShape="1">
          <a:blip r:embed="rId4">
            <a:alphaModFix/>
          </a:blip>
          <a:srcRect/>
          <a:stretch/>
        </p:blipFill>
        <p:spPr>
          <a:xfrm>
            <a:off x="638925" y="2304571"/>
            <a:ext cx="1625600" cy="1625600"/>
          </a:xfrm>
          <a:prstGeom prst="rect">
            <a:avLst/>
          </a:prstGeom>
          <a:noFill/>
          <a:ln>
            <a:noFill/>
          </a:ln>
        </p:spPr>
      </p:pic>
      <p:pic>
        <p:nvPicPr>
          <p:cNvPr id="274" name="Google Shape;274;p12"/>
          <p:cNvPicPr preferRelativeResize="0"/>
          <p:nvPr/>
        </p:nvPicPr>
        <p:blipFill rotWithShape="1">
          <a:blip r:embed="rId5">
            <a:alphaModFix/>
          </a:blip>
          <a:srcRect/>
          <a:stretch/>
        </p:blipFill>
        <p:spPr>
          <a:xfrm>
            <a:off x="3885402" y="2232464"/>
            <a:ext cx="1625600" cy="1625600"/>
          </a:xfrm>
          <a:prstGeom prst="rect">
            <a:avLst/>
          </a:prstGeom>
          <a:noFill/>
          <a:ln>
            <a:noFill/>
          </a:ln>
        </p:spPr>
      </p:pic>
      <p:sp>
        <p:nvSpPr>
          <p:cNvPr id="275" name="Google Shape;275;p12"/>
          <p:cNvSpPr/>
          <p:nvPr/>
        </p:nvSpPr>
        <p:spPr>
          <a:xfrm>
            <a:off x="562233" y="2010983"/>
            <a:ext cx="494046"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2400" b="1">
                <a:solidFill>
                  <a:srgbClr val="000000"/>
                </a:solidFill>
                <a:latin typeface="Arial"/>
                <a:ea typeface="Arial"/>
                <a:cs typeface="Arial"/>
                <a:sym typeface="Arial"/>
              </a:rPr>
              <a:t>例</a:t>
            </a:r>
            <a:endParaRPr sz="2400" b="1">
              <a:solidFill>
                <a:schemeClr val="dk1"/>
              </a:solidFill>
              <a:latin typeface="Arial"/>
              <a:ea typeface="Arial"/>
              <a:cs typeface="Arial"/>
              <a:sym typeface="Arial"/>
            </a:endParaRPr>
          </a:p>
        </p:txBody>
      </p:sp>
      <p:cxnSp>
        <p:nvCxnSpPr>
          <p:cNvPr id="276" name="Google Shape;276;p12"/>
          <p:cNvCxnSpPr/>
          <p:nvPr/>
        </p:nvCxnSpPr>
        <p:spPr>
          <a:xfrm>
            <a:off x="2297375" y="3600715"/>
            <a:ext cx="1350353" cy="0"/>
          </a:xfrm>
          <a:prstGeom prst="straightConnector1">
            <a:avLst/>
          </a:prstGeom>
          <a:noFill/>
          <a:ln w="57150" cap="flat" cmpd="sng">
            <a:solidFill>
              <a:schemeClr val="dk1"/>
            </a:solidFill>
            <a:prstDash val="solid"/>
            <a:miter lim="800000"/>
            <a:headEnd type="none" w="sm" len="sm"/>
            <a:tailEnd type="triangle" w="med" len="med"/>
          </a:ln>
        </p:spPr>
      </p:cxnSp>
      <p:pic>
        <p:nvPicPr>
          <p:cNvPr id="277" name="Google Shape;277;p12"/>
          <p:cNvPicPr preferRelativeResize="0"/>
          <p:nvPr/>
        </p:nvPicPr>
        <p:blipFill rotWithShape="1">
          <a:blip r:embed="rId6">
            <a:alphaModFix/>
          </a:blip>
          <a:srcRect/>
          <a:stretch/>
        </p:blipFill>
        <p:spPr>
          <a:xfrm>
            <a:off x="6528048" y="2132808"/>
            <a:ext cx="720127" cy="720127"/>
          </a:xfrm>
          <a:prstGeom prst="rect">
            <a:avLst/>
          </a:prstGeom>
          <a:noFill/>
          <a:ln>
            <a:noFill/>
          </a:ln>
        </p:spPr>
      </p:pic>
      <p:sp>
        <p:nvSpPr>
          <p:cNvPr id="278" name="Google Shape;278;p12"/>
          <p:cNvSpPr/>
          <p:nvPr/>
        </p:nvSpPr>
        <p:spPr>
          <a:xfrm>
            <a:off x="7464152" y="1987558"/>
            <a:ext cx="1107996"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1800" b="1">
                <a:solidFill>
                  <a:srgbClr val="000000"/>
                </a:solidFill>
                <a:latin typeface="Arial"/>
                <a:ea typeface="Arial"/>
                <a:cs typeface="Arial"/>
                <a:sym typeface="Arial"/>
              </a:rPr>
              <a:t>相関関係</a:t>
            </a:r>
            <a:endParaRPr sz="1800" b="1">
              <a:solidFill>
                <a:schemeClr val="dk1"/>
              </a:solidFill>
              <a:latin typeface="Arial"/>
              <a:ea typeface="Arial"/>
              <a:cs typeface="Arial"/>
              <a:sym typeface="Arial"/>
            </a:endParaRPr>
          </a:p>
        </p:txBody>
      </p:sp>
      <p:sp>
        <p:nvSpPr>
          <p:cNvPr id="279" name="Google Shape;279;p12"/>
          <p:cNvSpPr/>
          <p:nvPr/>
        </p:nvSpPr>
        <p:spPr>
          <a:xfrm>
            <a:off x="9910058" y="3589682"/>
            <a:ext cx="1349292" cy="369332"/>
          </a:xfrm>
          <a:prstGeom prst="rect">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ja-JP" sz="1800" b="1">
                <a:solidFill>
                  <a:srgbClr val="000000"/>
                </a:solidFill>
                <a:latin typeface="Arial"/>
                <a:ea typeface="Arial"/>
                <a:cs typeface="Arial"/>
                <a:sym typeface="Arial"/>
              </a:rPr>
              <a:t>実験</a:t>
            </a:r>
            <a:endParaRPr sz="1800" b="1">
              <a:solidFill>
                <a:schemeClr val="dk1"/>
              </a:solidFill>
              <a:latin typeface="Arial"/>
              <a:ea typeface="Arial"/>
              <a:cs typeface="Arial"/>
              <a:sym typeface="Arial"/>
            </a:endParaRPr>
          </a:p>
        </p:txBody>
      </p:sp>
      <p:sp>
        <p:nvSpPr>
          <p:cNvPr id="280" name="Google Shape;280;p12"/>
          <p:cNvSpPr/>
          <p:nvPr/>
        </p:nvSpPr>
        <p:spPr>
          <a:xfrm>
            <a:off x="6480675" y="3588913"/>
            <a:ext cx="1569660" cy="369332"/>
          </a:xfrm>
          <a:prstGeom prst="rect">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ja-JP" sz="1800" b="1">
                <a:solidFill>
                  <a:srgbClr val="000000"/>
                </a:solidFill>
                <a:latin typeface="Arial"/>
                <a:ea typeface="Arial"/>
                <a:cs typeface="Arial"/>
                <a:sym typeface="Arial"/>
              </a:rPr>
              <a:t>ビックデータ</a:t>
            </a:r>
            <a:endParaRPr sz="1800" b="1">
              <a:solidFill>
                <a:schemeClr val="dk1"/>
              </a:solidFill>
              <a:latin typeface="Arial"/>
              <a:ea typeface="Arial"/>
              <a:cs typeface="Arial"/>
              <a:sym typeface="Arial"/>
            </a:endParaRPr>
          </a:p>
        </p:txBody>
      </p:sp>
      <p:sp>
        <p:nvSpPr>
          <p:cNvPr id="281" name="Google Shape;281;p12"/>
          <p:cNvSpPr/>
          <p:nvPr/>
        </p:nvSpPr>
        <p:spPr>
          <a:xfrm>
            <a:off x="8422999" y="3272977"/>
            <a:ext cx="1114408"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1800" b="1">
                <a:solidFill>
                  <a:srgbClr val="000000"/>
                </a:solidFill>
                <a:latin typeface="Arial"/>
                <a:ea typeface="Arial"/>
                <a:cs typeface="Arial"/>
                <a:sym typeface="Arial"/>
              </a:rPr>
              <a:t>代替関係</a:t>
            </a:r>
            <a:endParaRPr sz="1800" b="1">
              <a:solidFill>
                <a:schemeClr val="dk1"/>
              </a:solidFill>
              <a:latin typeface="Arial"/>
              <a:ea typeface="Arial"/>
              <a:cs typeface="Arial"/>
              <a:sym typeface="Arial"/>
            </a:endParaRPr>
          </a:p>
        </p:txBody>
      </p:sp>
      <p:sp>
        <p:nvSpPr>
          <p:cNvPr id="282" name="Google Shape;282;p12"/>
          <p:cNvSpPr/>
          <p:nvPr/>
        </p:nvSpPr>
        <p:spPr>
          <a:xfrm>
            <a:off x="8396293" y="3901117"/>
            <a:ext cx="1114408"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1800" b="1">
                <a:solidFill>
                  <a:srgbClr val="000000"/>
                </a:solidFill>
                <a:latin typeface="Arial"/>
                <a:ea typeface="Arial"/>
                <a:cs typeface="Arial"/>
                <a:sym typeface="Arial"/>
              </a:rPr>
              <a:t>補完関係</a:t>
            </a:r>
            <a:endParaRPr sz="1800" b="1">
              <a:solidFill>
                <a:schemeClr val="dk1"/>
              </a:solidFill>
              <a:latin typeface="Arial"/>
              <a:ea typeface="Arial"/>
              <a:cs typeface="Arial"/>
              <a:sym typeface="Arial"/>
            </a:endParaRPr>
          </a:p>
        </p:txBody>
      </p:sp>
      <p:cxnSp>
        <p:nvCxnSpPr>
          <p:cNvPr id="283" name="Google Shape;283;p12"/>
          <p:cNvCxnSpPr>
            <a:stCxn id="280" idx="3"/>
            <a:endCxn id="279" idx="1"/>
          </p:cNvCxnSpPr>
          <p:nvPr/>
        </p:nvCxnSpPr>
        <p:spPr>
          <a:xfrm>
            <a:off x="8050335" y="3773579"/>
            <a:ext cx="1859700" cy="900"/>
          </a:xfrm>
          <a:prstGeom prst="straightConnector1">
            <a:avLst/>
          </a:prstGeom>
          <a:noFill/>
          <a:ln w="9525" cap="flat" cmpd="sng">
            <a:solidFill>
              <a:schemeClr val="accent1"/>
            </a:solidFill>
            <a:prstDash val="solid"/>
            <a:miter lim="800000"/>
            <a:headEnd type="none" w="sm" len="sm"/>
            <a:tailEnd type="none" w="sm" len="sm"/>
          </a:ln>
        </p:spPr>
      </p:cxnSp>
      <p:sp>
        <p:nvSpPr>
          <p:cNvPr id="284" name="Google Shape;284;p12"/>
          <p:cNvSpPr/>
          <p:nvPr/>
        </p:nvSpPr>
        <p:spPr>
          <a:xfrm>
            <a:off x="8568480" y="3068960"/>
            <a:ext cx="748923" cy="76944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4400">
                <a:solidFill>
                  <a:srgbClr val="000000"/>
                </a:solidFill>
                <a:latin typeface="Arial"/>
                <a:ea typeface="Arial"/>
                <a:cs typeface="Arial"/>
                <a:sym typeface="Arial"/>
              </a:rPr>
              <a:t>☓</a:t>
            </a:r>
            <a:endParaRPr sz="4400">
              <a:solidFill>
                <a:schemeClr val="dk1"/>
              </a:solidFill>
              <a:latin typeface="Arial"/>
              <a:ea typeface="Arial"/>
              <a:cs typeface="Arial"/>
              <a:sym typeface="Arial"/>
            </a:endParaRPr>
          </a:p>
        </p:txBody>
      </p:sp>
      <p:sp>
        <p:nvSpPr>
          <p:cNvPr id="285" name="Google Shape;285;p12"/>
          <p:cNvSpPr/>
          <p:nvPr/>
        </p:nvSpPr>
        <p:spPr>
          <a:xfrm>
            <a:off x="6480675" y="4430314"/>
            <a:ext cx="2359701" cy="812790"/>
          </a:xfrm>
          <a:prstGeom prst="wedgeRoundRectCallout">
            <a:avLst>
              <a:gd name="adj1" fmla="val -18652"/>
              <a:gd name="adj2" fmla="val -83353"/>
              <a:gd name="adj3" fmla="val 16667"/>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ja-JP" sz="1800">
                <a:solidFill>
                  <a:schemeClr val="dk1"/>
                </a:solidFill>
                <a:latin typeface="Arial"/>
                <a:ea typeface="Arial"/>
                <a:cs typeface="Arial"/>
                <a:sym typeface="Arial"/>
              </a:rPr>
              <a:t>新しい仮説のための優れた情報源</a:t>
            </a:r>
            <a:endParaRPr sz="1800">
              <a:solidFill>
                <a:schemeClr val="dk1"/>
              </a:solidFill>
              <a:latin typeface="Arial"/>
              <a:ea typeface="Arial"/>
              <a:cs typeface="Arial"/>
              <a:sym typeface="Arial"/>
            </a:endParaRPr>
          </a:p>
        </p:txBody>
      </p:sp>
      <p:sp>
        <p:nvSpPr>
          <p:cNvPr id="286" name="Google Shape;286;p12"/>
          <p:cNvSpPr/>
          <p:nvPr/>
        </p:nvSpPr>
        <p:spPr>
          <a:xfrm>
            <a:off x="9471082" y="4422604"/>
            <a:ext cx="2359701" cy="820177"/>
          </a:xfrm>
          <a:prstGeom prst="wedgeRoundRectCallout">
            <a:avLst>
              <a:gd name="adj1" fmla="val -18652"/>
              <a:gd name="adj2" fmla="val -83353"/>
              <a:gd name="adj3" fmla="val 16667"/>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ja-JP" sz="1800">
                <a:solidFill>
                  <a:schemeClr val="dk1"/>
                </a:solidFill>
                <a:latin typeface="Arial"/>
                <a:ea typeface="Arial"/>
                <a:cs typeface="Arial"/>
                <a:sym typeface="Arial"/>
              </a:rPr>
              <a:t>因果関係をみつける</a:t>
            </a:r>
            <a:endParaRPr sz="1800">
              <a:solidFill>
                <a:schemeClr val="dk1"/>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90"/>
        <p:cNvGrpSpPr/>
        <p:nvPr/>
      </p:nvGrpSpPr>
      <p:grpSpPr>
        <a:xfrm>
          <a:off x="0" y="0"/>
          <a:ext cx="0" cy="0"/>
          <a:chOff x="0" y="0"/>
          <a:chExt cx="0" cy="0"/>
        </a:xfrm>
      </p:grpSpPr>
      <p:sp>
        <p:nvSpPr>
          <p:cNvPr id="291" name="Google Shape;291;p13"/>
          <p:cNvSpPr txBox="1">
            <a:spLocks noGrp="1"/>
          </p:cNvSpPr>
          <p:nvPr>
            <p:ph type="title"/>
          </p:nvPr>
        </p:nvSpPr>
        <p:spPr>
          <a:xfrm>
            <a:off x="263352" y="404664"/>
            <a:ext cx="11928648" cy="71447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2800"/>
              <a:buFont typeface="Quattrocento Sans"/>
              <a:buNone/>
            </a:pPr>
            <a:r>
              <a:rPr lang="ja-JP" sz="2800"/>
              <a:t>神話7:事前の同意なしに顧客を対象に実験を行うことは倫理に欠ける</a:t>
            </a:r>
            <a:endParaRPr sz="2800"/>
          </a:p>
        </p:txBody>
      </p:sp>
      <p:sp>
        <p:nvSpPr>
          <p:cNvPr id="292" name="Google Shape;292;p13"/>
          <p:cNvSpPr txBox="1">
            <a:spLocks noGrp="1"/>
          </p:cNvSpPr>
          <p:nvPr>
            <p:ph type="sldNum" idx="12"/>
          </p:nvPr>
        </p:nvSpPr>
        <p:spPr>
          <a:xfrm>
            <a:off x="11353800" y="6356350"/>
            <a:ext cx="718864" cy="429916"/>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ltLang="ja-JP"/>
              <a:t>11</a:t>
            </a:fld>
            <a:endParaRPr/>
          </a:p>
        </p:txBody>
      </p:sp>
      <p:sp>
        <p:nvSpPr>
          <p:cNvPr id="293" name="Google Shape;293;p13"/>
          <p:cNvSpPr/>
          <p:nvPr/>
        </p:nvSpPr>
        <p:spPr>
          <a:xfrm>
            <a:off x="983432" y="5805264"/>
            <a:ext cx="10070812" cy="369332"/>
          </a:xfrm>
          <a:prstGeom prst="rect">
            <a:avLst/>
          </a:prstGeom>
          <a:solidFill>
            <a:schemeClr val="lt1"/>
          </a:solidFill>
          <a:ln w="12700" cap="flat" cmpd="sng">
            <a:solidFill>
              <a:schemeClr val="accent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ja-JP" sz="1800">
                <a:solidFill>
                  <a:schemeClr val="dk1"/>
                </a:solidFill>
                <a:latin typeface="Arial"/>
                <a:ea typeface="Arial"/>
                <a:cs typeface="Arial"/>
                <a:sym typeface="Arial"/>
              </a:rPr>
              <a:t>リスクをとって、実験を行うことも大事。倫理を保てる仕組みは考えよう。</a:t>
            </a:r>
            <a:endParaRPr sz="1800">
              <a:solidFill>
                <a:schemeClr val="dk1"/>
              </a:solidFill>
              <a:latin typeface="Arial"/>
              <a:ea typeface="Arial"/>
              <a:cs typeface="Arial"/>
              <a:sym typeface="Arial"/>
            </a:endParaRPr>
          </a:p>
        </p:txBody>
      </p:sp>
      <p:sp>
        <p:nvSpPr>
          <p:cNvPr id="294" name="Google Shape;294;p13"/>
          <p:cNvSpPr/>
          <p:nvPr/>
        </p:nvSpPr>
        <p:spPr>
          <a:xfrm>
            <a:off x="7608168" y="1196752"/>
            <a:ext cx="2808312" cy="369332"/>
          </a:xfrm>
          <a:prstGeom prst="rect">
            <a:avLst/>
          </a:prstGeom>
          <a:gradFill>
            <a:gsLst>
              <a:gs pos="0">
                <a:srgbClr val="D1D1D1"/>
              </a:gs>
              <a:gs pos="50000">
                <a:srgbClr val="C7C7C7"/>
              </a:gs>
              <a:gs pos="100000">
                <a:srgbClr val="C0C0C0"/>
              </a:gs>
            </a:gsLst>
            <a:lin ang="5400000" scaled="0"/>
          </a:gradFill>
          <a:ln w="9525" cap="flat" cmpd="sng">
            <a:solidFill>
              <a:schemeClr val="accent3"/>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Clr>
                <a:schemeClr val="dk1"/>
              </a:buClr>
              <a:buSzPts val="1800"/>
              <a:buFont typeface="Arial"/>
              <a:buNone/>
            </a:pPr>
            <a:r>
              <a:rPr lang="ja-JP" sz="1800">
                <a:solidFill>
                  <a:schemeClr val="dk1"/>
                </a:solidFill>
                <a:latin typeface="Arial"/>
                <a:ea typeface="Arial"/>
                <a:cs typeface="Arial"/>
                <a:sym typeface="Arial"/>
              </a:rPr>
              <a:t>筆者の主張</a:t>
            </a:r>
            <a:endParaRPr sz="1800">
              <a:solidFill>
                <a:schemeClr val="dk1"/>
              </a:solidFill>
              <a:latin typeface="Arial"/>
              <a:ea typeface="Arial"/>
              <a:cs typeface="Arial"/>
              <a:sym typeface="Arial"/>
            </a:endParaRPr>
          </a:p>
        </p:txBody>
      </p:sp>
      <p:sp>
        <p:nvSpPr>
          <p:cNvPr id="295" name="Google Shape;295;p13"/>
          <p:cNvSpPr/>
          <p:nvPr/>
        </p:nvSpPr>
        <p:spPr>
          <a:xfrm>
            <a:off x="263352" y="4859868"/>
            <a:ext cx="5240440" cy="369332"/>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ja-JP" sz="1800">
                <a:solidFill>
                  <a:srgbClr val="000000"/>
                </a:solidFill>
                <a:latin typeface="Arial"/>
                <a:ea typeface="Arial"/>
                <a:cs typeface="Arial"/>
                <a:sym typeface="Arial"/>
              </a:rPr>
              <a:t>倫理に対して厳密に対応・準備すべきだという主張</a:t>
            </a:r>
            <a:endParaRPr sz="1800">
              <a:solidFill>
                <a:schemeClr val="dk1"/>
              </a:solidFill>
              <a:latin typeface="Arial"/>
              <a:ea typeface="Arial"/>
              <a:cs typeface="Arial"/>
              <a:sym typeface="Arial"/>
            </a:endParaRPr>
          </a:p>
        </p:txBody>
      </p:sp>
      <p:sp>
        <p:nvSpPr>
          <p:cNvPr id="296" name="Google Shape;296;p13"/>
          <p:cNvSpPr/>
          <p:nvPr/>
        </p:nvSpPr>
        <p:spPr>
          <a:xfrm>
            <a:off x="7158049" y="1588200"/>
            <a:ext cx="4572600" cy="8619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ja-JP" sz="1800" b="1">
                <a:solidFill>
                  <a:srgbClr val="000000"/>
                </a:solidFill>
                <a:latin typeface="Arial"/>
                <a:ea typeface="Arial"/>
                <a:cs typeface="Arial"/>
                <a:sym typeface="Arial"/>
              </a:rPr>
              <a:t>Facebookの例</a:t>
            </a:r>
            <a:endParaRPr sz="1800" b="1">
              <a:solidFill>
                <a:srgbClr val="000000"/>
              </a:solidFill>
              <a:latin typeface="Arial"/>
              <a:ea typeface="Arial"/>
              <a:cs typeface="Arial"/>
              <a:sym typeface="Arial"/>
            </a:endParaRPr>
          </a:p>
          <a:p>
            <a:pPr marL="0" marR="0" lvl="0" indent="0" algn="l" rtl="0">
              <a:spcBef>
                <a:spcPts val="0"/>
              </a:spcBef>
              <a:spcAft>
                <a:spcPts val="0"/>
              </a:spcAft>
              <a:buNone/>
            </a:pPr>
            <a:r>
              <a:rPr lang="ja-JP" sz="1600">
                <a:solidFill>
                  <a:srgbClr val="000000"/>
                </a:solidFill>
                <a:latin typeface="Arial"/>
                <a:ea typeface="Arial"/>
                <a:cs typeface="Arial"/>
                <a:sym typeface="Arial"/>
              </a:rPr>
              <a:t>実験の前にアナウンスしたら結果は使えない。  </a:t>
            </a:r>
            <a:endParaRPr/>
          </a:p>
          <a:p>
            <a:pPr marL="0" marR="0" lvl="0" indent="0" algn="l" rtl="0">
              <a:spcBef>
                <a:spcPts val="0"/>
              </a:spcBef>
              <a:spcAft>
                <a:spcPts val="0"/>
              </a:spcAft>
              <a:buNone/>
            </a:pPr>
            <a:r>
              <a:rPr lang="ja-JP" sz="1600">
                <a:solidFill>
                  <a:srgbClr val="000000"/>
                </a:solidFill>
                <a:latin typeface="Arial"/>
                <a:ea typeface="Arial"/>
                <a:cs typeface="Arial"/>
                <a:sym typeface="Arial"/>
              </a:rPr>
              <a:t>そもそも</a:t>
            </a:r>
            <a:r>
              <a:rPr lang="ja-JP" sz="1600">
                <a:solidFill>
                  <a:schemeClr val="dk1"/>
                </a:solidFill>
                <a:latin typeface="Arial"/>
                <a:ea typeface="Arial"/>
                <a:cs typeface="Arial"/>
                <a:sym typeface="Arial"/>
              </a:rPr>
              <a:t>欺瞞的なものではなかあった。</a:t>
            </a:r>
            <a:endParaRPr sz="1600">
              <a:solidFill>
                <a:srgbClr val="000000"/>
              </a:solidFill>
              <a:latin typeface="Arial"/>
              <a:ea typeface="Arial"/>
              <a:cs typeface="Arial"/>
              <a:sym typeface="Arial"/>
            </a:endParaRPr>
          </a:p>
        </p:txBody>
      </p:sp>
      <p:sp>
        <p:nvSpPr>
          <p:cNvPr id="297" name="Google Shape;297;p13"/>
          <p:cNvSpPr/>
          <p:nvPr/>
        </p:nvSpPr>
        <p:spPr>
          <a:xfrm>
            <a:off x="7517251" y="2475350"/>
            <a:ext cx="3996900" cy="3693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1800" b="1">
                <a:solidFill>
                  <a:srgbClr val="000000"/>
                </a:solidFill>
                <a:latin typeface="Arial"/>
                <a:ea typeface="Arial"/>
                <a:cs typeface="Arial"/>
                <a:sym typeface="Arial"/>
              </a:rPr>
              <a:t>大きなリスクは、実験をしないこと</a:t>
            </a:r>
            <a:endParaRPr sz="1800" b="1">
              <a:solidFill>
                <a:schemeClr val="dk1"/>
              </a:solidFill>
              <a:latin typeface="Arial"/>
              <a:ea typeface="Arial"/>
              <a:cs typeface="Arial"/>
              <a:sym typeface="Arial"/>
            </a:endParaRPr>
          </a:p>
        </p:txBody>
      </p:sp>
      <p:sp>
        <p:nvSpPr>
          <p:cNvPr id="298" name="Google Shape;298;p13"/>
          <p:cNvSpPr/>
          <p:nvPr/>
        </p:nvSpPr>
        <p:spPr>
          <a:xfrm>
            <a:off x="6245906" y="4575319"/>
            <a:ext cx="5754750" cy="1107996"/>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ja-JP" sz="1800" b="1">
                <a:solidFill>
                  <a:srgbClr val="000000"/>
                </a:solidFill>
                <a:latin typeface="Arial"/>
                <a:ea typeface="Arial"/>
                <a:cs typeface="Arial"/>
                <a:sym typeface="Arial"/>
              </a:rPr>
              <a:t>倫理を保つためにできること</a:t>
            </a:r>
            <a:endParaRPr sz="1800" b="1">
              <a:solidFill>
                <a:srgbClr val="000000"/>
              </a:solidFill>
              <a:latin typeface="Arial"/>
              <a:ea typeface="Arial"/>
              <a:cs typeface="Arial"/>
              <a:sym typeface="Arial"/>
            </a:endParaRPr>
          </a:p>
          <a:p>
            <a:pPr marL="0" marR="0" lvl="0" indent="0" algn="l" rtl="0">
              <a:spcBef>
                <a:spcPts val="0"/>
              </a:spcBef>
              <a:spcAft>
                <a:spcPts val="0"/>
              </a:spcAft>
              <a:buNone/>
            </a:pPr>
            <a:r>
              <a:rPr lang="ja-JP" sz="1600">
                <a:solidFill>
                  <a:srgbClr val="000000"/>
                </a:solidFill>
                <a:latin typeface="Arial"/>
                <a:ea typeface="Arial"/>
                <a:cs typeface="Arial"/>
                <a:sym typeface="Arial"/>
              </a:rPr>
              <a:t>LinkedIn: 社内ガイドラインを設置</a:t>
            </a:r>
            <a:endParaRPr sz="1600">
              <a:solidFill>
                <a:srgbClr val="000000"/>
              </a:solidFill>
              <a:latin typeface="Arial"/>
              <a:ea typeface="Arial"/>
              <a:cs typeface="Arial"/>
              <a:sym typeface="Arial"/>
            </a:endParaRPr>
          </a:p>
          <a:p>
            <a:pPr marL="0" marR="0" lvl="0" indent="0" algn="l" rtl="0">
              <a:spcBef>
                <a:spcPts val="0"/>
              </a:spcBef>
              <a:spcAft>
                <a:spcPts val="0"/>
              </a:spcAft>
              <a:buNone/>
            </a:pPr>
            <a:r>
              <a:rPr lang="ja-JP" sz="1600">
                <a:solidFill>
                  <a:srgbClr val="000000"/>
                </a:solidFill>
                <a:latin typeface="Arial"/>
                <a:ea typeface="Arial"/>
                <a:cs typeface="Arial"/>
                <a:sym typeface="Arial"/>
              </a:rPr>
              <a:t>Booking.com: 倫理トレーニングを実施</a:t>
            </a:r>
            <a:endParaRPr sz="1600">
              <a:solidFill>
                <a:srgbClr val="000000"/>
              </a:solidFill>
              <a:latin typeface="Arial"/>
              <a:ea typeface="Arial"/>
              <a:cs typeface="Arial"/>
              <a:sym typeface="Arial"/>
            </a:endParaRPr>
          </a:p>
          <a:p>
            <a:pPr marL="0" marR="0" lvl="0" indent="0" algn="l" rtl="0">
              <a:spcBef>
                <a:spcPts val="0"/>
              </a:spcBef>
              <a:spcAft>
                <a:spcPts val="0"/>
              </a:spcAft>
              <a:buNone/>
            </a:pPr>
            <a:r>
              <a:rPr lang="ja-JP" sz="1600">
                <a:solidFill>
                  <a:srgbClr val="000000"/>
                </a:solidFill>
                <a:latin typeface="Arial"/>
                <a:ea typeface="Arial"/>
                <a:cs typeface="Arial"/>
                <a:sym typeface="Arial"/>
              </a:rPr>
              <a:t>実験の完全な透明性も求めて議論できる仕組みの構築</a:t>
            </a:r>
            <a:endParaRPr sz="1800">
              <a:solidFill>
                <a:schemeClr val="dk1"/>
              </a:solidFill>
              <a:latin typeface="Arial"/>
              <a:ea typeface="Arial"/>
              <a:cs typeface="Arial"/>
              <a:sym typeface="Arial"/>
            </a:endParaRPr>
          </a:p>
        </p:txBody>
      </p:sp>
      <p:pic>
        <p:nvPicPr>
          <p:cNvPr id="299" name="Google Shape;299;p13"/>
          <p:cNvPicPr preferRelativeResize="0"/>
          <p:nvPr/>
        </p:nvPicPr>
        <p:blipFill rotWithShape="1">
          <a:blip r:embed="rId3">
            <a:alphaModFix/>
          </a:blip>
          <a:srcRect/>
          <a:stretch/>
        </p:blipFill>
        <p:spPr>
          <a:xfrm>
            <a:off x="374967" y="2011920"/>
            <a:ext cx="1295075" cy="1295075"/>
          </a:xfrm>
          <a:prstGeom prst="rect">
            <a:avLst/>
          </a:prstGeom>
          <a:noFill/>
          <a:ln>
            <a:noFill/>
          </a:ln>
        </p:spPr>
      </p:pic>
      <p:sp>
        <p:nvSpPr>
          <p:cNvPr id="300" name="Google Shape;300;p13"/>
          <p:cNvSpPr/>
          <p:nvPr/>
        </p:nvSpPr>
        <p:spPr>
          <a:xfrm>
            <a:off x="1523493" y="1196752"/>
            <a:ext cx="2808312" cy="369332"/>
          </a:xfrm>
          <a:prstGeom prst="rect">
            <a:avLst/>
          </a:prstGeom>
          <a:gradFill>
            <a:gsLst>
              <a:gs pos="0">
                <a:srgbClr val="D1D1D1"/>
              </a:gs>
              <a:gs pos="50000">
                <a:srgbClr val="C7C7C7"/>
              </a:gs>
              <a:gs pos="100000">
                <a:srgbClr val="C0C0C0"/>
              </a:gs>
            </a:gsLst>
            <a:lin ang="5400000" scaled="0"/>
          </a:gradFill>
          <a:ln w="9525" cap="flat" cmpd="sng">
            <a:solidFill>
              <a:schemeClr val="accent3"/>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Clr>
                <a:schemeClr val="dk1"/>
              </a:buClr>
              <a:buSzPts val="1800"/>
              <a:buFont typeface="Arial"/>
              <a:buNone/>
            </a:pPr>
            <a:r>
              <a:rPr lang="ja-JP" sz="1800">
                <a:solidFill>
                  <a:schemeClr val="dk1"/>
                </a:solidFill>
                <a:latin typeface="Arial"/>
                <a:ea typeface="Arial"/>
                <a:cs typeface="Arial"/>
                <a:sym typeface="Arial"/>
              </a:rPr>
              <a:t>反対派</a:t>
            </a:r>
            <a:endParaRPr sz="1800">
              <a:solidFill>
                <a:schemeClr val="dk1"/>
              </a:solidFill>
              <a:latin typeface="Arial"/>
              <a:ea typeface="Arial"/>
              <a:cs typeface="Arial"/>
              <a:sym typeface="Arial"/>
            </a:endParaRPr>
          </a:p>
        </p:txBody>
      </p:sp>
      <p:cxnSp>
        <p:nvCxnSpPr>
          <p:cNvPr id="301" name="Google Shape;301;p13"/>
          <p:cNvCxnSpPr/>
          <p:nvPr/>
        </p:nvCxnSpPr>
        <p:spPr>
          <a:xfrm>
            <a:off x="5879976" y="1412776"/>
            <a:ext cx="0" cy="4032448"/>
          </a:xfrm>
          <a:prstGeom prst="straightConnector1">
            <a:avLst/>
          </a:prstGeom>
          <a:noFill/>
          <a:ln w="9525" cap="flat" cmpd="sng">
            <a:solidFill>
              <a:schemeClr val="dk1"/>
            </a:solidFill>
            <a:prstDash val="dash"/>
            <a:miter lim="800000"/>
            <a:headEnd type="none" w="sm" len="sm"/>
            <a:tailEnd type="none" w="sm" len="sm"/>
          </a:ln>
        </p:spPr>
      </p:cxnSp>
      <p:sp>
        <p:nvSpPr>
          <p:cNvPr id="302" name="Google Shape;302;p13"/>
          <p:cNvSpPr/>
          <p:nvPr/>
        </p:nvSpPr>
        <p:spPr>
          <a:xfrm>
            <a:off x="2301345" y="2107870"/>
            <a:ext cx="3419689" cy="822204"/>
          </a:xfrm>
          <a:prstGeom prst="wedgeRoundRectCallout">
            <a:avLst>
              <a:gd name="adj1" fmla="val -59178"/>
              <a:gd name="adj2" fmla="val 18808"/>
              <a:gd name="adj3" fmla="val 16667"/>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ja-JP" sz="1600">
                <a:solidFill>
                  <a:schemeClr val="dk1"/>
                </a:solidFill>
                <a:latin typeface="Arial"/>
                <a:ea typeface="Arial"/>
                <a:cs typeface="Arial"/>
                <a:sym typeface="Arial"/>
              </a:rPr>
              <a:t>事前に顧客の合意なしに実験を行うと、問題になる</a:t>
            </a:r>
            <a:endParaRPr/>
          </a:p>
        </p:txBody>
      </p:sp>
      <p:pic>
        <p:nvPicPr>
          <p:cNvPr id="303" name="Google Shape;303;p13"/>
          <p:cNvPicPr preferRelativeResize="0"/>
          <p:nvPr/>
        </p:nvPicPr>
        <p:blipFill rotWithShape="1">
          <a:blip r:embed="rId4">
            <a:alphaModFix/>
          </a:blip>
          <a:srcRect/>
          <a:stretch/>
        </p:blipFill>
        <p:spPr>
          <a:xfrm>
            <a:off x="72007" y="3553093"/>
            <a:ext cx="1900993" cy="970162"/>
          </a:xfrm>
          <a:prstGeom prst="rect">
            <a:avLst/>
          </a:prstGeom>
          <a:noFill/>
          <a:ln>
            <a:noFill/>
          </a:ln>
        </p:spPr>
      </p:pic>
      <p:sp>
        <p:nvSpPr>
          <p:cNvPr id="304" name="Google Shape;304;p13"/>
          <p:cNvSpPr/>
          <p:nvPr/>
        </p:nvSpPr>
        <p:spPr>
          <a:xfrm>
            <a:off x="6245898" y="3001150"/>
            <a:ext cx="2154300" cy="3693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1800" b="1">
                <a:solidFill>
                  <a:srgbClr val="000000"/>
                </a:solidFill>
                <a:latin typeface="Arial"/>
                <a:ea typeface="Arial"/>
                <a:cs typeface="Arial"/>
                <a:sym typeface="Arial"/>
              </a:rPr>
              <a:t>潜在的なリスク</a:t>
            </a:r>
            <a:endParaRPr sz="1800" b="1">
              <a:solidFill>
                <a:schemeClr val="dk1"/>
              </a:solidFill>
              <a:latin typeface="Arial"/>
              <a:ea typeface="Arial"/>
              <a:cs typeface="Arial"/>
              <a:sym typeface="Arial"/>
            </a:endParaRPr>
          </a:p>
        </p:txBody>
      </p:sp>
      <p:sp>
        <p:nvSpPr>
          <p:cNvPr id="305" name="Google Shape;305;p13"/>
          <p:cNvSpPr/>
          <p:nvPr/>
        </p:nvSpPr>
        <p:spPr>
          <a:xfrm>
            <a:off x="9755453" y="3001150"/>
            <a:ext cx="1758600" cy="3693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1800" b="1">
                <a:solidFill>
                  <a:srgbClr val="000000"/>
                </a:solidFill>
                <a:latin typeface="Arial"/>
                <a:ea typeface="Arial"/>
                <a:cs typeface="Arial"/>
                <a:sym typeface="Arial"/>
              </a:rPr>
              <a:t>真の利益</a:t>
            </a:r>
            <a:endParaRPr sz="1800" b="1">
              <a:solidFill>
                <a:schemeClr val="dk1"/>
              </a:solidFill>
              <a:latin typeface="Arial"/>
              <a:ea typeface="Arial"/>
              <a:cs typeface="Arial"/>
              <a:sym typeface="Arial"/>
            </a:endParaRPr>
          </a:p>
        </p:txBody>
      </p:sp>
      <p:sp>
        <p:nvSpPr>
          <p:cNvPr id="306" name="Google Shape;306;p13"/>
          <p:cNvSpPr/>
          <p:nvPr/>
        </p:nvSpPr>
        <p:spPr>
          <a:xfrm>
            <a:off x="2274436" y="3483869"/>
            <a:ext cx="3419689" cy="822204"/>
          </a:xfrm>
          <a:prstGeom prst="wedgeRoundRectCallout">
            <a:avLst>
              <a:gd name="adj1" fmla="val -58772"/>
              <a:gd name="adj2" fmla="val -44755"/>
              <a:gd name="adj3" fmla="val 16667"/>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ja-JP" sz="1600">
                <a:solidFill>
                  <a:schemeClr val="dk1"/>
                </a:solidFill>
                <a:latin typeface="Arial"/>
                <a:ea typeface="Arial"/>
                <a:cs typeface="Arial"/>
                <a:sym typeface="Arial"/>
              </a:rPr>
              <a:t>Facebookの例(感情伝染実験)でも、事前にアナウンスしておかなかったから炎上したのだ。</a:t>
            </a:r>
            <a:endParaRPr/>
          </a:p>
        </p:txBody>
      </p:sp>
      <p:sp>
        <p:nvSpPr>
          <p:cNvPr id="307" name="Google Shape;307;p13"/>
          <p:cNvSpPr/>
          <p:nvPr/>
        </p:nvSpPr>
        <p:spPr>
          <a:xfrm>
            <a:off x="9336361" y="3665357"/>
            <a:ext cx="2664296" cy="677689"/>
          </a:xfrm>
          <a:prstGeom prst="wedgeRoundRectCallout">
            <a:avLst>
              <a:gd name="adj1" fmla="val -23812"/>
              <a:gd name="adj2" fmla="val -75829"/>
              <a:gd name="adj3" fmla="val 16667"/>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ja-JP" sz="1600">
                <a:solidFill>
                  <a:schemeClr val="dk1"/>
                </a:solidFill>
                <a:latin typeface="Arial"/>
                <a:ea typeface="Arial"/>
                <a:cs typeface="Arial"/>
                <a:sym typeface="Arial"/>
              </a:rPr>
              <a:t>原因と結果に関する知識の構築と整理</a:t>
            </a:r>
            <a:endParaRPr sz="1600">
              <a:solidFill>
                <a:schemeClr val="dk1"/>
              </a:solidFill>
              <a:latin typeface="Arial"/>
              <a:ea typeface="Arial"/>
              <a:cs typeface="Arial"/>
              <a:sym typeface="Arial"/>
            </a:endParaRPr>
          </a:p>
        </p:txBody>
      </p:sp>
      <p:pic>
        <p:nvPicPr>
          <p:cNvPr id="308" name="Google Shape;308;p13"/>
          <p:cNvPicPr preferRelativeResize="0"/>
          <p:nvPr/>
        </p:nvPicPr>
        <p:blipFill rotWithShape="1">
          <a:blip r:embed="rId5">
            <a:alphaModFix/>
          </a:blip>
          <a:srcRect/>
          <a:stretch/>
        </p:blipFill>
        <p:spPr>
          <a:xfrm>
            <a:off x="6672064" y="1878960"/>
            <a:ext cx="476758" cy="476758"/>
          </a:xfrm>
          <a:prstGeom prst="rect">
            <a:avLst/>
          </a:prstGeom>
          <a:noFill/>
          <a:ln>
            <a:noFill/>
          </a:ln>
        </p:spPr>
      </p:pic>
      <p:sp>
        <p:nvSpPr>
          <p:cNvPr id="309" name="Google Shape;309;p13"/>
          <p:cNvSpPr/>
          <p:nvPr/>
        </p:nvSpPr>
        <p:spPr>
          <a:xfrm>
            <a:off x="6105025" y="3665357"/>
            <a:ext cx="2931274" cy="677689"/>
          </a:xfrm>
          <a:prstGeom prst="wedgeRoundRectCallout">
            <a:avLst>
              <a:gd name="adj1" fmla="val 18533"/>
              <a:gd name="adj2" fmla="val -86499"/>
              <a:gd name="adj3" fmla="val 16667"/>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ja-JP" sz="1600">
                <a:solidFill>
                  <a:schemeClr val="dk1"/>
                </a:solidFill>
                <a:latin typeface="Arial"/>
                <a:ea typeface="Arial"/>
                <a:cs typeface="Arial"/>
                <a:sym typeface="Arial"/>
              </a:rPr>
              <a:t>従来の慣行が変わる場合、最悪の事態を想定してしまう</a:t>
            </a:r>
            <a:endParaRPr sz="1600">
              <a:solidFill>
                <a:schemeClr val="dk1"/>
              </a:solidFill>
              <a:latin typeface="Arial"/>
              <a:ea typeface="Arial"/>
              <a:cs typeface="Arial"/>
              <a:sym typeface="Arial"/>
            </a:endParaRPr>
          </a:p>
        </p:txBody>
      </p:sp>
      <p:pic>
        <p:nvPicPr>
          <p:cNvPr id="310" name="Google Shape;310;p13"/>
          <p:cNvPicPr preferRelativeResize="0"/>
          <p:nvPr/>
        </p:nvPicPr>
        <p:blipFill rotWithShape="1">
          <a:blip r:embed="rId6">
            <a:alphaModFix/>
          </a:blip>
          <a:srcRect/>
          <a:stretch/>
        </p:blipFill>
        <p:spPr>
          <a:xfrm>
            <a:off x="8456913" y="2530958"/>
            <a:ext cx="1352973" cy="1352973"/>
          </a:xfrm>
          <a:prstGeom prst="rect">
            <a:avLst/>
          </a:prstGeom>
          <a:noFill/>
          <a:ln>
            <a:noFill/>
          </a:ln>
        </p:spPr>
      </p:pic>
      <p:sp>
        <p:nvSpPr>
          <p:cNvPr id="311" name="Google Shape;311;p13"/>
          <p:cNvSpPr/>
          <p:nvPr/>
        </p:nvSpPr>
        <p:spPr>
          <a:xfrm>
            <a:off x="6038932" y="2828887"/>
            <a:ext cx="6025200" cy="1713600"/>
          </a:xfrm>
          <a:prstGeom prst="roundRect">
            <a:avLst>
              <a:gd name="adj" fmla="val 9520"/>
            </a:avLst>
          </a:prstGeom>
          <a:noFill/>
          <a:ln w="12700" cap="flat" cmpd="sng">
            <a:solidFill>
              <a:srgbClr val="D0CECE"/>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25"/>
        <p:cNvGrpSpPr/>
        <p:nvPr/>
      </p:nvGrpSpPr>
      <p:grpSpPr>
        <a:xfrm>
          <a:off x="0" y="0"/>
          <a:ext cx="0" cy="0"/>
          <a:chOff x="0" y="0"/>
          <a:chExt cx="0" cy="0"/>
        </a:xfrm>
      </p:grpSpPr>
      <p:sp>
        <p:nvSpPr>
          <p:cNvPr id="326" name="Google Shape;326;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Quattrocento Sans"/>
              <a:buNone/>
            </a:pPr>
            <a:r>
              <a:rPr lang="ja-JP"/>
              <a:t>今後の未来</a:t>
            </a:r>
            <a:endParaRPr/>
          </a:p>
        </p:txBody>
      </p:sp>
      <p:sp>
        <p:nvSpPr>
          <p:cNvPr id="327" name="Google Shape;327;p15"/>
          <p:cNvSpPr txBox="1">
            <a:spLocks noGrp="1"/>
          </p:cNvSpPr>
          <p:nvPr>
            <p:ph type="sldNum" idx="12"/>
          </p:nvPr>
        </p:nvSpPr>
        <p:spPr>
          <a:xfrm>
            <a:off x="11353800" y="6356350"/>
            <a:ext cx="718864" cy="429916"/>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ltLang="ja-JP"/>
              <a:t>12</a:t>
            </a:fld>
            <a:endParaRPr/>
          </a:p>
        </p:txBody>
      </p:sp>
      <p:sp>
        <p:nvSpPr>
          <p:cNvPr id="328" name="Google Shape;328;p15"/>
          <p:cNvSpPr/>
          <p:nvPr/>
        </p:nvSpPr>
        <p:spPr>
          <a:xfrm>
            <a:off x="2567608" y="1897984"/>
            <a:ext cx="8064896" cy="707886"/>
          </a:xfrm>
          <a:prstGeom prst="rect">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ja-JP" sz="2000">
                <a:solidFill>
                  <a:srgbClr val="000000"/>
                </a:solidFill>
                <a:latin typeface="Arial"/>
                <a:ea typeface="Arial"/>
                <a:cs typeface="Arial"/>
                <a:sym typeface="Arial"/>
              </a:rPr>
              <a:t>顧客が（顧客が考えている）何を望んでいるのか、顧客が実際にどのように行動するのか、顧客が最終的に何を価値とするのか</a:t>
            </a:r>
            <a:endParaRPr sz="2000">
              <a:solidFill>
                <a:schemeClr val="dk1"/>
              </a:solidFill>
              <a:latin typeface="Arial"/>
              <a:ea typeface="Arial"/>
              <a:cs typeface="Arial"/>
              <a:sym typeface="Arial"/>
            </a:endParaRPr>
          </a:p>
        </p:txBody>
      </p:sp>
      <p:pic>
        <p:nvPicPr>
          <p:cNvPr id="329" name="Google Shape;329;p15"/>
          <p:cNvPicPr preferRelativeResize="0"/>
          <p:nvPr/>
        </p:nvPicPr>
        <p:blipFill rotWithShape="1">
          <a:blip r:embed="rId3">
            <a:alphaModFix/>
          </a:blip>
          <a:srcRect/>
          <a:stretch/>
        </p:blipFill>
        <p:spPr>
          <a:xfrm>
            <a:off x="1054224" y="1844824"/>
            <a:ext cx="675986" cy="675986"/>
          </a:xfrm>
          <a:prstGeom prst="rect">
            <a:avLst/>
          </a:prstGeom>
          <a:noFill/>
          <a:ln>
            <a:noFill/>
          </a:ln>
        </p:spPr>
      </p:pic>
      <p:pic>
        <p:nvPicPr>
          <p:cNvPr id="330" name="Google Shape;330;p15"/>
          <p:cNvPicPr preferRelativeResize="0"/>
          <p:nvPr/>
        </p:nvPicPr>
        <p:blipFill rotWithShape="1">
          <a:blip r:embed="rId4">
            <a:alphaModFix/>
          </a:blip>
          <a:srcRect/>
          <a:stretch/>
        </p:blipFill>
        <p:spPr>
          <a:xfrm>
            <a:off x="1730210" y="1844824"/>
            <a:ext cx="675986" cy="675986"/>
          </a:xfrm>
          <a:prstGeom prst="rect">
            <a:avLst/>
          </a:prstGeom>
          <a:noFill/>
          <a:ln>
            <a:noFill/>
          </a:ln>
        </p:spPr>
      </p:pic>
      <p:sp>
        <p:nvSpPr>
          <p:cNvPr id="331" name="Google Shape;331;p15"/>
          <p:cNvSpPr/>
          <p:nvPr/>
        </p:nvSpPr>
        <p:spPr>
          <a:xfrm>
            <a:off x="2482113" y="3015042"/>
            <a:ext cx="803425"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2400">
                <a:solidFill>
                  <a:srgbClr val="000000"/>
                </a:solidFill>
                <a:latin typeface="Arial"/>
                <a:ea typeface="Arial"/>
                <a:cs typeface="Arial"/>
                <a:sym typeface="Arial"/>
              </a:rPr>
              <a:t>予測</a:t>
            </a:r>
            <a:endParaRPr sz="2400">
              <a:solidFill>
                <a:srgbClr val="000000"/>
              </a:solidFill>
              <a:latin typeface="Arial"/>
              <a:ea typeface="Arial"/>
              <a:cs typeface="Arial"/>
              <a:sym typeface="Arial"/>
            </a:endParaRPr>
          </a:p>
        </p:txBody>
      </p:sp>
      <p:cxnSp>
        <p:nvCxnSpPr>
          <p:cNvPr id="332" name="Google Shape;332;p15"/>
          <p:cNvCxnSpPr/>
          <p:nvPr/>
        </p:nvCxnSpPr>
        <p:spPr>
          <a:xfrm rot="-5400000" flipH="1">
            <a:off x="3279700" y="2751796"/>
            <a:ext cx="669300" cy="469800"/>
          </a:xfrm>
          <a:prstGeom prst="bentConnector2">
            <a:avLst/>
          </a:prstGeom>
          <a:noFill/>
          <a:ln w="38100" cap="flat" cmpd="sng">
            <a:solidFill>
              <a:schemeClr val="dk1"/>
            </a:solidFill>
            <a:prstDash val="solid"/>
            <a:miter lim="800000"/>
            <a:headEnd type="none" w="sm" len="sm"/>
            <a:tailEnd type="triangle" w="med" len="med"/>
          </a:ln>
        </p:spPr>
      </p:cxnSp>
      <p:sp>
        <p:nvSpPr>
          <p:cNvPr id="333" name="Google Shape;333;p15"/>
          <p:cNvSpPr/>
          <p:nvPr/>
        </p:nvSpPr>
        <p:spPr>
          <a:xfrm>
            <a:off x="3919946" y="3163758"/>
            <a:ext cx="1527982"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1800">
                <a:solidFill>
                  <a:srgbClr val="000000"/>
                </a:solidFill>
                <a:latin typeface="Arial"/>
                <a:ea typeface="Arial"/>
                <a:cs typeface="Arial"/>
                <a:sym typeface="Arial"/>
              </a:rPr>
              <a:t>ヒット・オア・ミス</a:t>
            </a:r>
            <a:endParaRPr sz="1800">
              <a:solidFill>
                <a:schemeClr val="dk1"/>
              </a:solidFill>
              <a:latin typeface="Arial"/>
              <a:ea typeface="Arial"/>
              <a:cs typeface="Arial"/>
              <a:sym typeface="Arial"/>
            </a:endParaRPr>
          </a:p>
        </p:txBody>
      </p:sp>
      <p:sp>
        <p:nvSpPr>
          <p:cNvPr id="334" name="Google Shape;334;p15"/>
          <p:cNvSpPr/>
          <p:nvPr/>
        </p:nvSpPr>
        <p:spPr>
          <a:xfrm>
            <a:off x="1967240" y="2929982"/>
            <a:ext cx="647934" cy="6463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3600" b="1">
                <a:solidFill>
                  <a:srgbClr val="7F7F7F"/>
                </a:solidFill>
                <a:latin typeface="Arial"/>
                <a:ea typeface="Arial"/>
                <a:cs typeface="Arial"/>
                <a:sym typeface="Arial"/>
              </a:rPr>
              <a:t>☓</a:t>
            </a:r>
            <a:endParaRPr sz="3600">
              <a:solidFill>
                <a:srgbClr val="7F7F7F"/>
              </a:solidFill>
              <a:latin typeface="Arial"/>
              <a:ea typeface="Arial"/>
              <a:cs typeface="Arial"/>
              <a:sym typeface="Arial"/>
            </a:endParaRPr>
          </a:p>
        </p:txBody>
      </p:sp>
      <p:sp>
        <p:nvSpPr>
          <p:cNvPr id="335" name="Google Shape;335;p15"/>
          <p:cNvSpPr/>
          <p:nvPr/>
        </p:nvSpPr>
        <p:spPr>
          <a:xfrm>
            <a:off x="7067072" y="3015042"/>
            <a:ext cx="800219"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2400">
                <a:solidFill>
                  <a:srgbClr val="000000"/>
                </a:solidFill>
                <a:latin typeface="Arial"/>
                <a:ea typeface="Arial"/>
                <a:cs typeface="Arial"/>
                <a:sym typeface="Arial"/>
              </a:rPr>
              <a:t>実験</a:t>
            </a:r>
            <a:endParaRPr sz="2400">
              <a:solidFill>
                <a:srgbClr val="000000"/>
              </a:solidFill>
              <a:latin typeface="Arial"/>
              <a:ea typeface="Arial"/>
              <a:cs typeface="Arial"/>
              <a:sym typeface="Arial"/>
            </a:endParaRPr>
          </a:p>
        </p:txBody>
      </p:sp>
      <p:sp>
        <p:nvSpPr>
          <p:cNvPr id="336" name="Google Shape;336;p15"/>
          <p:cNvSpPr/>
          <p:nvPr/>
        </p:nvSpPr>
        <p:spPr>
          <a:xfrm>
            <a:off x="6552199" y="2929982"/>
            <a:ext cx="647934" cy="6463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3600" b="1">
                <a:solidFill>
                  <a:srgbClr val="7F7F7F"/>
                </a:solidFill>
                <a:latin typeface="Arial"/>
                <a:ea typeface="Arial"/>
                <a:cs typeface="Arial"/>
                <a:sym typeface="Arial"/>
              </a:rPr>
              <a:t>◯</a:t>
            </a:r>
            <a:endParaRPr sz="3600">
              <a:solidFill>
                <a:srgbClr val="7F7F7F"/>
              </a:solidFill>
              <a:latin typeface="Arial"/>
              <a:ea typeface="Arial"/>
              <a:cs typeface="Arial"/>
              <a:sym typeface="Arial"/>
            </a:endParaRPr>
          </a:p>
        </p:txBody>
      </p:sp>
      <p:cxnSp>
        <p:nvCxnSpPr>
          <p:cNvPr id="337" name="Google Shape;337;p15"/>
          <p:cNvCxnSpPr/>
          <p:nvPr/>
        </p:nvCxnSpPr>
        <p:spPr>
          <a:xfrm rot="-5400000" flipH="1">
            <a:off x="7860734" y="2759376"/>
            <a:ext cx="669300" cy="469800"/>
          </a:xfrm>
          <a:prstGeom prst="bentConnector2">
            <a:avLst/>
          </a:prstGeom>
          <a:noFill/>
          <a:ln w="38100" cap="flat" cmpd="sng">
            <a:solidFill>
              <a:schemeClr val="dk1"/>
            </a:solidFill>
            <a:prstDash val="solid"/>
            <a:miter lim="800000"/>
            <a:headEnd type="none" w="sm" len="sm"/>
            <a:tailEnd type="triangle" w="med" len="med"/>
          </a:ln>
        </p:spPr>
      </p:cxnSp>
      <p:sp>
        <p:nvSpPr>
          <p:cNvPr id="338" name="Google Shape;338;p15"/>
          <p:cNvSpPr/>
          <p:nvPr/>
        </p:nvSpPr>
        <p:spPr>
          <a:xfrm>
            <a:off x="8500980" y="3171338"/>
            <a:ext cx="3499676"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1800">
                <a:solidFill>
                  <a:schemeClr val="dk1"/>
                </a:solidFill>
                <a:latin typeface="Arial"/>
                <a:ea typeface="Arial"/>
                <a:cs typeface="Arial"/>
                <a:sym typeface="Arial"/>
              </a:rPr>
              <a:t>顧客が本当に価値のあるものを発見</a:t>
            </a:r>
            <a:endParaRPr/>
          </a:p>
        </p:txBody>
      </p:sp>
      <p:sp>
        <p:nvSpPr>
          <p:cNvPr id="339" name="Google Shape;339;p15"/>
          <p:cNvSpPr/>
          <p:nvPr/>
        </p:nvSpPr>
        <p:spPr>
          <a:xfrm>
            <a:off x="1471524" y="4121067"/>
            <a:ext cx="3741730" cy="64633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ja-JP" sz="1800">
                <a:solidFill>
                  <a:srgbClr val="000000"/>
                </a:solidFill>
                <a:latin typeface="Arial"/>
                <a:ea typeface="Arial"/>
                <a:cs typeface="Arial"/>
                <a:sym typeface="Arial"/>
              </a:rPr>
              <a:t>人工知能（AI）の台頭</a:t>
            </a:r>
            <a:endParaRPr sz="1800">
              <a:solidFill>
                <a:srgbClr val="000000"/>
              </a:solidFill>
              <a:latin typeface="Arial"/>
              <a:ea typeface="Arial"/>
              <a:cs typeface="Arial"/>
              <a:sym typeface="Arial"/>
            </a:endParaRPr>
          </a:p>
          <a:p>
            <a:pPr marL="0" marR="0" lvl="0" indent="0" algn="ctr" rtl="0">
              <a:spcBef>
                <a:spcPts val="0"/>
              </a:spcBef>
              <a:spcAft>
                <a:spcPts val="0"/>
              </a:spcAft>
              <a:buNone/>
            </a:pPr>
            <a:r>
              <a:rPr lang="ja-JP" sz="1800">
                <a:solidFill>
                  <a:srgbClr val="000000"/>
                </a:solidFill>
                <a:latin typeface="Arial"/>
                <a:ea typeface="Arial"/>
                <a:cs typeface="Arial"/>
                <a:sym typeface="Arial"/>
              </a:rPr>
              <a:t>(機械学習と人工ニューラルネットワーク)</a:t>
            </a:r>
            <a:endParaRPr sz="1800">
              <a:solidFill>
                <a:schemeClr val="dk1"/>
              </a:solidFill>
              <a:latin typeface="Arial"/>
              <a:ea typeface="Arial"/>
              <a:cs typeface="Arial"/>
              <a:sym typeface="Arial"/>
            </a:endParaRPr>
          </a:p>
        </p:txBody>
      </p:sp>
      <p:sp>
        <p:nvSpPr>
          <p:cNvPr id="340" name="Google Shape;340;p15"/>
          <p:cNvSpPr/>
          <p:nvPr/>
        </p:nvSpPr>
        <p:spPr>
          <a:xfrm>
            <a:off x="6452026" y="4257647"/>
            <a:ext cx="3956532"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1800">
                <a:solidFill>
                  <a:srgbClr val="000000"/>
                </a:solidFill>
                <a:latin typeface="Arial"/>
                <a:ea typeface="Arial"/>
                <a:cs typeface="Arial"/>
                <a:sym typeface="Arial"/>
              </a:rPr>
              <a:t>何千ものエビデンスに基づいた仮説を生成</a:t>
            </a:r>
            <a:endParaRPr sz="1800">
              <a:solidFill>
                <a:schemeClr val="dk1"/>
              </a:solidFill>
              <a:latin typeface="Arial"/>
              <a:ea typeface="Arial"/>
              <a:cs typeface="Arial"/>
              <a:sym typeface="Arial"/>
            </a:endParaRPr>
          </a:p>
        </p:txBody>
      </p:sp>
      <p:cxnSp>
        <p:nvCxnSpPr>
          <p:cNvPr id="341" name="Google Shape;341;p15"/>
          <p:cNvCxnSpPr>
            <a:stCxn id="339" idx="3"/>
            <a:endCxn id="340" idx="1"/>
          </p:cNvCxnSpPr>
          <p:nvPr/>
        </p:nvCxnSpPr>
        <p:spPr>
          <a:xfrm rot="10800000" flipH="1">
            <a:off x="5213254" y="4442433"/>
            <a:ext cx="1238700" cy="1800"/>
          </a:xfrm>
          <a:prstGeom prst="straightConnector1">
            <a:avLst/>
          </a:prstGeom>
          <a:noFill/>
          <a:ln w="38100" cap="flat" cmpd="sng">
            <a:solidFill>
              <a:schemeClr val="dk1"/>
            </a:solidFill>
            <a:prstDash val="solid"/>
            <a:miter lim="800000"/>
            <a:headEnd type="none" w="sm" len="sm"/>
            <a:tailEnd type="triangle" w="med" len="med"/>
          </a:ln>
        </p:spPr>
      </p:cxnSp>
      <p:sp>
        <p:nvSpPr>
          <p:cNvPr id="342" name="Google Shape;342;p15"/>
          <p:cNvSpPr/>
          <p:nvPr/>
        </p:nvSpPr>
        <p:spPr>
          <a:xfrm>
            <a:off x="6452026" y="4919756"/>
            <a:ext cx="4031873"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1800">
                <a:solidFill>
                  <a:srgbClr val="000000"/>
                </a:solidFill>
                <a:latin typeface="Arial"/>
                <a:ea typeface="Arial"/>
                <a:cs typeface="Arial"/>
                <a:sym typeface="Arial"/>
              </a:rPr>
              <a:t>実験を設計、実行、分析することも自動化</a:t>
            </a:r>
            <a:endParaRPr sz="1800">
              <a:solidFill>
                <a:schemeClr val="dk1"/>
              </a:solidFill>
              <a:latin typeface="Arial"/>
              <a:ea typeface="Arial"/>
              <a:cs typeface="Arial"/>
              <a:sym typeface="Arial"/>
            </a:endParaRPr>
          </a:p>
        </p:txBody>
      </p:sp>
      <p:sp>
        <p:nvSpPr>
          <p:cNvPr id="343" name="Google Shape;343;p15"/>
          <p:cNvSpPr/>
          <p:nvPr/>
        </p:nvSpPr>
        <p:spPr>
          <a:xfrm>
            <a:off x="6452026" y="5507940"/>
            <a:ext cx="1989647"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1800">
                <a:solidFill>
                  <a:srgbClr val="000000"/>
                </a:solidFill>
                <a:latin typeface="Arial"/>
                <a:ea typeface="Arial"/>
                <a:cs typeface="Arial"/>
                <a:sym typeface="Arial"/>
              </a:rPr>
              <a:t>経営行動の自動化</a:t>
            </a:r>
            <a:endParaRPr sz="1800">
              <a:solidFill>
                <a:schemeClr val="dk1"/>
              </a:solidFill>
              <a:latin typeface="Arial"/>
              <a:ea typeface="Arial"/>
              <a:cs typeface="Arial"/>
              <a:sym typeface="Arial"/>
            </a:endParaRPr>
          </a:p>
        </p:txBody>
      </p:sp>
      <p:cxnSp>
        <p:nvCxnSpPr>
          <p:cNvPr id="344" name="Google Shape;344;p15"/>
          <p:cNvCxnSpPr>
            <a:stCxn id="339" idx="3"/>
            <a:endCxn id="342" idx="1"/>
          </p:cNvCxnSpPr>
          <p:nvPr/>
        </p:nvCxnSpPr>
        <p:spPr>
          <a:xfrm>
            <a:off x="5213254" y="4444233"/>
            <a:ext cx="1238700" cy="660300"/>
          </a:xfrm>
          <a:prstGeom prst="bentConnector3">
            <a:avLst>
              <a:gd name="adj1" fmla="val 50003"/>
            </a:avLst>
          </a:prstGeom>
          <a:noFill/>
          <a:ln w="38100" cap="flat" cmpd="sng">
            <a:solidFill>
              <a:schemeClr val="dk1"/>
            </a:solidFill>
            <a:prstDash val="solid"/>
            <a:miter lim="800000"/>
            <a:headEnd type="none" w="sm" len="sm"/>
            <a:tailEnd type="triangle" w="med" len="med"/>
          </a:ln>
        </p:spPr>
      </p:cxnSp>
      <p:cxnSp>
        <p:nvCxnSpPr>
          <p:cNvPr id="345" name="Google Shape;345;p15"/>
          <p:cNvCxnSpPr>
            <a:stCxn id="339" idx="3"/>
            <a:endCxn id="343" idx="1"/>
          </p:cNvCxnSpPr>
          <p:nvPr/>
        </p:nvCxnSpPr>
        <p:spPr>
          <a:xfrm>
            <a:off x="5213254" y="4444233"/>
            <a:ext cx="1238700" cy="1248300"/>
          </a:xfrm>
          <a:prstGeom prst="bentConnector3">
            <a:avLst>
              <a:gd name="adj1" fmla="val 50003"/>
            </a:avLst>
          </a:prstGeom>
          <a:noFill/>
          <a:ln w="38100" cap="flat" cmpd="sng">
            <a:solidFill>
              <a:schemeClr val="dk1"/>
            </a:solidFill>
            <a:prstDash val="solid"/>
            <a:miter lim="800000"/>
            <a:headEnd type="none" w="sm" len="sm"/>
            <a:tailEnd type="triangle" w="med" len="med"/>
          </a:ln>
        </p:spPr>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Quattrocento Sans"/>
              <a:buNone/>
            </a:pPr>
            <a:r>
              <a:rPr lang="ja-JP"/>
              <a:t>本章の概要</a:t>
            </a:r>
            <a:endParaRPr/>
          </a:p>
        </p:txBody>
      </p:sp>
      <p:sp>
        <p:nvSpPr>
          <p:cNvPr id="83" name="Google Shape;83;p2"/>
          <p:cNvSpPr txBox="1">
            <a:spLocks noGrp="1"/>
          </p:cNvSpPr>
          <p:nvPr>
            <p:ph type="body" idx="1"/>
          </p:nvPr>
        </p:nvSpPr>
        <p:spPr>
          <a:xfrm>
            <a:off x="263352" y="1700808"/>
            <a:ext cx="11090448"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ja-JP"/>
              <a:t>[７つの神話] = [実験に関するよくある疑問や反論] を提示</a:t>
            </a:r>
            <a:endParaRPr/>
          </a:p>
          <a:p>
            <a:pPr marL="228600" lvl="0" indent="-228600" algn="l" rtl="0">
              <a:lnSpc>
                <a:spcPct val="90000"/>
              </a:lnSpc>
              <a:spcBef>
                <a:spcPts val="1000"/>
              </a:spcBef>
              <a:spcAft>
                <a:spcPts val="0"/>
              </a:spcAft>
              <a:buClr>
                <a:schemeClr val="dk1"/>
              </a:buClr>
              <a:buSzPts val="2800"/>
              <a:buChar char="•"/>
            </a:pPr>
            <a:r>
              <a:rPr lang="ja-JP"/>
              <a:t>それぞれに対して実験の必要性を筆者が主張</a:t>
            </a:r>
            <a:endParaRPr/>
          </a:p>
          <a:p>
            <a:pPr marL="228600" lvl="0" indent="-50800" algn="l" rtl="0">
              <a:lnSpc>
                <a:spcPct val="90000"/>
              </a:lnSpc>
              <a:spcBef>
                <a:spcPts val="1000"/>
              </a:spcBef>
              <a:spcAft>
                <a:spcPts val="0"/>
              </a:spcAft>
              <a:buClr>
                <a:schemeClr val="dk1"/>
              </a:buClr>
              <a:buSzPts val="2800"/>
              <a:buNone/>
            </a:pPr>
            <a:endParaRPr/>
          </a:p>
          <a:p>
            <a:pPr marL="228600" lvl="0" indent="-228600" algn="l" rtl="0">
              <a:lnSpc>
                <a:spcPct val="90000"/>
              </a:lnSpc>
              <a:spcBef>
                <a:spcPts val="1000"/>
              </a:spcBef>
              <a:spcAft>
                <a:spcPts val="0"/>
              </a:spcAft>
              <a:buClr>
                <a:schemeClr val="dk1"/>
              </a:buClr>
              <a:buSzPts val="2800"/>
              <a:buChar char="•"/>
            </a:pPr>
            <a:r>
              <a:rPr lang="ja-JP"/>
              <a:t>想定される使い方</a:t>
            </a:r>
            <a:endParaRPr/>
          </a:p>
          <a:p>
            <a:pPr marL="685800" lvl="1" indent="-228600" algn="l" rtl="0">
              <a:lnSpc>
                <a:spcPct val="90000"/>
              </a:lnSpc>
              <a:spcBef>
                <a:spcPts val="500"/>
              </a:spcBef>
              <a:spcAft>
                <a:spcPts val="0"/>
              </a:spcAft>
              <a:buClr>
                <a:schemeClr val="dk1"/>
              </a:buClr>
              <a:buSzPts val="2400"/>
              <a:buChar char="•"/>
            </a:pPr>
            <a:r>
              <a:rPr lang="ja-JP"/>
              <a:t>自社で実験を広めようとした時に、想定される反論に対する説明として使えると思われる</a:t>
            </a:r>
            <a:endParaRPr/>
          </a:p>
        </p:txBody>
      </p:sp>
      <p:sp>
        <p:nvSpPr>
          <p:cNvPr id="84" name="Google Shape;84;p2"/>
          <p:cNvSpPr txBox="1">
            <a:spLocks noGrp="1"/>
          </p:cNvSpPr>
          <p:nvPr>
            <p:ph type="sldNum" idx="12"/>
          </p:nvPr>
        </p:nvSpPr>
        <p:spPr>
          <a:xfrm>
            <a:off x="11353800" y="6356350"/>
            <a:ext cx="718864" cy="429916"/>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ltLang="ja-JP"/>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5"/>
          <p:cNvSpPr txBox="1">
            <a:spLocks noGrp="1"/>
          </p:cNvSpPr>
          <p:nvPr>
            <p:ph type="sldNum" idx="12"/>
          </p:nvPr>
        </p:nvSpPr>
        <p:spPr>
          <a:xfrm>
            <a:off x="11353800" y="6356350"/>
            <a:ext cx="718864" cy="429916"/>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ltLang="ja-JP"/>
              <a:t>3</a:t>
            </a:fld>
            <a:endParaRPr/>
          </a:p>
        </p:txBody>
      </p:sp>
      <p:pic>
        <p:nvPicPr>
          <p:cNvPr id="104" name="Google Shape;104;p5"/>
          <p:cNvPicPr preferRelativeResize="0"/>
          <p:nvPr/>
        </p:nvPicPr>
        <p:blipFill rotWithShape="1">
          <a:blip r:embed="rId3">
            <a:alphaModFix/>
          </a:blip>
          <a:srcRect/>
          <a:stretch/>
        </p:blipFill>
        <p:spPr>
          <a:xfrm>
            <a:off x="1631504" y="1048712"/>
            <a:ext cx="9228856" cy="4684476"/>
          </a:xfrm>
          <a:prstGeom prst="rect">
            <a:avLst/>
          </a:prstGeom>
          <a:noFill/>
          <a:ln>
            <a:noFill/>
          </a:ln>
        </p:spPr>
      </p:pic>
      <p:sp>
        <p:nvSpPr>
          <p:cNvPr id="105" name="Google Shape;105;p5"/>
          <p:cNvSpPr/>
          <p:nvPr/>
        </p:nvSpPr>
        <p:spPr>
          <a:xfrm>
            <a:off x="6708234" y="5912575"/>
            <a:ext cx="4512774"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1800" b="0" i="0" u="sng" strike="noStrike" cap="none">
                <a:solidFill>
                  <a:schemeClr val="dk1"/>
                </a:solidFill>
                <a:latin typeface="Arial"/>
                <a:ea typeface="Arial"/>
                <a:cs typeface="Arial"/>
                <a:sym typeface="Arial"/>
                <a:hlinkClick r:id="rId4"/>
              </a:rPr>
              <a:t>https://trends.google.co.jp/trends/?geo=JP</a:t>
            </a:r>
            <a:endParaRPr sz="1800">
              <a:solidFill>
                <a:schemeClr val="dk1"/>
              </a:solidFill>
              <a:latin typeface="Arial"/>
              <a:ea typeface="Arial"/>
              <a:cs typeface="Arial"/>
              <a:sym typeface="Arial"/>
            </a:endParaRPr>
          </a:p>
        </p:txBody>
      </p:sp>
      <p:sp>
        <p:nvSpPr>
          <p:cNvPr id="106" name="Google Shape;106;p5"/>
          <p:cNvSpPr txBox="1"/>
          <p:nvPr/>
        </p:nvSpPr>
        <p:spPr>
          <a:xfrm>
            <a:off x="983432" y="41640"/>
            <a:ext cx="10515600" cy="1325563"/>
          </a:xfrm>
          <a:prstGeom prst="rect">
            <a:avLst/>
          </a:prstGeom>
          <a:noFill/>
          <a:ln>
            <a:noFill/>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chemeClr val="dk1"/>
              </a:buClr>
              <a:buSzPts val="3600"/>
              <a:buFont typeface="Quattrocento Sans"/>
              <a:buNone/>
            </a:pPr>
            <a:r>
              <a:rPr lang="ja-JP" sz="3600" b="0" u="none">
                <a:solidFill>
                  <a:schemeClr val="dk1"/>
                </a:solidFill>
                <a:latin typeface="Quattrocento Sans"/>
                <a:ea typeface="Quattrocento Sans"/>
                <a:cs typeface="Quattrocento Sans"/>
                <a:sym typeface="Quattrocento Sans"/>
              </a:rPr>
              <a:t>ABテスト / ビックデータの検索数</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Quattrocento Sans"/>
              <a:buNone/>
            </a:pPr>
            <a:r>
              <a:rPr lang="ja-JP"/>
              <a:t>７つの神話</a:t>
            </a:r>
            <a:endParaRPr/>
          </a:p>
        </p:txBody>
      </p:sp>
      <p:sp>
        <p:nvSpPr>
          <p:cNvPr id="112" name="Google Shape;112;p6"/>
          <p:cNvSpPr txBox="1">
            <a:spLocks noGrp="1"/>
          </p:cNvSpPr>
          <p:nvPr>
            <p:ph type="body" idx="1"/>
          </p:nvPr>
        </p:nvSpPr>
        <p:spPr>
          <a:xfrm>
            <a:off x="263352" y="1700808"/>
            <a:ext cx="11090448" cy="4351338"/>
          </a:xfrm>
          <a:prstGeom prst="rect">
            <a:avLst/>
          </a:prstGeom>
          <a:noFill/>
          <a:ln>
            <a:noFill/>
          </a:ln>
        </p:spPr>
        <p:txBody>
          <a:bodyPr spcFirstLastPara="1" wrap="square" lIns="91425" tIns="45700" rIns="91425" bIns="45700" anchor="t" anchorCtr="0">
            <a:normAutofit/>
          </a:bodyPr>
          <a:lstStyle/>
          <a:p>
            <a:pPr marL="514350" lvl="0" indent="-514350" algn="l" rtl="0">
              <a:lnSpc>
                <a:spcPct val="80000"/>
              </a:lnSpc>
              <a:spcBef>
                <a:spcPts val="0"/>
              </a:spcBef>
              <a:spcAft>
                <a:spcPts val="0"/>
              </a:spcAft>
              <a:buClr>
                <a:schemeClr val="dk1"/>
              </a:buClr>
              <a:buSzPts val="2800"/>
              <a:buFont typeface="Quattrocento Sans"/>
              <a:buAutoNum type="arabicPeriod"/>
            </a:pPr>
            <a:r>
              <a:rPr lang="ja-JP"/>
              <a:t>実験主導のイノベーションは直感と判断力を殺す</a:t>
            </a:r>
            <a:endParaRPr/>
          </a:p>
          <a:p>
            <a:pPr marL="514350" lvl="0" indent="-514350" algn="l" rtl="0">
              <a:lnSpc>
                <a:spcPct val="80000"/>
              </a:lnSpc>
              <a:spcBef>
                <a:spcPts val="1000"/>
              </a:spcBef>
              <a:spcAft>
                <a:spcPts val="0"/>
              </a:spcAft>
              <a:buClr>
                <a:schemeClr val="dk1"/>
              </a:buClr>
              <a:buSzPts val="2800"/>
              <a:buFont typeface="Quattrocento Sans"/>
              <a:buAutoNum type="arabicPeriod"/>
            </a:pPr>
            <a:r>
              <a:rPr lang="ja-JP"/>
              <a:t>オンライン実験は増分的なイノベーションにはつながるが、画期的なパフォーマンスの変化にはつながらない</a:t>
            </a:r>
            <a:endParaRPr/>
          </a:p>
          <a:p>
            <a:pPr marL="514350" lvl="0" indent="-514350" algn="l" rtl="0">
              <a:lnSpc>
                <a:spcPct val="80000"/>
              </a:lnSpc>
              <a:spcBef>
                <a:spcPts val="1000"/>
              </a:spcBef>
              <a:spcAft>
                <a:spcPts val="0"/>
              </a:spcAft>
              <a:buClr>
                <a:schemeClr val="dk1"/>
              </a:buClr>
              <a:buSzPts val="2800"/>
              <a:buFont typeface="Quattrocento Sans"/>
              <a:buAutoNum type="arabicPeriod"/>
            </a:pPr>
            <a:r>
              <a:rPr lang="ja-JP"/>
              <a:t>大規模実験に必要な仮説が足りない</a:t>
            </a:r>
            <a:endParaRPr/>
          </a:p>
          <a:p>
            <a:pPr marL="514350" lvl="0" indent="-514350" algn="l" rtl="0">
              <a:lnSpc>
                <a:spcPct val="80000"/>
              </a:lnSpc>
              <a:spcBef>
                <a:spcPts val="1000"/>
              </a:spcBef>
              <a:spcAft>
                <a:spcPts val="0"/>
              </a:spcAft>
              <a:buClr>
                <a:schemeClr val="dk1"/>
              </a:buClr>
              <a:buSzPts val="2800"/>
              <a:buFont typeface="Quattrocento Sans"/>
              <a:buAutoNum type="arabicPeriod"/>
            </a:pPr>
            <a:r>
              <a:rPr lang="ja-JP"/>
              <a:t>ブリック＆モルタル企業は実験をするほどの取引がない</a:t>
            </a:r>
            <a:endParaRPr/>
          </a:p>
          <a:p>
            <a:pPr marL="514350" lvl="0" indent="-514350" algn="l" rtl="0">
              <a:lnSpc>
                <a:spcPct val="80000"/>
              </a:lnSpc>
              <a:spcBef>
                <a:spcPts val="1000"/>
              </a:spcBef>
              <a:spcAft>
                <a:spcPts val="0"/>
              </a:spcAft>
              <a:buClr>
                <a:schemeClr val="dk1"/>
              </a:buClr>
              <a:buSzPts val="2800"/>
              <a:buFont typeface="Quattrocento Sans"/>
              <a:buAutoNum type="arabicPeriod"/>
            </a:pPr>
            <a:r>
              <a:rPr lang="ja-JP"/>
              <a:t>A/Bテストを試してみたが、業績への影響はそこそこあった</a:t>
            </a:r>
            <a:endParaRPr/>
          </a:p>
          <a:p>
            <a:pPr marL="514350" lvl="0" indent="-514350" algn="l" rtl="0">
              <a:lnSpc>
                <a:spcPct val="80000"/>
              </a:lnSpc>
              <a:spcBef>
                <a:spcPts val="1000"/>
              </a:spcBef>
              <a:spcAft>
                <a:spcPts val="0"/>
              </a:spcAft>
              <a:buClr>
                <a:schemeClr val="dk1"/>
              </a:buClr>
              <a:buSzPts val="2800"/>
              <a:buFont typeface="Quattrocento Sans"/>
              <a:buAutoNum type="arabicPeriod"/>
            </a:pPr>
            <a:r>
              <a:rPr lang="ja-JP"/>
              <a:t>ビッグデータやビジネスアナリティクスの時代に因果関係を理解することはもはや必要ない。なぜ実験に時間を費やすのか？</a:t>
            </a:r>
            <a:endParaRPr/>
          </a:p>
          <a:p>
            <a:pPr marL="514350" lvl="0" indent="-514350" algn="l" rtl="0">
              <a:lnSpc>
                <a:spcPct val="80000"/>
              </a:lnSpc>
              <a:spcBef>
                <a:spcPts val="1000"/>
              </a:spcBef>
              <a:spcAft>
                <a:spcPts val="0"/>
              </a:spcAft>
              <a:buClr>
                <a:schemeClr val="dk1"/>
              </a:buClr>
              <a:buSzPts val="2800"/>
              <a:buFont typeface="Quattrocento Sans"/>
              <a:buAutoNum type="arabicPeriod"/>
            </a:pPr>
            <a:r>
              <a:rPr lang="ja-JP"/>
              <a:t>事前の同意なしに顧客を対象に実験を行うことは常に非倫理的である</a:t>
            </a:r>
            <a:endParaRPr/>
          </a:p>
        </p:txBody>
      </p:sp>
      <p:sp>
        <p:nvSpPr>
          <p:cNvPr id="113" name="Google Shape;113;p6"/>
          <p:cNvSpPr txBox="1">
            <a:spLocks noGrp="1"/>
          </p:cNvSpPr>
          <p:nvPr>
            <p:ph type="sldNum" idx="12"/>
          </p:nvPr>
        </p:nvSpPr>
        <p:spPr>
          <a:xfrm>
            <a:off x="11353800" y="6356350"/>
            <a:ext cx="718864" cy="429916"/>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ltLang="ja-JP"/>
              <a:t>4</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7"/>
          <p:cNvSpPr txBox="1">
            <a:spLocks noGrp="1"/>
          </p:cNvSpPr>
          <p:nvPr>
            <p:ph type="title"/>
          </p:nvPr>
        </p:nvSpPr>
        <p:spPr>
          <a:xfrm>
            <a:off x="263352" y="365125"/>
            <a:ext cx="11809312" cy="903635"/>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2800"/>
              <a:buFont typeface="Quattrocento Sans"/>
              <a:buNone/>
            </a:pPr>
            <a:r>
              <a:rPr lang="ja-JP" sz="2800"/>
              <a:t>神話1: 実験主導のイノベーションは直感と判断力を殺す</a:t>
            </a:r>
            <a:endParaRPr sz="2800"/>
          </a:p>
        </p:txBody>
      </p:sp>
      <p:sp>
        <p:nvSpPr>
          <p:cNvPr id="120" name="Google Shape;120;p7"/>
          <p:cNvSpPr txBox="1">
            <a:spLocks noGrp="1"/>
          </p:cNvSpPr>
          <p:nvPr>
            <p:ph type="sldNum" idx="12"/>
          </p:nvPr>
        </p:nvSpPr>
        <p:spPr>
          <a:xfrm>
            <a:off x="11353800" y="6356350"/>
            <a:ext cx="718864" cy="429916"/>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ltLang="ja-JP"/>
              <a:t>5</a:t>
            </a:fld>
            <a:endParaRPr/>
          </a:p>
        </p:txBody>
      </p:sp>
      <p:sp>
        <p:nvSpPr>
          <p:cNvPr id="121" name="Google Shape;121;p7"/>
          <p:cNvSpPr/>
          <p:nvPr/>
        </p:nvSpPr>
        <p:spPr>
          <a:xfrm>
            <a:off x="980789" y="5066019"/>
            <a:ext cx="2553904" cy="40011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2000">
                <a:solidFill>
                  <a:schemeClr val="dk1"/>
                </a:solidFill>
                <a:latin typeface="Arial"/>
                <a:ea typeface="Arial"/>
                <a:cs typeface="Arial"/>
                <a:sym typeface="Arial"/>
              </a:rPr>
              <a:t>直観力と判断力を殺す</a:t>
            </a:r>
            <a:endParaRPr/>
          </a:p>
        </p:txBody>
      </p:sp>
      <p:pic>
        <p:nvPicPr>
          <p:cNvPr id="122" name="Google Shape;122;p7"/>
          <p:cNvPicPr preferRelativeResize="0"/>
          <p:nvPr/>
        </p:nvPicPr>
        <p:blipFill rotWithShape="1">
          <a:blip r:embed="rId3">
            <a:alphaModFix/>
          </a:blip>
          <a:srcRect l="23455"/>
          <a:stretch/>
        </p:blipFill>
        <p:spPr>
          <a:xfrm>
            <a:off x="682058" y="1916775"/>
            <a:ext cx="1944216" cy="1651000"/>
          </a:xfrm>
          <a:prstGeom prst="rect">
            <a:avLst/>
          </a:prstGeom>
          <a:noFill/>
          <a:ln>
            <a:noFill/>
          </a:ln>
        </p:spPr>
      </p:pic>
      <p:sp>
        <p:nvSpPr>
          <p:cNvPr id="123" name="Google Shape;123;p7"/>
          <p:cNvSpPr/>
          <p:nvPr/>
        </p:nvSpPr>
        <p:spPr>
          <a:xfrm>
            <a:off x="684798" y="3641355"/>
            <a:ext cx="1821332"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1800">
                <a:solidFill>
                  <a:schemeClr val="dk1"/>
                </a:solidFill>
                <a:latin typeface="Arial"/>
                <a:ea typeface="Arial"/>
                <a:cs typeface="Arial"/>
                <a:sym typeface="Arial"/>
              </a:rPr>
              <a:t>スティーブ・ジョブズ</a:t>
            </a:r>
            <a:endParaRPr/>
          </a:p>
        </p:txBody>
      </p:sp>
      <p:sp>
        <p:nvSpPr>
          <p:cNvPr id="124" name="Google Shape;124;p7"/>
          <p:cNvSpPr/>
          <p:nvPr/>
        </p:nvSpPr>
        <p:spPr>
          <a:xfrm>
            <a:off x="1523493" y="1340768"/>
            <a:ext cx="2808312" cy="369332"/>
          </a:xfrm>
          <a:prstGeom prst="rect">
            <a:avLst/>
          </a:prstGeom>
          <a:gradFill>
            <a:gsLst>
              <a:gs pos="0">
                <a:srgbClr val="D1D1D1"/>
              </a:gs>
              <a:gs pos="50000">
                <a:srgbClr val="C7C7C7"/>
              </a:gs>
              <a:gs pos="100000">
                <a:srgbClr val="C0C0C0"/>
              </a:gs>
            </a:gsLst>
            <a:lin ang="5400000" scaled="0"/>
          </a:gradFill>
          <a:ln w="9525" cap="flat" cmpd="sng">
            <a:solidFill>
              <a:schemeClr val="accent3"/>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Clr>
                <a:schemeClr val="dk1"/>
              </a:buClr>
              <a:buSzPts val="1800"/>
              <a:buFont typeface="Arial"/>
              <a:buNone/>
            </a:pPr>
            <a:r>
              <a:rPr lang="ja-JP" sz="1800">
                <a:solidFill>
                  <a:schemeClr val="dk1"/>
                </a:solidFill>
                <a:latin typeface="Arial"/>
                <a:ea typeface="Arial"/>
                <a:cs typeface="Arial"/>
                <a:sym typeface="Arial"/>
              </a:rPr>
              <a:t>実験への反対意見</a:t>
            </a:r>
            <a:endParaRPr sz="1800">
              <a:solidFill>
                <a:schemeClr val="dk1"/>
              </a:solidFill>
              <a:latin typeface="Arial"/>
              <a:ea typeface="Arial"/>
              <a:cs typeface="Arial"/>
              <a:sym typeface="Arial"/>
            </a:endParaRPr>
          </a:p>
        </p:txBody>
      </p:sp>
      <p:sp>
        <p:nvSpPr>
          <p:cNvPr id="125" name="Google Shape;125;p7"/>
          <p:cNvSpPr/>
          <p:nvPr/>
        </p:nvSpPr>
        <p:spPr>
          <a:xfrm>
            <a:off x="7680176" y="1340768"/>
            <a:ext cx="2808312" cy="369332"/>
          </a:xfrm>
          <a:prstGeom prst="rect">
            <a:avLst/>
          </a:prstGeom>
          <a:gradFill>
            <a:gsLst>
              <a:gs pos="0">
                <a:srgbClr val="D1D1D1"/>
              </a:gs>
              <a:gs pos="50000">
                <a:srgbClr val="C7C7C7"/>
              </a:gs>
              <a:gs pos="100000">
                <a:srgbClr val="C0C0C0"/>
              </a:gs>
            </a:gsLst>
            <a:lin ang="5400000" scaled="0"/>
          </a:gradFill>
          <a:ln w="9525" cap="flat" cmpd="sng">
            <a:solidFill>
              <a:schemeClr val="accent3"/>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Clr>
                <a:schemeClr val="dk1"/>
              </a:buClr>
              <a:buSzPts val="1800"/>
              <a:buFont typeface="Arial"/>
              <a:buNone/>
            </a:pPr>
            <a:r>
              <a:rPr lang="ja-JP" sz="1800">
                <a:solidFill>
                  <a:schemeClr val="dk1"/>
                </a:solidFill>
                <a:latin typeface="Arial"/>
                <a:ea typeface="Arial"/>
                <a:cs typeface="Arial"/>
                <a:sym typeface="Arial"/>
              </a:rPr>
              <a:t>筆者の主張</a:t>
            </a:r>
            <a:endParaRPr sz="1800">
              <a:solidFill>
                <a:schemeClr val="dk1"/>
              </a:solidFill>
              <a:latin typeface="Arial"/>
              <a:ea typeface="Arial"/>
              <a:cs typeface="Arial"/>
              <a:sym typeface="Arial"/>
            </a:endParaRPr>
          </a:p>
        </p:txBody>
      </p:sp>
      <p:sp>
        <p:nvSpPr>
          <p:cNvPr id="126" name="Google Shape;126;p7"/>
          <p:cNvSpPr/>
          <p:nvPr/>
        </p:nvSpPr>
        <p:spPr>
          <a:xfrm>
            <a:off x="3131541" y="2310227"/>
            <a:ext cx="2375054" cy="864096"/>
          </a:xfrm>
          <a:prstGeom prst="wedgeRoundRectCallout">
            <a:avLst>
              <a:gd name="adj1" fmla="val -43647"/>
              <a:gd name="adj2" fmla="val 32491"/>
              <a:gd name="adj3" fmla="val 16667"/>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ja-JP" sz="1600">
                <a:solidFill>
                  <a:schemeClr val="dk1"/>
                </a:solidFill>
                <a:latin typeface="Arial"/>
                <a:ea typeface="Arial"/>
                <a:cs typeface="Arial"/>
                <a:sym typeface="Arial"/>
              </a:rPr>
              <a:t>自分のアイデアを</a:t>
            </a:r>
            <a:endParaRPr sz="1600">
              <a:solidFill>
                <a:schemeClr val="dk1"/>
              </a:solidFill>
              <a:latin typeface="Arial"/>
              <a:ea typeface="Arial"/>
              <a:cs typeface="Arial"/>
              <a:sym typeface="Arial"/>
            </a:endParaRPr>
          </a:p>
          <a:p>
            <a:pPr marL="0" marR="0" lvl="0" indent="0" algn="ctr" rtl="0">
              <a:spcBef>
                <a:spcPts val="0"/>
              </a:spcBef>
              <a:spcAft>
                <a:spcPts val="0"/>
              </a:spcAft>
              <a:buNone/>
            </a:pPr>
            <a:r>
              <a:rPr lang="ja-JP" sz="1600">
                <a:solidFill>
                  <a:schemeClr val="dk1"/>
                </a:solidFill>
                <a:latin typeface="Arial"/>
                <a:ea typeface="Arial"/>
                <a:cs typeface="Arial"/>
                <a:sym typeface="Arial"/>
              </a:rPr>
              <a:t>実験してない</a:t>
            </a:r>
            <a:endParaRPr/>
          </a:p>
        </p:txBody>
      </p:sp>
      <p:cxnSp>
        <p:nvCxnSpPr>
          <p:cNvPr id="127" name="Google Shape;127;p7"/>
          <p:cNvCxnSpPr/>
          <p:nvPr/>
        </p:nvCxnSpPr>
        <p:spPr>
          <a:xfrm>
            <a:off x="6168008" y="1494133"/>
            <a:ext cx="0" cy="4032448"/>
          </a:xfrm>
          <a:prstGeom prst="straightConnector1">
            <a:avLst/>
          </a:prstGeom>
          <a:noFill/>
          <a:ln w="9525" cap="flat" cmpd="sng">
            <a:solidFill>
              <a:schemeClr val="dk1"/>
            </a:solidFill>
            <a:prstDash val="dash"/>
            <a:miter lim="800000"/>
            <a:headEnd type="none" w="sm" len="sm"/>
            <a:tailEnd type="none" w="sm" len="sm"/>
          </a:ln>
        </p:spPr>
      </p:cxnSp>
      <p:sp>
        <p:nvSpPr>
          <p:cNvPr id="128" name="Google Shape;128;p7"/>
          <p:cNvSpPr/>
          <p:nvPr/>
        </p:nvSpPr>
        <p:spPr>
          <a:xfrm>
            <a:off x="980789" y="4306779"/>
            <a:ext cx="4722768" cy="40011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2000">
                <a:solidFill>
                  <a:schemeClr val="dk1"/>
                </a:solidFill>
                <a:latin typeface="Arial"/>
                <a:ea typeface="Arial"/>
                <a:cs typeface="Arial"/>
                <a:sym typeface="Arial"/>
              </a:rPr>
              <a:t>優れたアイデアが成熟前に却下される危険性</a:t>
            </a:r>
            <a:endParaRPr/>
          </a:p>
        </p:txBody>
      </p:sp>
      <p:pic>
        <p:nvPicPr>
          <p:cNvPr id="129" name="Google Shape;129;p7"/>
          <p:cNvPicPr preferRelativeResize="0"/>
          <p:nvPr/>
        </p:nvPicPr>
        <p:blipFill rotWithShape="1">
          <a:blip r:embed="rId4">
            <a:alphaModFix/>
          </a:blip>
          <a:srcRect/>
          <a:stretch/>
        </p:blipFill>
        <p:spPr>
          <a:xfrm>
            <a:off x="473398" y="5062874"/>
            <a:ext cx="406400" cy="406400"/>
          </a:xfrm>
          <a:prstGeom prst="rect">
            <a:avLst/>
          </a:prstGeom>
          <a:noFill/>
          <a:ln>
            <a:noFill/>
          </a:ln>
        </p:spPr>
      </p:pic>
      <p:pic>
        <p:nvPicPr>
          <p:cNvPr id="130" name="Google Shape;130;p7"/>
          <p:cNvPicPr preferRelativeResize="0"/>
          <p:nvPr/>
        </p:nvPicPr>
        <p:blipFill rotWithShape="1">
          <a:blip r:embed="rId5">
            <a:alphaModFix/>
          </a:blip>
          <a:srcRect/>
          <a:stretch/>
        </p:blipFill>
        <p:spPr>
          <a:xfrm>
            <a:off x="473398" y="4303634"/>
            <a:ext cx="406400" cy="406400"/>
          </a:xfrm>
          <a:prstGeom prst="rect">
            <a:avLst/>
          </a:prstGeom>
          <a:noFill/>
          <a:ln>
            <a:noFill/>
          </a:ln>
        </p:spPr>
      </p:pic>
      <p:pic>
        <p:nvPicPr>
          <p:cNvPr id="131" name="Google Shape;131;p7"/>
          <p:cNvPicPr preferRelativeResize="0"/>
          <p:nvPr/>
        </p:nvPicPr>
        <p:blipFill rotWithShape="1">
          <a:blip r:embed="rId6">
            <a:alphaModFix/>
          </a:blip>
          <a:srcRect/>
          <a:stretch/>
        </p:blipFill>
        <p:spPr>
          <a:xfrm>
            <a:off x="7103982" y="1760188"/>
            <a:ext cx="1807587" cy="1807587"/>
          </a:xfrm>
          <a:prstGeom prst="rect">
            <a:avLst/>
          </a:prstGeom>
          <a:noFill/>
          <a:ln>
            <a:noFill/>
          </a:ln>
        </p:spPr>
      </p:pic>
      <p:sp>
        <p:nvSpPr>
          <p:cNvPr id="132" name="Google Shape;132;p7"/>
          <p:cNvSpPr/>
          <p:nvPr/>
        </p:nvSpPr>
        <p:spPr>
          <a:xfrm>
            <a:off x="9300961" y="2310227"/>
            <a:ext cx="2375054" cy="864096"/>
          </a:xfrm>
          <a:prstGeom prst="wedgeRoundRectCallout">
            <a:avLst>
              <a:gd name="adj1" fmla="val -43647"/>
              <a:gd name="adj2" fmla="val 32491"/>
              <a:gd name="adj3" fmla="val 16667"/>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ja-JP" sz="1600">
                <a:solidFill>
                  <a:schemeClr val="dk1"/>
                </a:solidFill>
                <a:latin typeface="Arial"/>
                <a:ea typeface="Arial"/>
                <a:cs typeface="Arial"/>
                <a:sym typeface="Arial"/>
              </a:rPr>
              <a:t>実験を行っている</a:t>
            </a:r>
            <a:endParaRPr/>
          </a:p>
        </p:txBody>
      </p:sp>
      <p:sp>
        <p:nvSpPr>
          <p:cNvPr id="133" name="Google Shape;133;p7"/>
          <p:cNvSpPr/>
          <p:nvPr/>
        </p:nvSpPr>
        <p:spPr>
          <a:xfrm>
            <a:off x="7680176" y="3641841"/>
            <a:ext cx="774571"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1800">
                <a:solidFill>
                  <a:schemeClr val="dk1"/>
                </a:solidFill>
                <a:latin typeface="Arial"/>
                <a:ea typeface="Arial"/>
                <a:cs typeface="Arial"/>
                <a:sym typeface="Arial"/>
              </a:rPr>
              <a:t>Apple</a:t>
            </a:r>
            <a:endParaRPr sz="1800">
              <a:solidFill>
                <a:schemeClr val="dk1"/>
              </a:solidFill>
              <a:latin typeface="Arial"/>
              <a:ea typeface="Arial"/>
              <a:cs typeface="Arial"/>
              <a:sym typeface="Arial"/>
            </a:endParaRPr>
          </a:p>
        </p:txBody>
      </p:sp>
      <p:sp>
        <p:nvSpPr>
          <p:cNvPr id="134" name="Google Shape;134;p7"/>
          <p:cNvSpPr/>
          <p:nvPr/>
        </p:nvSpPr>
        <p:spPr>
          <a:xfrm>
            <a:off x="980789" y="5811224"/>
            <a:ext cx="10070812" cy="369332"/>
          </a:xfrm>
          <a:prstGeom prst="rect">
            <a:avLst/>
          </a:prstGeom>
          <a:solidFill>
            <a:schemeClr val="lt1"/>
          </a:solidFill>
          <a:ln w="12700" cap="flat" cmpd="sng">
            <a:solidFill>
              <a:schemeClr val="accent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ja-JP" sz="1800">
                <a:solidFill>
                  <a:srgbClr val="000000"/>
                </a:solidFill>
                <a:latin typeface="Arial"/>
                <a:ea typeface="Arial"/>
                <a:cs typeface="Arial"/>
                <a:sym typeface="Arial"/>
              </a:rPr>
              <a:t>実験と直感力/判断力は互いに必要</a:t>
            </a:r>
            <a:endParaRPr sz="1800">
              <a:solidFill>
                <a:schemeClr val="dk1"/>
              </a:solidFill>
              <a:latin typeface="Arial"/>
              <a:ea typeface="Arial"/>
              <a:cs typeface="Arial"/>
              <a:sym typeface="Arial"/>
            </a:endParaRPr>
          </a:p>
        </p:txBody>
      </p:sp>
      <p:sp>
        <p:nvSpPr>
          <p:cNvPr id="135" name="Google Shape;135;p7"/>
          <p:cNvSpPr/>
          <p:nvPr/>
        </p:nvSpPr>
        <p:spPr>
          <a:xfrm>
            <a:off x="6829422" y="4183669"/>
            <a:ext cx="5276280" cy="6463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1800">
                <a:solidFill>
                  <a:schemeClr val="dk1"/>
                </a:solidFill>
                <a:latin typeface="Arial"/>
                <a:ea typeface="Arial"/>
                <a:cs typeface="Arial"/>
                <a:sym typeface="Arial"/>
              </a:rPr>
              <a:t>直感、顧客の洞察力、定性調査は、新しい仮説を立てるために必要</a:t>
            </a:r>
            <a:endParaRPr sz="1800">
              <a:solidFill>
                <a:schemeClr val="dk1"/>
              </a:solidFill>
              <a:latin typeface="Arial"/>
              <a:ea typeface="Arial"/>
              <a:cs typeface="Arial"/>
              <a:sym typeface="Arial"/>
            </a:endParaRPr>
          </a:p>
        </p:txBody>
      </p:sp>
      <p:pic>
        <p:nvPicPr>
          <p:cNvPr id="136" name="Google Shape;136;p7"/>
          <p:cNvPicPr preferRelativeResize="0"/>
          <p:nvPr/>
        </p:nvPicPr>
        <p:blipFill rotWithShape="1">
          <a:blip r:embed="rId7">
            <a:alphaModFix/>
          </a:blip>
          <a:srcRect/>
          <a:stretch/>
        </p:blipFill>
        <p:spPr>
          <a:xfrm>
            <a:off x="6366511" y="4221088"/>
            <a:ext cx="406400" cy="406400"/>
          </a:xfrm>
          <a:prstGeom prst="rect">
            <a:avLst/>
          </a:prstGeom>
          <a:noFill/>
          <a:ln>
            <a:noFill/>
          </a:ln>
        </p:spPr>
      </p:pic>
      <p:pic>
        <p:nvPicPr>
          <p:cNvPr id="137" name="Google Shape;137;p7"/>
          <p:cNvPicPr preferRelativeResize="0"/>
          <p:nvPr/>
        </p:nvPicPr>
        <p:blipFill rotWithShape="1">
          <a:blip r:embed="rId8">
            <a:alphaModFix/>
          </a:blip>
          <a:srcRect/>
          <a:stretch/>
        </p:blipFill>
        <p:spPr>
          <a:xfrm>
            <a:off x="6352863" y="5062874"/>
            <a:ext cx="406400" cy="406400"/>
          </a:xfrm>
          <a:prstGeom prst="rect">
            <a:avLst/>
          </a:prstGeom>
          <a:noFill/>
          <a:ln>
            <a:noFill/>
          </a:ln>
        </p:spPr>
      </p:pic>
      <p:sp>
        <p:nvSpPr>
          <p:cNvPr id="138" name="Google Shape;138;p7"/>
          <p:cNvSpPr/>
          <p:nvPr/>
        </p:nvSpPr>
        <p:spPr>
          <a:xfrm>
            <a:off x="6829422" y="4942909"/>
            <a:ext cx="5243242" cy="6463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1800">
                <a:solidFill>
                  <a:schemeClr val="dk1"/>
                </a:solidFill>
                <a:latin typeface="Arial"/>
                <a:ea typeface="Arial"/>
                <a:cs typeface="Arial"/>
                <a:sym typeface="Arial"/>
              </a:rPr>
              <a:t>何が効果があり、何が効果がないのかを早期に把握し、最も有望なアイデアにリソースを集中させることが望ましい</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8"/>
          <p:cNvSpPr txBox="1">
            <a:spLocks noGrp="1"/>
          </p:cNvSpPr>
          <p:nvPr>
            <p:ph type="title"/>
          </p:nvPr>
        </p:nvSpPr>
        <p:spPr>
          <a:xfrm>
            <a:off x="263352" y="437133"/>
            <a:ext cx="11809312" cy="903635"/>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2800"/>
              <a:buFont typeface="Quattrocento Sans"/>
              <a:buNone/>
            </a:pPr>
            <a:r>
              <a:rPr lang="ja-JP" sz="2800"/>
              <a:t>神話2:オンライン実験は漸進的イノベーションにはつながるが、</a:t>
            </a:r>
            <a:br>
              <a:rPr lang="ja-JP" sz="2800"/>
            </a:br>
            <a:r>
              <a:rPr lang="ja-JP" sz="2800"/>
              <a:t>            革新的な変化にはつながらない</a:t>
            </a:r>
            <a:endParaRPr sz="2800"/>
          </a:p>
        </p:txBody>
      </p:sp>
      <p:sp>
        <p:nvSpPr>
          <p:cNvPr id="144" name="Google Shape;144;p8"/>
          <p:cNvSpPr txBox="1">
            <a:spLocks noGrp="1"/>
          </p:cNvSpPr>
          <p:nvPr>
            <p:ph type="sldNum" idx="12"/>
          </p:nvPr>
        </p:nvSpPr>
        <p:spPr>
          <a:xfrm>
            <a:off x="11353800" y="6356350"/>
            <a:ext cx="718864" cy="429916"/>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ltLang="ja-JP"/>
              <a:t>6</a:t>
            </a:fld>
            <a:endParaRPr/>
          </a:p>
        </p:txBody>
      </p:sp>
      <p:sp>
        <p:nvSpPr>
          <p:cNvPr id="145" name="Google Shape;145;p8"/>
          <p:cNvSpPr/>
          <p:nvPr/>
        </p:nvSpPr>
        <p:spPr>
          <a:xfrm>
            <a:off x="991708" y="5301208"/>
            <a:ext cx="10070812" cy="923330"/>
          </a:xfrm>
          <a:prstGeom prst="rect">
            <a:avLst/>
          </a:prstGeom>
          <a:solidFill>
            <a:schemeClr val="lt1"/>
          </a:solidFill>
          <a:ln w="12700" cap="flat" cmpd="sng">
            <a:solidFill>
              <a:schemeClr val="accent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ja-JP" sz="1800">
                <a:solidFill>
                  <a:schemeClr val="dk1"/>
                </a:solidFill>
                <a:latin typeface="Arial"/>
                <a:ea typeface="Arial"/>
                <a:cs typeface="Arial"/>
                <a:sym typeface="Arial"/>
              </a:rPr>
              <a:t>実験は小さな変化の繰り返しに向いている。</a:t>
            </a:r>
            <a:endParaRPr sz="1800">
              <a:solidFill>
                <a:schemeClr val="dk1"/>
              </a:solidFill>
              <a:latin typeface="Arial"/>
              <a:ea typeface="Arial"/>
              <a:cs typeface="Arial"/>
              <a:sym typeface="Arial"/>
            </a:endParaRPr>
          </a:p>
          <a:p>
            <a:pPr marL="0" marR="0" lvl="0" indent="0" algn="ctr" rtl="0">
              <a:spcBef>
                <a:spcPts val="0"/>
              </a:spcBef>
              <a:spcAft>
                <a:spcPts val="0"/>
              </a:spcAft>
              <a:buNone/>
            </a:pPr>
            <a:r>
              <a:rPr lang="ja-JP" sz="1800">
                <a:solidFill>
                  <a:schemeClr val="dk1"/>
                </a:solidFill>
                <a:latin typeface="Arial"/>
                <a:ea typeface="Arial"/>
                <a:cs typeface="Arial"/>
                <a:sym typeface="Arial"/>
              </a:rPr>
              <a:t>小さな変化の集合体が大きな変化になると主張している。</a:t>
            </a:r>
            <a:endParaRPr sz="1800">
              <a:solidFill>
                <a:schemeClr val="dk1"/>
              </a:solidFill>
              <a:latin typeface="Arial"/>
              <a:ea typeface="Arial"/>
              <a:cs typeface="Arial"/>
              <a:sym typeface="Arial"/>
            </a:endParaRPr>
          </a:p>
          <a:p>
            <a:pPr marL="0" marR="0" lvl="0" indent="0" algn="ctr" rtl="0">
              <a:spcBef>
                <a:spcPts val="0"/>
              </a:spcBef>
              <a:spcAft>
                <a:spcPts val="0"/>
              </a:spcAft>
              <a:buNone/>
            </a:pPr>
            <a:r>
              <a:rPr lang="ja-JP" sz="1800">
                <a:solidFill>
                  <a:schemeClr val="dk1"/>
                </a:solidFill>
                <a:latin typeface="Arial"/>
                <a:ea typeface="Arial"/>
                <a:cs typeface="Arial"/>
                <a:sym typeface="Arial"/>
              </a:rPr>
              <a:t>インクリメンタルな実験もラディカルな実験も両方必要</a:t>
            </a:r>
            <a:endParaRPr/>
          </a:p>
        </p:txBody>
      </p:sp>
      <p:sp>
        <p:nvSpPr>
          <p:cNvPr id="146" name="Google Shape;146;p8"/>
          <p:cNvSpPr/>
          <p:nvPr/>
        </p:nvSpPr>
        <p:spPr>
          <a:xfrm>
            <a:off x="289350" y="4406613"/>
            <a:ext cx="2546308" cy="369332"/>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ja-JP" sz="1800">
                <a:solidFill>
                  <a:srgbClr val="000000"/>
                </a:solidFill>
                <a:latin typeface="Arial"/>
                <a:ea typeface="Arial"/>
                <a:cs typeface="Arial"/>
                <a:sym typeface="Arial"/>
              </a:rPr>
              <a:t>経営者の誤解</a:t>
            </a:r>
            <a:endParaRPr sz="1800">
              <a:solidFill>
                <a:schemeClr val="dk1"/>
              </a:solidFill>
              <a:latin typeface="Arial"/>
              <a:ea typeface="Arial"/>
              <a:cs typeface="Arial"/>
              <a:sym typeface="Arial"/>
            </a:endParaRPr>
          </a:p>
        </p:txBody>
      </p:sp>
      <p:sp>
        <p:nvSpPr>
          <p:cNvPr id="147" name="Google Shape;147;p8"/>
          <p:cNvSpPr/>
          <p:nvPr/>
        </p:nvSpPr>
        <p:spPr>
          <a:xfrm>
            <a:off x="4009621" y="4375448"/>
            <a:ext cx="1944216" cy="369332"/>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ja-JP" sz="1800">
                <a:solidFill>
                  <a:srgbClr val="000000"/>
                </a:solidFill>
                <a:latin typeface="Arial"/>
                <a:ea typeface="Arial"/>
                <a:cs typeface="Arial"/>
                <a:sym typeface="Arial"/>
              </a:rPr>
              <a:t>筆者の主張</a:t>
            </a:r>
            <a:endParaRPr sz="1800">
              <a:solidFill>
                <a:schemeClr val="dk1"/>
              </a:solidFill>
              <a:latin typeface="Arial"/>
              <a:ea typeface="Arial"/>
              <a:cs typeface="Arial"/>
              <a:sym typeface="Arial"/>
            </a:endParaRPr>
          </a:p>
        </p:txBody>
      </p:sp>
      <p:sp>
        <p:nvSpPr>
          <p:cNvPr id="148" name="Google Shape;148;p8"/>
          <p:cNvSpPr/>
          <p:nvPr/>
        </p:nvSpPr>
        <p:spPr>
          <a:xfrm>
            <a:off x="7787758" y="1772816"/>
            <a:ext cx="4266837" cy="6463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1800">
                <a:solidFill>
                  <a:srgbClr val="000000"/>
                </a:solidFill>
                <a:latin typeface="Arial"/>
                <a:ea typeface="Arial"/>
                <a:cs typeface="Arial"/>
                <a:sym typeface="Arial"/>
              </a:rPr>
              <a:t>特にデジタルの世界にマッチする</a:t>
            </a:r>
            <a:endParaRPr sz="1800">
              <a:solidFill>
                <a:srgbClr val="000000"/>
              </a:solidFill>
              <a:latin typeface="Arial"/>
              <a:ea typeface="Arial"/>
              <a:cs typeface="Arial"/>
              <a:sym typeface="Arial"/>
            </a:endParaRPr>
          </a:p>
          <a:p>
            <a:pPr marL="0" marR="0" lvl="0" indent="0" algn="l" rtl="0">
              <a:spcBef>
                <a:spcPts val="0"/>
              </a:spcBef>
              <a:spcAft>
                <a:spcPts val="0"/>
              </a:spcAft>
              <a:buNone/>
            </a:pPr>
            <a:r>
              <a:rPr lang="ja-JP" sz="1800">
                <a:solidFill>
                  <a:srgbClr val="000000"/>
                </a:solidFill>
                <a:latin typeface="Arial"/>
                <a:ea typeface="Arial"/>
                <a:cs typeface="Arial"/>
                <a:sym typeface="Arial"/>
              </a:rPr>
              <a:t>小さな変更を大多数への適応と拡大が容易</a:t>
            </a:r>
            <a:endParaRPr sz="1800">
              <a:solidFill>
                <a:srgbClr val="000000"/>
              </a:solidFill>
              <a:latin typeface="Arial"/>
              <a:ea typeface="Arial"/>
              <a:cs typeface="Arial"/>
              <a:sym typeface="Arial"/>
            </a:endParaRPr>
          </a:p>
        </p:txBody>
      </p:sp>
      <p:sp>
        <p:nvSpPr>
          <p:cNvPr id="149" name="Google Shape;149;p8"/>
          <p:cNvSpPr/>
          <p:nvPr/>
        </p:nvSpPr>
        <p:spPr>
          <a:xfrm>
            <a:off x="7758504" y="3587948"/>
            <a:ext cx="4161567" cy="6463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1800">
                <a:solidFill>
                  <a:srgbClr val="000000"/>
                </a:solidFill>
                <a:latin typeface="Arial"/>
                <a:ea typeface="Arial"/>
                <a:cs typeface="Arial"/>
                <a:sym typeface="Arial"/>
              </a:rPr>
              <a:t>大きな変更は、新しいビジネスモデルやウェブ体験などを探索して移動したいときに最適</a:t>
            </a:r>
            <a:endParaRPr sz="1800">
              <a:solidFill>
                <a:schemeClr val="dk1"/>
              </a:solidFill>
              <a:latin typeface="Arial"/>
              <a:ea typeface="Arial"/>
              <a:cs typeface="Arial"/>
              <a:sym typeface="Arial"/>
            </a:endParaRPr>
          </a:p>
        </p:txBody>
      </p:sp>
      <p:pic>
        <p:nvPicPr>
          <p:cNvPr id="150" name="Google Shape;150;p8"/>
          <p:cNvPicPr preferRelativeResize="0"/>
          <p:nvPr/>
        </p:nvPicPr>
        <p:blipFill rotWithShape="1">
          <a:blip r:embed="rId3">
            <a:alphaModFix/>
          </a:blip>
          <a:srcRect/>
          <a:stretch/>
        </p:blipFill>
        <p:spPr>
          <a:xfrm>
            <a:off x="408808" y="1718705"/>
            <a:ext cx="2423592" cy="2423592"/>
          </a:xfrm>
          <a:prstGeom prst="rect">
            <a:avLst/>
          </a:prstGeom>
          <a:noFill/>
          <a:ln>
            <a:noFill/>
          </a:ln>
        </p:spPr>
      </p:pic>
      <p:pic>
        <p:nvPicPr>
          <p:cNvPr id="151" name="Google Shape;151;p8"/>
          <p:cNvPicPr preferRelativeResize="0"/>
          <p:nvPr/>
        </p:nvPicPr>
        <p:blipFill rotWithShape="1">
          <a:blip r:embed="rId4">
            <a:alphaModFix/>
          </a:blip>
          <a:srcRect/>
          <a:stretch/>
        </p:blipFill>
        <p:spPr>
          <a:xfrm>
            <a:off x="3705063" y="1718705"/>
            <a:ext cx="2555750" cy="2555750"/>
          </a:xfrm>
          <a:prstGeom prst="rect">
            <a:avLst/>
          </a:prstGeom>
          <a:noFill/>
          <a:ln>
            <a:noFill/>
          </a:ln>
        </p:spPr>
      </p:pic>
      <p:sp>
        <p:nvSpPr>
          <p:cNvPr id="152" name="Google Shape;152;p8"/>
          <p:cNvSpPr/>
          <p:nvPr/>
        </p:nvSpPr>
        <p:spPr>
          <a:xfrm>
            <a:off x="356157" y="2951803"/>
            <a:ext cx="883453" cy="815700"/>
          </a:xfrm>
          <a:prstGeom prst="ellipse">
            <a:avLst/>
          </a:prstGeom>
          <a:solidFill>
            <a:schemeClr val="dk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ja-JP" sz="1100" b="1">
                <a:solidFill>
                  <a:schemeClr val="lt1"/>
                </a:solidFill>
                <a:latin typeface="Arial"/>
                <a:ea typeface="Arial"/>
                <a:cs typeface="Arial"/>
                <a:sym typeface="Arial"/>
              </a:rPr>
              <a:t>大きな</a:t>
            </a:r>
            <a:endParaRPr sz="1100" b="1">
              <a:solidFill>
                <a:schemeClr val="lt1"/>
              </a:solidFill>
              <a:latin typeface="Arial"/>
              <a:ea typeface="Arial"/>
              <a:cs typeface="Arial"/>
              <a:sym typeface="Arial"/>
            </a:endParaRPr>
          </a:p>
          <a:p>
            <a:pPr marL="0" marR="0" lvl="0" indent="0" algn="ctr" rtl="0">
              <a:spcBef>
                <a:spcPts val="0"/>
              </a:spcBef>
              <a:spcAft>
                <a:spcPts val="0"/>
              </a:spcAft>
              <a:buNone/>
            </a:pPr>
            <a:r>
              <a:rPr lang="ja-JP" sz="1100" b="1">
                <a:solidFill>
                  <a:schemeClr val="lt1"/>
                </a:solidFill>
                <a:latin typeface="Arial"/>
                <a:ea typeface="Arial"/>
                <a:cs typeface="Arial"/>
                <a:sym typeface="Arial"/>
              </a:rPr>
              <a:t>変化</a:t>
            </a:r>
            <a:endParaRPr sz="1100" b="1">
              <a:solidFill>
                <a:schemeClr val="lt1"/>
              </a:solidFill>
              <a:latin typeface="Arial"/>
              <a:ea typeface="Arial"/>
              <a:cs typeface="Arial"/>
              <a:sym typeface="Arial"/>
            </a:endParaRPr>
          </a:p>
        </p:txBody>
      </p:sp>
      <p:sp>
        <p:nvSpPr>
          <p:cNvPr id="153" name="Google Shape;153;p8"/>
          <p:cNvSpPr/>
          <p:nvPr/>
        </p:nvSpPr>
        <p:spPr>
          <a:xfrm>
            <a:off x="1948947" y="2471019"/>
            <a:ext cx="883453" cy="815700"/>
          </a:xfrm>
          <a:prstGeom prst="ellipse">
            <a:avLst/>
          </a:prstGeom>
          <a:solidFill>
            <a:schemeClr val="dk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ja-JP" sz="1100" b="1">
                <a:solidFill>
                  <a:schemeClr val="lt1"/>
                </a:solidFill>
                <a:latin typeface="Arial"/>
                <a:ea typeface="Arial"/>
                <a:cs typeface="Arial"/>
                <a:sym typeface="Arial"/>
              </a:rPr>
              <a:t>小さな</a:t>
            </a:r>
            <a:endParaRPr sz="1100" b="1">
              <a:solidFill>
                <a:schemeClr val="lt1"/>
              </a:solidFill>
              <a:latin typeface="Arial"/>
              <a:ea typeface="Arial"/>
              <a:cs typeface="Arial"/>
              <a:sym typeface="Arial"/>
            </a:endParaRPr>
          </a:p>
          <a:p>
            <a:pPr marL="0" marR="0" lvl="0" indent="0" algn="ctr" rtl="0">
              <a:spcBef>
                <a:spcPts val="0"/>
              </a:spcBef>
              <a:spcAft>
                <a:spcPts val="0"/>
              </a:spcAft>
              <a:buNone/>
            </a:pPr>
            <a:r>
              <a:rPr lang="ja-JP" sz="1100" b="1">
                <a:solidFill>
                  <a:schemeClr val="lt1"/>
                </a:solidFill>
                <a:latin typeface="Arial"/>
                <a:ea typeface="Arial"/>
                <a:cs typeface="Arial"/>
                <a:sym typeface="Arial"/>
              </a:rPr>
              <a:t>変化</a:t>
            </a:r>
            <a:endParaRPr sz="1100" b="1">
              <a:solidFill>
                <a:schemeClr val="lt1"/>
              </a:solidFill>
              <a:latin typeface="Arial"/>
              <a:ea typeface="Arial"/>
              <a:cs typeface="Arial"/>
              <a:sym typeface="Arial"/>
            </a:endParaRPr>
          </a:p>
        </p:txBody>
      </p:sp>
      <p:sp>
        <p:nvSpPr>
          <p:cNvPr id="154" name="Google Shape;154;p8"/>
          <p:cNvSpPr/>
          <p:nvPr/>
        </p:nvSpPr>
        <p:spPr>
          <a:xfrm>
            <a:off x="3765018" y="2470587"/>
            <a:ext cx="883453" cy="815700"/>
          </a:xfrm>
          <a:prstGeom prst="ellipse">
            <a:avLst/>
          </a:prstGeom>
          <a:solidFill>
            <a:schemeClr val="dk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ja-JP" sz="1100" b="1">
                <a:solidFill>
                  <a:schemeClr val="lt1"/>
                </a:solidFill>
                <a:latin typeface="Arial"/>
                <a:ea typeface="Arial"/>
                <a:cs typeface="Arial"/>
                <a:sym typeface="Arial"/>
              </a:rPr>
              <a:t>１つの</a:t>
            </a:r>
            <a:endParaRPr sz="1100" b="1">
              <a:solidFill>
                <a:schemeClr val="lt1"/>
              </a:solidFill>
              <a:latin typeface="Arial"/>
              <a:ea typeface="Arial"/>
              <a:cs typeface="Arial"/>
              <a:sym typeface="Arial"/>
            </a:endParaRPr>
          </a:p>
          <a:p>
            <a:pPr marL="0" marR="0" lvl="0" indent="0" algn="ctr" rtl="0">
              <a:spcBef>
                <a:spcPts val="0"/>
              </a:spcBef>
              <a:spcAft>
                <a:spcPts val="0"/>
              </a:spcAft>
              <a:buNone/>
            </a:pPr>
            <a:r>
              <a:rPr lang="ja-JP" sz="1100" b="1">
                <a:solidFill>
                  <a:schemeClr val="lt1"/>
                </a:solidFill>
                <a:latin typeface="Arial"/>
                <a:ea typeface="Arial"/>
                <a:cs typeface="Arial"/>
                <a:sym typeface="Arial"/>
              </a:rPr>
              <a:t>大きな</a:t>
            </a:r>
            <a:endParaRPr sz="1100" b="1">
              <a:solidFill>
                <a:schemeClr val="lt1"/>
              </a:solidFill>
              <a:latin typeface="Arial"/>
              <a:ea typeface="Arial"/>
              <a:cs typeface="Arial"/>
              <a:sym typeface="Arial"/>
            </a:endParaRPr>
          </a:p>
          <a:p>
            <a:pPr marL="0" marR="0" lvl="0" indent="0" algn="ctr" rtl="0">
              <a:spcBef>
                <a:spcPts val="0"/>
              </a:spcBef>
              <a:spcAft>
                <a:spcPts val="0"/>
              </a:spcAft>
              <a:buNone/>
            </a:pPr>
            <a:r>
              <a:rPr lang="ja-JP" sz="1100" b="1">
                <a:solidFill>
                  <a:schemeClr val="lt1"/>
                </a:solidFill>
                <a:latin typeface="Arial"/>
                <a:ea typeface="Arial"/>
                <a:cs typeface="Arial"/>
                <a:sym typeface="Arial"/>
              </a:rPr>
              <a:t>変化</a:t>
            </a:r>
            <a:endParaRPr sz="1100" b="1">
              <a:solidFill>
                <a:schemeClr val="lt1"/>
              </a:solidFill>
              <a:latin typeface="Arial"/>
              <a:ea typeface="Arial"/>
              <a:cs typeface="Arial"/>
              <a:sym typeface="Arial"/>
            </a:endParaRPr>
          </a:p>
        </p:txBody>
      </p:sp>
      <p:sp>
        <p:nvSpPr>
          <p:cNvPr id="155" name="Google Shape;155;p8"/>
          <p:cNvSpPr/>
          <p:nvPr/>
        </p:nvSpPr>
        <p:spPr>
          <a:xfrm>
            <a:off x="5324662" y="2917329"/>
            <a:ext cx="883453" cy="815700"/>
          </a:xfrm>
          <a:prstGeom prst="ellipse">
            <a:avLst/>
          </a:prstGeom>
          <a:solidFill>
            <a:schemeClr val="dk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ja-JP" sz="1100" b="1">
                <a:solidFill>
                  <a:schemeClr val="lt1"/>
                </a:solidFill>
                <a:latin typeface="Arial"/>
                <a:ea typeface="Arial"/>
                <a:cs typeface="Arial"/>
                <a:sym typeface="Arial"/>
              </a:rPr>
              <a:t>多くの</a:t>
            </a:r>
            <a:endParaRPr sz="1100" b="1">
              <a:solidFill>
                <a:schemeClr val="lt1"/>
              </a:solidFill>
              <a:latin typeface="Arial"/>
              <a:ea typeface="Arial"/>
              <a:cs typeface="Arial"/>
              <a:sym typeface="Arial"/>
            </a:endParaRPr>
          </a:p>
          <a:p>
            <a:pPr marL="0" marR="0" lvl="0" indent="0" algn="ctr" rtl="0">
              <a:spcBef>
                <a:spcPts val="0"/>
              </a:spcBef>
              <a:spcAft>
                <a:spcPts val="0"/>
              </a:spcAft>
              <a:buNone/>
            </a:pPr>
            <a:r>
              <a:rPr lang="ja-JP" sz="1100" b="1">
                <a:solidFill>
                  <a:schemeClr val="lt1"/>
                </a:solidFill>
                <a:latin typeface="Arial"/>
                <a:ea typeface="Arial"/>
                <a:cs typeface="Arial"/>
                <a:sym typeface="Arial"/>
              </a:rPr>
              <a:t>継続的小さな</a:t>
            </a:r>
            <a:endParaRPr sz="1100" b="1">
              <a:solidFill>
                <a:schemeClr val="lt1"/>
              </a:solidFill>
              <a:latin typeface="Arial"/>
              <a:ea typeface="Arial"/>
              <a:cs typeface="Arial"/>
              <a:sym typeface="Arial"/>
            </a:endParaRPr>
          </a:p>
          <a:p>
            <a:pPr marL="0" marR="0" lvl="0" indent="0" algn="ctr" rtl="0">
              <a:spcBef>
                <a:spcPts val="0"/>
              </a:spcBef>
              <a:spcAft>
                <a:spcPts val="0"/>
              </a:spcAft>
              <a:buNone/>
            </a:pPr>
            <a:r>
              <a:rPr lang="ja-JP" sz="1100" b="1">
                <a:solidFill>
                  <a:schemeClr val="lt1"/>
                </a:solidFill>
                <a:latin typeface="Arial"/>
                <a:ea typeface="Arial"/>
                <a:cs typeface="Arial"/>
                <a:sym typeface="Arial"/>
              </a:rPr>
              <a:t>変化</a:t>
            </a:r>
            <a:endParaRPr sz="1100" b="1">
              <a:solidFill>
                <a:schemeClr val="lt1"/>
              </a:solidFill>
              <a:latin typeface="Arial"/>
              <a:ea typeface="Arial"/>
              <a:cs typeface="Arial"/>
              <a:sym typeface="Arial"/>
            </a:endParaRPr>
          </a:p>
        </p:txBody>
      </p:sp>
      <p:pic>
        <p:nvPicPr>
          <p:cNvPr id="156" name="Google Shape;156;p8"/>
          <p:cNvPicPr preferRelativeResize="0"/>
          <p:nvPr/>
        </p:nvPicPr>
        <p:blipFill rotWithShape="1">
          <a:blip r:embed="rId5">
            <a:alphaModFix/>
          </a:blip>
          <a:srcRect/>
          <a:stretch/>
        </p:blipFill>
        <p:spPr>
          <a:xfrm>
            <a:off x="7157832" y="1866311"/>
            <a:ext cx="406400" cy="406400"/>
          </a:xfrm>
          <a:prstGeom prst="rect">
            <a:avLst/>
          </a:prstGeom>
          <a:noFill/>
          <a:ln>
            <a:noFill/>
          </a:ln>
        </p:spPr>
      </p:pic>
      <p:pic>
        <p:nvPicPr>
          <p:cNvPr id="157" name="Google Shape;157;p8"/>
          <p:cNvPicPr preferRelativeResize="0"/>
          <p:nvPr/>
        </p:nvPicPr>
        <p:blipFill rotWithShape="1">
          <a:blip r:embed="rId6">
            <a:alphaModFix/>
          </a:blip>
          <a:srcRect/>
          <a:stretch/>
        </p:blipFill>
        <p:spPr>
          <a:xfrm>
            <a:off x="7149255" y="3721574"/>
            <a:ext cx="406400" cy="406400"/>
          </a:xfrm>
          <a:prstGeom prst="rect">
            <a:avLst/>
          </a:prstGeom>
          <a:noFill/>
          <a:ln>
            <a:noFill/>
          </a:ln>
        </p:spPr>
      </p:pic>
      <p:sp>
        <p:nvSpPr>
          <p:cNvPr id="158" name="Google Shape;158;p8"/>
          <p:cNvSpPr/>
          <p:nvPr/>
        </p:nvSpPr>
        <p:spPr>
          <a:xfrm>
            <a:off x="7787758" y="2688740"/>
            <a:ext cx="4184584" cy="6463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1800">
                <a:solidFill>
                  <a:srgbClr val="000000"/>
                </a:solidFill>
                <a:latin typeface="Arial"/>
                <a:ea typeface="Arial"/>
                <a:cs typeface="Arial"/>
                <a:sym typeface="Arial"/>
              </a:rPr>
              <a:t>複数の変更が一度に行われると原因と結果を負えなくなる</a:t>
            </a:r>
            <a:endParaRPr sz="1800">
              <a:solidFill>
                <a:schemeClr val="dk1"/>
              </a:solidFill>
              <a:latin typeface="Arial"/>
              <a:ea typeface="Arial"/>
              <a:cs typeface="Arial"/>
              <a:sym typeface="Arial"/>
            </a:endParaRPr>
          </a:p>
        </p:txBody>
      </p:sp>
      <p:pic>
        <p:nvPicPr>
          <p:cNvPr id="159" name="Google Shape;159;p8"/>
          <p:cNvPicPr preferRelativeResize="0"/>
          <p:nvPr/>
        </p:nvPicPr>
        <p:blipFill rotWithShape="1">
          <a:blip r:embed="rId7">
            <a:alphaModFix/>
          </a:blip>
          <a:srcRect/>
          <a:stretch/>
        </p:blipFill>
        <p:spPr>
          <a:xfrm>
            <a:off x="7138988" y="2806192"/>
            <a:ext cx="406400" cy="406400"/>
          </a:xfrm>
          <a:prstGeom prst="rect">
            <a:avLst/>
          </a:prstGeom>
          <a:noFill/>
          <a:ln>
            <a:noFill/>
          </a:ln>
        </p:spPr>
      </p:pic>
      <p:sp>
        <p:nvSpPr>
          <p:cNvPr id="160" name="Google Shape;160;p8"/>
          <p:cNvSpPr/>
          <p:nvPr/>
        </p:nvSpPr>
        <p:spPr>
          <a:xfrm>
            <a:off x="7757076" y="4395757"/>
            <a:ext cx="4161567" cy="6463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1800">
                <a:solidFill>
                  <a:schemeClr val="dk1"/>
                </a:solidFill>
                <a:latin typeface="Arial"/>
                <a:ea typeface="Arial"/>
                <a:cs typeface="Arial"/>
                <a:sym typeface="Arial"/>
              </a:rPr>
              <a:t>経験豊富な実験家は一度に複数の変数を変更する画期的な実験もできる</a:t>
            </a:r>
            <a:endParaRPr/>
          </a:p>
        </p:txBody>
      </p:sp>
      <p:pic>
        <p:nvPicPr>
          <p:cNvPr id="161" name="Google Shape;161;p8"/>
          <p:cNvPicPr preferRelativeResize="0"/>
          <p:nvPr/>
        </p:nvPicPr>
        <p:blipFill rotWithShape="1">
          <a:blip r:embed="rId8">
            <a:alphaModFix/>
          </a:blip>
          <a:srcRect/>
          <a:stretch/>
        </p:blipFill>
        <p:spPr>
          <a:xfrm>
            <a:off x="7138988" y="4523570"/>
            <a:ext cx="406400" cy="4064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9"/>
          <p:cNvSpPr txBox="1">
            <a:spLocks noGrp="1"/>
          </p:cNvSpPr>
          <p:nvPr>
            <p:ph type="title"/>
          </p:nvPr>
        </p:nvSpPr>
        <p:spPr>
          <a:xfrm>
            <a:off x="263352" y="365126"/>
            <a:ext cx="11809312" cy="71447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2800"/>
              <a:buFont typeface="Quattrocento Sans"/>
              <a:buNone/>
            </a:pPr>
            <a:r>
              <a:rPr lang="ja-JP" sz="2800"/>
              <a:t>神話3:大規模実験に必要な仮説が足りない</a:t>
            </a:r>
            <a:endParaRPr sz="2800"/>
          </a:p>
        </p:txBody>
      </p:sp>
      <p:sp>
        <p:nvSpPr>
          <p:cNvPr id="167" name="Google Shape;167;p9"/>
          <p:cNvSpPr txBox="1">
            <a:spLocks noGrp="1"/>
          </p:cNvSpPr>
          <p:nvPr>
            <p:ph type="sldNum" idx="12"/>
          </p:nvPr>
        </p:nvSpPr>
        <p:spPr>
          <a:xfrm>
            <a:off x="11353800" y="6356350"/>
            <a:ext cx="718864" cy="429916"/>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ltLang="ja-JP"/>
              <a:t>7</a:t>
            </a:fld>
            <a:endParaRPr/>
          </a:p>
        </p:txBody>
      </p:sp>
      <p:sp>
        <p:nvSpPr>
          <p:cNvPr id="168" name="Google Shape;168;p9"/>
          <p:cNvSpPr/>
          <p:nvPr/>
        </p:nvSpPr>
        <p:spPr>
          <a:xfrm>
            <a:off x="991708" y="5805264"/>
            <a:ext cx="10070812" cy="369332"/>
          </a:xfrm>
          <a:prstGeom prst="rect">
            <a:avLst/>
          </a:prstGeom>
          <a:solidFill>
            <a:schemeClr val="lt1"/>
          </a:solidFill>
          <a:ln w="12700" cap="flat" cmpd="sng">
            <a:solidFill>
              <a:schemeClr val="accent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ja-JP" sz="1800">
                <a:solidFill>
                  <a:schemeClr val="dk1"/>
                </a:solidFill>
                <a:latin typeface="Arial"/>
                <a:ea typeface="Arial"/>
                <a:cs typeface="Arial"/>
                <a:sym typeface="Arial"/>
              </a:rPr>
              <a:t>成功者の全てをやろうとせず、少しづつ実験を活用して力をつけよう</a:t>
            </a:r>
            <a:endParaRPr/>
          </a:p>
        </p:txBody>
      </p:sp>
      <p:sp>
        <p:nvSpPr>
          <p:cNvPr id="169" name="Google Shape;169;p9"/>
          <p:cNvSpPr/>
          <p:nvPr/>
        </p:nvSpPr>
        <p:spPr>
          <a:xfrm>
            <a:off x="1523493" y="1078296"/>
            <a:ext cx="2808312" cy="369332"/>
          </a:xfrm>
          <a:prstGeom prst="rect">
            <a:avLst/>
          </a:prstGeom>
          <a:gradFill>
            <a:gsLst>
              <a:gs pos="0">
                <a:srgbClr val="D1D1D1"/>
              </a:gs>
              <a:gs pos="50000">
                <a:srgbClr val="C7C7C7"/>
              </a:gs>
              <a:gs pos="100000">
                <a:srgbClr val="C0C0C0"/>
              </a:gs>
            </a:gsLst>
            <a:lin ang="5400000" scaled="0"/>
          </a:gradFill>
          <a:ln w="9525" cap="flat" cmpd="sng">
            <a:solidFill>
              <a:schemeClr val="accent3"/>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Clr>
                <a:schemeClr val="dk1"/>
              </a:buClr>
              <a:buSzPts val="1800"/>
              <a:buFont typeface="Arial"/>
              <a:buNone/>
            </a:pPr>
            <a:r>
              <a:rPr lang="ja-JP" sz="1800">
                <a:solidFill>
                  <a:schemeClr val="dk1"/>
                </a:solidFill>
                <a:latin typeface="Arial"/>
                <a:ea typeface="Arial"/>
                <a:cs typeface="Arial"/>
                <a:sym typeface="Arial"/>
              </a:rPr>
              <a:t>反対派</a:t>
            </a:r>
            <a:endParaRPr sz="1800">
              <a:solidFill>
                <a:schemeClr val="dk1"/>
              </a:solidFill>
              <a:latin typeface="Arial"/>
              <a:ea typeface="Arial"/>
              <a:cs typeface="Arial"/>
              <a:sym typeface="Arial"/>
            </a:endParaRPr>
          </a:p>
        </p:txBody>
      </p:sp>
      <p:sp>
        <p:nvSpPr>
          <p:cNvPr id="170" name="Google Shape;170;p9"/>
          <p:cNvSpPr/>
          <p:nvPr/>
        </p:nvSpPr>
        <p:spPr>
          <a:xfrm>
            <a:off x="7680176" y="1078296"/>
            <a:ext cx="2808312" cy="369332"/>
          </a:xfrm>
          <a:prstGeom prst="rect">
            <a:avLst/>
          </a:prstGeom>
          <a:gradFill>
            <a:gsLst>
              <a:gs pos="0">
                <a:srgbClr val="D1D1D1"/>
              </a:gs>
              <a:gs pos="50000">
                <a:srgbClr val="C7C7C7"/>
              </a:gs>
              <a:gs pos="100000">
                <a:srgbClr val="C0C0C0"/>
              </a:gs>
            </a:gsLst>
            <a:lin ang="5400000" scaled="0"/>
          </a:gradFill>
          <a:ln w="9525" cap="flat" cmpd="sng">
            <a:solidFill>
              <a:schemeClr val="accent3"/>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Clr>
                <a:schemeClr val="dk1"/>
              </a:buClr>
              <a:buSzPts val="1800"/>
              <a:buFont typeface="Arial"/>
              <a:buNone/>
            </a:pPr>
            <a:r>
              <a:rPr lang="ja-JP" sz="1800">
                <a:solidFill>
                  <a:schemeClr val="dk1"/>
                </a:solidFill>
                <a:latin typeface="Arial"/>
                <a:ea typeface="Arial"/>
                <a:cs typeface="Arial"/>
                <a:sym typeface="Arial"/>
              </a:rPr>
              <a:t>筆者の主張</a:t>
            </a:r>
            <a:endParaRPr sz="1800">
              <a:solidFill>
                <a:schemeClr val="dk1"/>
              </a:solidFill>
              <a:latin typeface="Arial"/>
              <a:ea typeface="Arial"/>
              <a:cs typeface="Arial"/>
              <a:sym typeface="Arial"/>
            </a:endParaRPr>
          </a:p>
        </p:txBody>
      </p:sp>
      <p:cxnSp>
        <p:nvCxnSpPr>
          <p:cNvPr id="171" name="Google Shape;171;p9"/>
          <p:cNvCxnSpPr/>
          <p:nvPr/>
        </p:nvCxnSpPr>
        <p:spPr>
          <a:xfrm>
            <a:off x="6168008" y="1510344"/>
            <a:ext cx="0" cy="4032448"/>
          </a:xfrm>
          <a:prstGeom prst="straightConnector1">
            <a:avLst/>
          </a:prstGeom>
          <a:noFill/>
          <a:ln w="9525" cap="flat" cmpd="sng">
            <a:solidFill>
              <a:schemeClr val="dk1"/>
            </a:solidFill>
            <a:prstDash val="dash"/>
            <a:miter lim="800000"/>
            <a:headEnd type="none" w="sm" len="sm"/>
            <a:tailEnd type="none" w="sm" len="sm"/>
          </a:ln>
        </p:spPr>
      </p:cxnSp>
      <p:pic>
        <p:nvPicPr>
          <p:cNvPr id="172" name="Google Shape;172;p9"/>
          <p:cNvPicPr preferRelativeResize="0"/>
          <p:nvPr/>
        </p:nvPicPr>
        <p:blipFill rotWithShape="1">
          <a:blip r:embed="rId3">
            <a:alphaModFix/>
          </a:blip>
          <a:srcRect/>
          <a:stretch/>
        </p:blipFill>
        <p:spPr>
          <a:xfrm>
            <a:off x="1199456" y="1870384"/>
            <a:ext cx="1512168" cy="935362"/>
          </a:xfrm>
          <a:prstGeom prst="rect">
            <a:avLst/>
          </a:prstGeom>
          <a:noFill/>
          <a:ln>
            <a:noFill/>
          </a:ln>
        </p:spPr>
      </p:pic>
      <p:pic>
        <p:nvPicPr>
          <p:cNvPr id="173" name="Google Shape;173;p9"/>
          <p:cNvPicPr preferRelativeResize="0"/>
          <p:nvPr/>
        </p:nvPicPr>
        <p:blipFill rotWithShape="1">
          <a:blip r:embed="rId4">
            <a:alphaModFix/>
          </a:blip>
          <a:srcRect t="18578" b="18436"/>
          <a:stretch/>
        </p:blipFill>
        <p:spPr>
          <a:xfrm>
            <a:off x="3215680" y="1870385"/>
            <a:ext cx="1485065" cy="935362"/>
          </a:xfrm>
          <a:prstGeom prst="rect">
            <a:avLst/>
          </a:prstGeom>
          <a:noFill/>
          <a:ln>
            <a:noFill/>
          </a:ln>
        </p:spPr>
      </p:pic>
      <p:sp>
        <p:nvSpPr>
          <p:cNvPr id="174" name="Google Shape;174;p9"/>
          <p:cNvSpPr/>
          <p:nvPr/>
        </p:nvSpPr>
        <p:spPr>
          <a:xfrm>
            <a:off x="1323321" y="2919545"/>
            <a:ext cx="3476535" cy="92333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ja-JP" sz="1800">
                <a:solidFill>
                  <a:srgbClr val="000000"/>
                </a:solidFill>
                <a:latin typeface="Arial"/>
                <a:ea typeface="Arial"/>
                <a:cs typeface="Arial"/>
                <a:sym typeface="Arial"/>
              </a:rPr>
              <a:t>ロールモデルにすべき大手企業</a:t>
            </a:r>
            <a:endParaRPr sz="1800">
              <a:solidFill>
                <a:srgbClr val="000000"/>
              </a:solidFill>
              <a:latin typeface="Arial"/>
              <a:ea typeface="Arial"/>
              <a:cs typeface="Arial"/>
              <a:sym typeface="Arial"/>
            </a:endParaRPr>
          </a:p>
          <a:p>
            <a:pPr marL="0" marR="0" lvl="0" indent="0" algn="ctr" rtl="0">
              <a:spcBef>
                <a:spcPts val="0"/>
              </a:spcBef>
              <a:spcAft>
                <a:spcPts val="0"/>
              </a:spcAft>
              <a:buNone/>
            </a:pPr>
            <a:r>
              <a:rPr lang="ja-JP" sz="1800">
                <a:solidFill>
                  <a:srgbClr val="000000"/>
                </a:solidFill>
                <a:latin typeface="Arial"/>
                <a:ea typeface="Arial"/>
                <a:cs typeface="Arial"/>
                <a:sym typeface="Arial"/>
              </a:rPr>
              <a:t>毎日何十もの新しい実験を実施</a:t>
            </a:r>
            <a:endParaRPr sz="1800">
              <a:solidFill>
                <a:srgbClr val="000000"/>
              </a:solidFill>
              <a:latin typeface="Arial"/>
              <a:ea typeface="Arial"/>
              <a:cs typeface="Arial"/>
              <a:sym typeface="Arial"/>
            </a:endParaRPr>
          </a:p>
          <a:p>
            <a:pPr marL="0" marR="0" lvl="0" indent="0" algn="ctr" rtl="0">
              <a:spcBef>
                <a:spcPts val="0"/>
              </a:spcBef>
              <a:spcAft>
                <a:spcPts val="0"/>
              </a:spcAft>
              <a:buNone/>
            </a:pPr>
            <a:endParaRPr sz="1800">
              <a:solidFill>
                <a:schemeClr val="dk1"/>
              </a:solidFill>
              <a:latin typeface="Arial"/>
              <a:ea typeface="Arial"/>
              <a:cs typeface="Arial"/>
              <a:sym typeface="Arial"/>
            </a:endParaRPr>
          </a:p>
        </p:txBody>
      </p:sp>
      <p:pic>
        <p:nvPicPr>
          <p:cNvPr id="175" name="Google Shape;175;p9"/>
          <p:cNvPicPr preferRelativeResize="0"/>
          <p:nvPr/>
        </p:nvPicPr>
        <p:blipFill rotWithShape="1">
          <a:blip r:embed="rId5">
            <a:alphaModFix/>
          </a:blip>
          <a:srcRect/>
          <a:stretch/>
        </p:blipFill>
        <p:spPr>
          <a:xfrm>
            <a:off x="397181" y="3900593"/>
            <a:ext cx="1365800" cy="1365800"/>
          </a:xfrm>
          <a:prstGeom prst="rect">
            <a:avLst/>
          </a:prstGeom>
          <a:noFill/>
          <a:ln>
            <a:noFill/>
          </a:ln>
        </p:spPr>
      </p:pic>
      <p:sp>
        <p:nvSpPr>
          <p:cNvPr id="176" name="Google Shape;176;p9"/>
          <p:cNvSpPr/>
          <p:nvPr/>
        </p:nvSpPr>
        <p:spPr>
          <a:xfrm>
            <a:off x="2159024" y="3714990"/>
            <a:ext cx="3504928" cy="891699"/>
          </a:xfrm>
          <a:prstGeom prst="wedgeRoundRectCallout">
            <a:avLst>
              <a:gd name="adj1" fmla="val -62487"/>
              <a:gd name="adj2" fmla="val 23698"/>
              <a:gd name="adj3" fmla="val 16667"/>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ja-JP" sz="1800">
                <a:solidFill>
                  <a:schemeClr val="dk1"/>
                </a:solidFill>
                <a:latin typeface="Arial"/>
                <a:ea typeface="Arial"/>
                <a:cs typeface="Arial"/>
                <a:sym typeface="Arial"/>
              </a:rPr>
              <a:t>年間に１万件もの実験を自社では不可能。実験のプロセスや仕組みを作ること大変</a:t>
            </a:r>
            <a:endParaRPr sz="1800">
              <a:solidFill>
                <a:schemeClr val="dk1"/>
              </a:solidFill>
              <a:latin typeface="Arial"/>
              <a:ea typeface="Arial"/>
              <a:cs typeface="Arial"/>
              <a:sym typeface="Arial"/>
            </a:endParaRPr>
          </a:p>
        </p:txBody>
      </p:sp>
      <p:sp>
        <p:nvSpPr>
          <p:cNvPr id="177" name="Google Shape;177;p9"/>
          <p:cNvSpPr/>
          <p:nvPr/>
        </p:nvSpPr>
        <p:spPr>
          <a:xfrm>
            <a:off x="2159024" y="4821062"/>
            <a:ext cx="3504928" cy="714088"/>
          </a:xfrm>
          <a:prstGeom prst="wedgeRoundRectCallout">
            <a:avLst>
              <a:gd name="adj1" fmla="val -62098"/>
              <a:gd name="adj2" fmla="val -39372"/>
              <a:gd name="adj3" fmla="val 16667"/>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ja-JP" sz="1800">
                <a:solidFill>
                  <a:schemeClr val="dk1"/>
                </a:solidFill>
                <a:latin typeface="Arial"/>
                <a:ea typeface="Arial"/>
                <a:cs typeface="Arial"/>
                <a:sym typeface="Arial"/>
              </a:rPr>
              <a:t>実験が少なくても業績には問題ない</a:t>
            </a:r>
            <a:endParaRPr sz="1800">
              <a:solidFill>
                <a:schemeClr val="dk1"/>
              </a:solidFill>
              <a:latin typeface="Arial"/>
              <a:ea typeface="Arial"/>
              <a:cs typeface="Arial"/>
              <a:sym typeface="Arial"/>
            </a:endParaRPr>
          </a:p>
        </p:txBody>
      </p:sp>
      <p:sp>
        <p:nvSpPr>
          <p:cNvPr id="178" name="Google Shape;178;p9"/>
          <p:cNvSpPr/>
          <p:nvPr/>
        </p:nvSpPr>
        <p:spPr>
          <a:xfrm>
            <a:off x="682333" y="5182380"/>
            <a:ext cx="877163"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1800">
                <a:solidFill>
                  <a:srgbClr val="000000"/>
                </a:solidFill>
                <a:latin typeface="Arial"/>
                <a:ea typeface="Arial"/>
                <a:cs typeface="Arial"/>
                <a:sym typeface="Arial"/>
              </a:rPr>
              <a:t>反対者</a:t>
            </a:r>
            <a:endParaRPr sz="1800">
              <a:solidFill>
                <a:schemeClr val="dk1"/>
              </a:solidFill>
              <a:latin typeface="Arial"/>
              <a:ea typeface="Arial"/>
              <a:cs typeface="Arial"/>
              <a:sym typeface="Arial"/>
            </a:endParaRPr>
          </a:p>
        </p:txBody>
      </p:sp>
      <p:sp>
        <p:nvSpPr>
          <p:cNvPr id="179" name="Google Shape;179;p9"/>
          <p:cNvSpPr/>
          <p:nvPr/>
        </p:nvSpPr>
        <p:spPr>
          <a:xfrm>
            <a:off x="7183793" y="1582352"/>
            <a:ext cx="4672847" cy="95410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ja-JP" sz="2000" b="1">
                <a:solidFill>
                  <a:srgbClr val="000000"/>
                </a:solidFill>
                <a:latin typeface="Arial"/>
                <a:ea typeface="Arial"/>
                <a:cs typeface="Arial"/>
                <a:sym typeface="Arial"/>
              </a:rPr>
              <a:t>１歩づつ</a:t>
            </a:r>
            <a:endParaRPr sz="2000" b="1">
              <a:solidFill>
                <a:srgbClr val="000000"/>
              </a:solidFill>
              <a:latin typeface="Arial"/>
              <a:ea typeface="Arial"/>
              <a:cs typeface="Arial"/>
              <a:sym typeface="Arial"/>
            </a:endParaRPr>
          </a:p>
          <a:p>
            <a:pPr marL="0" marR="0" lvl="0" indent="0" algn="l" rtl="0">
              <a:spcBef>
                <a:spcPts val="0"/>
              </a:spcBef>
              <a:spcAft>
                <a:spcPts val="0"/>
              </a:spcAft>
              <a:buNone/>
            </a:pPr>
            <a:r>
              <a:rPr lang="ja-JP" sz="1800">
                <a:solidFill>
                  <a:srgbClr val="000000"/>
                </a:solidFill>
                <a:latin typeface="Arial"/>
                <a:ea typeface="Arial"/>
                <a:cs typeface="Arial"/>
                <a:sym typeface="Arial"/>
              </a:rPr>
              <a:t>実験システムの慎重な設計と再設計、そして長年の実践によってもたらされた</a:t>
            </a:r>
            <a:endParaRPr sz="1800">
              <a:solidFill>
                <a:schemeClr val="dk1"/>
              </a:solidFill>
              <a:latin typeface="Arial"/>
              <a:ea typeface="Arial"/>
              <a:cs typeface="Arial"/>
              <a:sym typeface="Arial"/>
            </a:endParaRPr>
          </a:p>
        </p:txBody>
      </p:sp>
      <p:sp>
        <p:nvSpPr>
          <p:cNvPr id="180" name="Google Shape;180;p9"/>
          <p:cNvSpPr/>
          <p:nvPr/>
        </p:nvSpPr>
        <p:spPr>
          <a:xfrm>
            <a:off x="7131215" y="3717032"/>
            <a:ext cx="4892068" cy="95410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ja-JP" sz="2000" b="1">
                <a:solidFill>
                  <a:srgbClr val="000000"/>
                </a:solidFill>
                <a:latin typeface="Arial"/>
                <a:ea typeface="Arial"/>
                <a:cs typeface="Arial"/>
                <a:sym typeface="Arial"/>
              </a:rPr>
              <a:t>競争に勝つために必要</a:t>
            </a:r>
            <a:endParaRPr sz="2000" b="1">
              <a:solidFill>
                <a:srgbClr val="000000"/>
              </a:solidFill>
              <a:latin typeface="Arial"/>
              <a:ea typeface="Arial"/>
              <a:cs typeface="Arial"/>
              <a:sym typeface="Arial"/>
            </a:endParaRPr>
          </a:p>
          <a:p>
            <a:pPr marL="0" marR="0" lvl="0" indent="0" algn="l" rtl="0">
              <a:spcBef>
                <a:spcPts val="0"/>
              </a:spcBef>
              <a:spcAft>
                <a:spcPts val="0"/>
              </a:spcAft>
              <a:buNone/>
            </a:pPr>
            <a:r>
              <a:rPr lang="ja-JP" sz="1800">
                <a:solidFill>
                  <a:srgbClr val="000000"/>
                </a:solidFill>
                <a:latin typeface="Arial"/>
                <a:ea typeface="Arial"/>
                <a:cs typeface="Arial"/>
                <a:sym typeface="Arial"/>
              </a:rPr>
              <a:t>時間をかけて、実験を活用していくことで、組織は実験の規模を拡大し、競争に打ち勝てる</a:t>
            </a:r>
            <a:endParaRPr sz="1800">
              <a:solidFill>
                <a:schemeClr val="dk1"/>
              </a:solidFill>
              <a:latin typeface="Arial"/>
              <a:ea typeface="Arial"/>
              <a:cs typeface="Arial"/>
              <a:sym typeface="Arial"/>
            </a:endParaRPr>
          </a:p>
        </p:txBody>
      </p:sp>
      <p:sp>
        <p:nvSpPr>
          <p:cNvPr id="181" name="Google Shape;181;p9"/>
          <p:cNvSpPr/>
          <p:nvPr/>
        </p:nvSpPr>
        <p:spPr>
          <a:xfrm>
            <a:off x="7176119" y="4797152"/>
            <a:ext cx="4847163" cy="95410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ja-JP" sz="2000" b="1">
                <a:solidFill>
                  <a:srgbClr val="000000"/>
                </a:solidFill>
                <a:latin typeface="Arial"/>
                <a:ea typeface="Arial"/>
                <a:cs typeface="Arial"/>
                <a:sym typeface="Arial"/>
              </a:rPr>
              <a:t>ABテストを始めよう</a:t>
            </a:r>
            <a:endParaRPr sz="2000" b="1">
              <a:solidFill>
                <a:srgbClr val="000000"/>
              </a:solidFill>
              <a:latin typeface="Arial"/>
              <a:ea typeface="Arial"/>
              <a:cs typeface="Arial"/>
              <a:sym typeface="Arial"/>
            </a:endParaRPr>
          </a:p>
          <a:p>
            <a:pPr marL="0" marR="0" lvl="0" indent="0" algn="l" rtl="0">
              <a:spcBef>
                <a:spcPts val="0"/>
              </a:spcBef>
              <a:spcAft>
                <a:spcPts val="0"/>
              </a:spcAft>
              <a:buNone/>
            </a:pPr>
            <a:r>
              <a:rPr lang="ja-JP" sz="1800">
                <a:solidFill>
                  <a:srgbClr val="000000"/>
                </a:solidFill>
                <a:latin typeface="Arial"/>
                <a:ea typeface="Arial"/>
                <a:cs typeface="Arial"/>
                <a:sym typeface="Arial"/>
              </a:rPr>
              <a:t>A/Bテストツールの採用がスタートアップ企業で特に顕著</a:t>
            </a:r>
            <a:endParaRPr sz="1800">
              <a:solidFill>
                <a:schemeClr val="dk1"/>
              </a:solidFill>
              <a:latin typeface="Arial"/>
              <a:ea typeface="Arial"/>
              <a:cs typeface="Arial"/>
              <a:sym typeface="Arial"/>
            </a:endParaRPr>
          </a:p>
        </p:txBody>
      </p:sp>
      <p:pic>
        <p:nvPicPr>
          <p:cNvPr id="182" name="Google Shape;182;p9"/>
          <p:cNvPicPr preferRelativeResize="0"/>
          <p:nvPr/>
        </p:nvPicPr>
        <p:blipFill rotWithShape="1">
          <a:blip r:embed="rId6">
            <a:alphaModFix/>
          </a:blip>
          <a:srcRect/>
          <a:stretch/>
        </p:blipFill>
        <p:spPr>
          <a:xfrm>
            <a:off x="6636451" y="2030312"/>
            <a:ext cx="406400" cy="406400"/>
          </a:xfrm>
          <a:prstGeom prst="rect">
            <a:avLst/>
          </a:prstGeom>
          <a:noFill/>
          <a:ln>
            <a:noFill/>
          </a:ln>
        </p:spPr>
      </p:pic>
      <p:sp>
        <p:nvSpPr>
          <p:cNvPr id="183" name="Google Shape;183;p9"/>
          <p:cNvSpPr/>
          <p:nvPr/>
        </p:nvSpPr>
        <p:spPr>
          <a:xfrm>
            <a:off x="7183793" y="2738643"/>
            <a:ext cx="4672847" cy="95410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ja-JP" sz="2000" b="1">
                <a:solidFill>
                  <a:srgbClr val="000000"/>
                </a:solidFill>
                <a:latin typeface="Arial"/>
                <a:ea typeface="Arial"/>
                <a:cs typeface="Arial"/>
                <a:sym typeface="Arial"/>
              </a:rPr>
              <a:t>少なくてもOK</a:t>
            </a:r>
            <a:endParaRPr/>
          </a:p>
          <a:p>
            <a:pPr marL="0" marR="0" lvl="0" indent="0" algn="l" rtl="0">
              <a:spcBef>
                <a:spcPts val="0"/>
              </a:spcBef>
              <a:spcAft>
                <a:spcPts val="0"/>
              </a:spcAft>
              <a:buNone/>
            </a:pPr>
            <a:r>
              <a:rPr lang="ja-JP" sz="1800">
                <a:solidFill>
                  <a:schemeClr val="dk1"/>
                </a:solidFill>
                <a:latin typeface="Arial"/>
                <a:ea typeface="Arial"/>
                <a:cs typeface="Arial"/>
                <a:sym typeface="Arial"/>
              </a:rPr>
              <a:t>少ない数の実験で、主要なKPIを改善している企業もある</a:t>
            </a:r>
            <a:endParaRPr/>
          </a:p>
        </p:txBody>
      </p:sp>
      <p:pic>
        <p:nvPicPr>
          <p:cNvPr id="184" name="Google Shape;184;p9"/>
          <p:cNvPicPr preferRelativeResize="0"/>
          <p:nvPr/>
        </p:nvPicPr>
        <p:blipFill rotWithShape="1">
          <a:blip r:embed="rId7">
            <a:alphaModFix/>
          </a:blip>
          <a:srcRect/>
          <a:stretch/>
        </p:blipFill>
        <p:spPr>
          <a:xfrm>
            <a:off x="6636451" y="3127436"/>
            <a:ext cx="406400" cy="406400"/>
          </a:xfrm>
          <a:prstGeom prst="rect">
            <a:avLst/>
          </a:prstGeom>
          <a:noFill/>
          <a:ln>
            <a:noFill/>
          </a:ln>
        </p:spPr>
      </p:pic>
      <p:sp>
        <p:nvSpPr>
          <p:cNvPr id="185" name="Google Shape;185;p9"/>
          <p:cNvSpPr/>
          <p:nvPr/>
        </p:nvSpPr>
        <p:spPr>
          <a:xfrm>
            <a:off x="6514013" y="5219908"/>
            <a:ext cx="518091"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1800" b="1" i="1">
                <a:solidFill>
                  <a:srgbClr val="3F3F3F"/>
                </a:solidFill>
                <a:latin typeface="Arial"/>
                <a:ea typeface="Arial"/>
                <a:cs typeface="Arial"/>
                <a:sym typeface="Arial"/>
              </a:rPr>
              <a:t>AB</a:t>
            </a:r>
            <a:endParaRPr sz="1800" i="1">
              <a:solidFill>
                <a:srgbClr val="3F3F3F"/>
              </a:solidFill>
              <a:latin typeface="Arial"/>
              <a:ea typeface="Arial"/>
              <a:cs typeface="Arial"/>
              <a:sym typeface="Arial"/>
            </a:endParaRPr>
          </a:p>
        </p:txBody>
      </p:sp>
      <p:pic>
        <p:nvPicPr>
          <p:cNvPr id="186" name="Google Shape;186;p9"/>
          <p:cNvPicPr preferRelativeResize="0"/>
          <p:nvPr/>
        </p:nvPicPr>
        <p:blipFill rotWithShape="1">
          <a:blip r:embed="rId8">
            <a:alphaModFix/>
          </a:blip>
          <a:srcRect/>
          <a:stretch/>
        </p:blipFill>
        <p:spPr>
          <a:xfrm>
            <a:off x="6595120" y="4135423"/>
            <a:ext cx="406400" cy="4064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10"/>
          <p:cNvSpPr txBox="1">
            <a:spLocks noGrp="1"/>
          </p:cNvSpPr>
          <p:nvPr>
            <p:ph type="title"/>
          </p:nvPr>
        </p:nvSpPr>
        <p:spPr>
          <a:xfrm>
            <a:off x="341481" y="476672"/>
            <a:ext cx="11659175" cy="71447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2800"/>
              <a:buFont typeface="Quattrocento Sans"/>
              <a:buNone/>
            </a:pPr>
            <a:r>
              <a:rPr lang="ja-JP" sz="2800"/>
              <a:t>神話4:ブリック＆モルタル(レンガやセメント) 企業は実験をするほどの</a:t>
            </a:r>
            <a:br>
              <a:rPr lang="ja-JP" sz="2800"/>
            </a:br>
            <a:r>
              <a:rPr lang="ja-JP" sz="2800"/>
              <a:t>　　   取引がない</a:t>
            </a:r>
            <a:endParaRPr sz="2800"/>
          </a:p>
        </p:txBody>
      </p:sp>
      <p:sp>
        <p:nvSpPr>
          <p:cNvPr id="192" name="Google Shape;192;p10"/>
          <p:cNvSpPr txBox="1">
            <a:spLocks noGrp="1"/>
          </p:cNvSpPr>
          <p:nvPr>
            <p:ph type="sldNum" idx="12"/>
          </p:nvPr>
        </p:nvSpPr>
        <p:spPr>
          <a:xfrm>
            <a:off x="11353800" y="6356350"/>
            <a:ext cx="718864" cy="429916"/>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ltLang="ja-JP"/>
              <a:t>8</a:t>
            </a:fld>
            <a:endParaRPr/>
          </a:p>
        </p:txBody>
      </p:sp>
      <p:sp>
        <p:nvSpPr>
          <p:cNvPr id="193" name="Google Shape;193;p10"/>
          <p:cNvSpPr/>
          <p:nvPr/>
        </p:nvSpPr>
        <p:spPr>
          <a:xfrm>
            <a:off x="991708" y="5867980"/>
            <a:ext cx="10070812" cy="369332"/>
          </a:xfrm>
          <a:prstGeom prst="rect">
            <a:avLst/>
          </a:prstGeom>
          <a:solidFill>
            <a:schemeClr val="lt1"/>
          </a:solidFill>
          <a:ln w="12700" cap="flat" cmpd="sng">
            <a:solidFill>
              <a:schemeClr val="accent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ja-JP" sz="1800">
                <a:solidFill>
                  <a:schemeClr val="dk1"/>
                </a:solidFill>
                <a:latin typeface="Arial"/>
                <a:ea typeface="Arial"/>
                <a:cs typeface="Arial"/>
                <a:sym typeface="Arial"/>
              </a:rPr>
              <a:t>サンプルサイズに振り回されるべからず。サンプルが少なくても実験はできる。</a:t>
            </a:r>
            <a:endParaRPr/>
          </a:p>
        </p:txBody>
      </p:sp>
      <p:sp>
        <p:nvSpPr>
          <p:cNvPr id="194" name="Google Shape;194;p10"/>
          <p:cNvSpPr/>
          <p:nvPr/>
        </p:nvSpPr>
        <p:spPr>
          <a:xfrm>
            <a:off x="1523493" y="1475435"/>
            <a:ext cx="2808312" cy="369332"/>
          </a:xfrm>
          <a:prstGeom prst="rect">
            <a:avLst/>
          </a:prstGeom>
          <a:gradFill>
            <a:gsLst>
              <a:gs pos="0">
                <a:srgbClr val="D1D1D1"/>
              </a:gs>
              <a:gs pos="50000">
                <a:srgbClr val="C7C7C7"/>
              </a:gs>
              <a:gs pos="100000">
                <a:srgbClr val="C0C0C0"/>
              </a:gs>
            </a:gsLst>
            <a:lin ang="5400000" scaled="0"/>
          </a:gradFill>
          <a:ln w="9525" cap="flat" cmpd="sng">
            <a:solidFill>
              <a:schemeClr val="accent3"/>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Clr>
                <a:schemeClr val="dk1"/>
              </a:buClr>
              <a:buSzPts val="1800"/>
              <a:buFont typeface="Arial"/>
              <a:buNone/>
            </a:pPr>
            <a:r>
              <a:rPr lang="ja-JP" sz="1800">
                <a:solidFill>
                  <a:schemeClr val="dk1"/>
                </a:solidFill>
                <a:latin typeface="Arial"/>
                <a:ea typeface="Arial"/>
                <a:cs typeface="Arial"/>
                <a:sym typeface="Arial"/>
              </a:rPr>
              <a:t>よく陥る罠</a:t>
            </a:r>
            <a:endParaRPr sz="1800">
              <a:solidFill>
                <a:schemeClr val="dk1"/>
              </a:solidFill>
              <a:latin typeface="Arial"/>
              <a:ea typeface="Arial"/>
              <a:cs typeface="Arial"/>
              <a:sym typeface="Arial"/>
            </a:endParaRPr>
          </a:p>
        </p:txBody>
      </p:sp>
      <p:sp>
        <p:nvSpPr>
          <p:cNvPr id="195" name="Google Shape;195;p10"/>
          <p:cNvSpPr/>
          <p:nvPr/>
        </p:nvSpPr>
        <p:spPr>
          <a:xfrm>
            <a:off x="7680176" y="1475435"/>
            <a:ext cx="2808312" cy="369332"/>
          </a:xfrm>
          <a:prstGeom prst="rect">
            <a:avLst/>
          </a:prstGeom>
          <a:gradFill>
            <a:gsLst>
              <a:gs pos="0">
                <a:srgbClr val="D1D1D1"/>
              </a:gs>
              <a:gs pos="50000">
                <a:srgbClr val="C7C7C7"/>
              </a:gs>
              <a:gs pos="100000">
                <a:srgbClr val="C0C0C0"/>
              </a:gs>
            </a:gsLst>
            <a:lin ang="5400000" scaled="0"/>
          </a:gradFill>
          <a:ln w="9525" cap="flat" cmpd="sng">
            <a:solidFill>
              <a:schemeClr val="accent3"/>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Clr>
                <a:schemeClr val="dk1"/>
              </a:buClr>
              <a:buSzPts val="1800"/>
              <a:buFont typeface="Arial"/>
              <a:buNone/>
            </a:pPr>
            <a:r>
              <a:rPr lang="ja-JP" sz="1800">
                <a:solidFill>
                  <a:schemeClr val="dk1"/>
                </a:solidFill>
                <a:latin typeface="Arial"/>
                <a:ea typeface="Arial"/>
                <a:cs typeface="Arial"/>
                <a:sym typeface="Arial"/>
              </a:rPr>
              <a:t>筆者の主張</a:t>
            </a:r>
            <a:endParaRPr sz="1800">
              <a:solidFill>
                <a:schemeClr val="dk1"/>
              </a:solidFill>
              <a:latin typeface="Arial"/>
              <a:ea typeface="Arial"/>
              <a:cs typeface="Arial"/>
              <a:sym typeface="Arial"/>
            </a:endParaRPr>
          </a:p>
        </p:txBody>
      </p:sp>
      <p:cxnSp>
        <p:nvCxnSpPr>
          <p:cNvPr id="196" name="Google Shape;196;p10"/>
          <p:cNvCxnSpPr/>
          <p:nvPr/>
        </p:nvCxnSpPr>
        <p:spPr>
          <a:xfrm>
            <a:off x="6096000" y="1628800"/>
            <a:ext cx="0" cy="4032448"/>
          </a:xfrm>
          <a:prstGeom prst="straightConnector1">
            <a:avLst/>
          </a:prstGeom>
          <a:noFill/>
          <a:ln w="9525" cap="flat" cmpd="sng">
            <a:solidFill>
              <a:schemeClr val="dk1"/>
            </a:solidFill>
            <a:prstDash val="dash"/>
            <a:miter lim="800000"/>
            <a:headEnd type="none" w="sm" len="sm"/>
            <a:tailEnd type="none" w="sm" len="sm"/>
          </a:ln>
        </p:spPr>
      </p:cxnSp>
      <p:sp>
        <p:nvSpPr>
          <p:cNvPr id="197" name="Google Shape;197;p10"/>
          <p:cNvSpPr/>
          <p:nvPr/>
        </p:nvSpPr>
        <p:spPr>
          <a:xfrm>
            <a:off x="1082600" y="2308345"/>
            <a:ext cx="4562467" cy="677108"/>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ja-JP" sz="2000" b="1">
                <a:solidFill>
                  <a:srgbClr val="000000"/>
                </a:solidFill>
                <a:latin typeface="Arial"/>
                <a:ea typeface="Arial"/>
                <a:cs typeface="Arial"/>
                <a:sym typeface="Arial"/>
              </a:rPr>
              <a:t>サンプルサイズだけに着目</a:t>
            </a:r>
            <a:endParaRPr sz="2000" b="1">
              <a:solidFill>
                <a:srgbClr val="000000"/>
              </a:solidFill>
              <a:latin typeface="Arial"/>
              <a:ea typeface="Arial"/>
              <a:cs typeface="Arial"/>
              <a:sym typeface="Arial"/>
            </a:endParaRPr>
          </a:p>
          <a:p>
            <a:pPr marL="0" marR="0" lvl="0" indent="0" algn="l" rtl="0">
              <a:spcBef>
                <a:spcPts val="0"/>
              </a:spcBef>
              <a:spcAft>
                <a:spcPts val="0"/>
              </a:spcAft>
              <a:buNone/>
            </a:pPr>
            <a:r>
              <a:rPr lang="ja-JP" sz="1800">
                <a:solidFill>
                  <a:srgbClr val="000000"/>
                </a:solidFill>
                <a:latin typeface="Arial"/>
                <a:ea typeface="Arial"/>
                <a:cs typeface="Arial"/>
                <a:sym typeface="Arial"/>
              </a:rPr>
              <a:t>懐疑論者がすぐにサンプルサイズに注目してしまう</a:t>
            </a:r>
            <a:endParaRPr sz="1800">
              <a:solidFill>
                <a:schemeClr val="dk1"/>
              </a:solidFill>
              <a:latin typeface="Arial"/>
              <a:ea typeface="Arial"/>
              <a:cs typeface="Arial"/>
              <a:sym typeface="Arial"/>
            </a:endParaRPr>
          </a:p>
        </p:txBody>
      </p:sp>
      <p:sp>
        <p:nvSpPr>
          <p:cNvPr id="198" name="Google Shape;198;p10"/>
          <p:cNvSpPr/>
          <p:nvPr/>
        </p:nvSpPr>
        <p:spPr>
          <a:xfrm>
            <a:off x="824458" y="4286126"/>
            <a:ext cx="5046319" cy="1231106"/>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ja-JP" sz="2000" b="1">
                <a:solidFill>
                  <a:srgbClr val="000000"/>
                </a:solidFill>
                <a:latin typeface="Arial"/>
                <a:ea typeface="Arial"/>
                <a:cs typeface="Arial"/>
                <a:sym typeface="Arial"/>
              </a:rPr>
              <a:t>サンプル数が少なく実験できない</a:t>
            </a:r>
            <a:endParaRPr sz="2000" b="1">
              <a:solidFill>
                <a:srgbClr val="000000"/>
              </a:solidFill>
              <a:latin typeface="Arial"/>
              <a:ea typeface="Arial"/>
              <a:cs typeface="Arial"/>
              <a:sym typeface="Arial"/>
            </a:endParaRPr>
          </a:p>
          <a:p>
            <a:pPr marL="0" marR="0" lvl="0" indent="0" algn="l" rtl="0">
              <a:spcBef>
                <a:spcPts val="0"/>
              </a:spcBef>
              <a:spcAft>
                <a:spcPts val="0"/>
              </a:spcAft>
              <a:buNone/>
            </a:pPr>
            <a:r>
              <a:rPr lang="ja-JP" sz="1800">
                <a:solidFill>
                  <a:srgbClr val="000000"/>
                </a:solidFill>
                <a:latin typeface="Arial"/>
                <a:ea typeface="Arial"/>
                <a:cs typeface="Arial"/>
                <a:sym typeface="Arial"/>
              </a:rPr>
              <a:t>数が少なく統計的に有効な結果が得られないのでを実験できない言い訳にする (レンガやセメント企業で現実的なテストグループは数十の数字)</a:t>
            </a:r>
            <a:endParaRPr sz="1800">
              <a:solidFill>
                <a:schemeClr val="dk1"/>
              </a:solidFill>
              <a:latin typeface="Arial"/>
              <a:ea typeface="Arial"/>
              <a:cs typeface="Arial"/>
              <a:sym typeface="Arial"/>
            </a:endParaRPr>
          </a:p>
        </p:txBody>
      </p:sp>
      <p:sp>
        <p:nvSpPr>
          <p:cNvPr id="199" name="Google Shape;199;p10"/>
          <p:cNvSpPr/>
          <p:nvPr/>
        </p:nvSpPr>
        <p:spPr>
          <a:xfrm>
            <a:off x="905666" y="3194973"/>
            <a:ext cx="5046318" cy="95410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ja-JP" sz="2000" b="1">
                <a:solidFill>
                  <a:srgbClr val="000000"/>
                </a:solidFill>
                <a:latin typeface="Arial"/>
                <a:ea typeface="Arial"/>
                <a:cs typeface="Arial"/>
                <a:sym typeface="Arial"/>
              </a:rPr>
              <a:t>データ量 = 正義 の誤解</a:t>
            </a:r>
            <a:endParaRPr sz="2000" b="1">
              <a:solidFill>
                <a:srgbClr val="000000"/>
              </a:solidFill>
              <a:latin typeface="Arial"/>
              <a:ea typeface="Arial"/>
              <a:cs typeface="Arial"/>
              <a:sym typeface="Arial"/>
            </a:endParaRPr>
          </a:p>
          <a:p>
            <a:pPr marL="0" marR="0" lvl="0" indent="0" algn="l" rtl="0">
              <a:spcBef>
                <a:spcPts val="0"/>
              </a:spcBef>
              <a:spcAft>
                <a:spcPts val="0"/>
              </a:spcAft>
              <a:buNone/>
            </a:pPr>
            <a:r>
              <a:rPr lang="ja-JP" sz="1800">
                <a:solidFill>
                  <a:srgbClr val="000000"/>
                </a:solidFill>
                <a:latin typeface="Arial"/>
                <a:ea typeface="Arial"/>
                <a:cs typeface="Arial"/>
                <a:sym typeface="Arial"/>
              </a:rPr>
              <a:t>サンプルが大きければ自動的により良いデータが得られると誤解している</a:t>
            </a:r>
            <a:endParaRPr sz="1800">
              <a:solidFill>
                <a:schemeClr val="dk1"/>
              </a:solidFill>
              <a:latin typeface="Arial"/>
              <a:ea typeface="Arial"/>
              <a:cs typeface="Arial"/>
              <a:sym typeface="Arial"/>
            </a:endParaRPr>
          </a:p>
        </p:txBody>
      </p:sp>
      <p:sp>
        <p:nvSpPr>
          <p:cNvPr id="200" name="Google Shape;200;p10"/>
          <p:cNvSpPr/>
          <p:nvPr/>
        </p:nvSpPr>
        <p:spPr>
          <a:xfrm>
            <a:off x="6912529" y="3353063"/>
            <a:ext cx="5115646" cy="95410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ja-JP" sz="2000" b="1">
                <a:solidFill>
                  <a:srgbClr val="000000"/>
                </a:solidFill>
                <a:latin typeface="Arial"/>
                <a:ea typeface="Arial"/>
                <a:cs typeface="Arial"/>
                <a:sym typeface="Arial"/>
              </a:rPr>
              <a:t>必要な標本サイズは効果の大きさに依存</a:t>
            </a:r>
            <a:endParaRPr sz="2000" b="1">
              <a:solidFill>
                <a:srgbClr val="000000"/>
              </a:solidFill>
              <a:latin typeface="Arial"/>
              <a:ea typeface="Arial"/>
              <a:cs typeface="Arial"/>
              <a:sym typeface="Arial"/>
            </a:endParaRPr>
          </a:p>
          <a:p>
            <a:pPr marL="0" marR="0" lvl="0" indent="0" algn="l" rtl="0">
              <a:spcBef>
                <a:spcPts val="0"/>
              </a:spcBef>
              <a:spcAft>
                <a:spcPts val="0"/>
              </a:spcAft>
              <a:buNone/>
            </a:pPr>
            <a:r>
              <a:rPr lang="ja-JP" sz="1800">
                <a:solidFill>
                  <a:srgbClr val="000000"/>
                </a:solidFill>
                <a:latin typeface="Arial"/>
                <a:ea typeface="Arial"/>
                <a:cs typeface="Arial"/>
                <a:sym typeface="Arial"/>
              </a:rPr>
              <a:t>サンプルサイズが大きくできないなら、より大きくてリスクの高い実験を実行することに集中すべき</a:t>
            </a:r>
            <a:endParaRPr sz="1800">
              <a:solidFill>
                <a:schemeClr val="dk1"/>
              </a:solidFill>
              <a:latin typeface="Arial"/>
              <a:ea typeface="Arial"/>
              <a:cs typeface="Arial"/>
              <a:sym typeface="Arial"/>
            </a:endParaRPr>
          </a:p>
        </p:txBody>
      </p:sp>
      <p:sp>
        <p:nvSpPr>
          <p:cNvPr id="201" name="Google Shape;201;p10"/>
          <p:cNvSpPr/>
          <p:nvPr/>
        </p:nvSpPr>
        <p:spPr>
          <a:xfrm>
            <a:off x="6942152" y="2122933"/>
            <a:ext cx="4861039" cy="95410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ja-JP" sz="2000" b="1">
                <a:solidFill>
                  <a:schemeClr val="dk1"/>
                </a:solidFill>
                <a:latin typeface="Arial"/>
                <a:ea typeface="Arial"/>
                <a:cs typeface="Arial"/>
                <a:sym typeface="Arial"/>
              </a:rPr>
              <a:t>有効なサイズを見極めるべき</a:t>
            </a:r>
            <a:endParaRPr sz="2000" b="1">
              <a:solidFill>
                <a:schemeClr val="dk1"/>
              </a:solidFill>
              <a:latin typeface="Arial"/>
              <a:ea typeface="Arial"/>
              <a:cs typeface="Arial"/>
              <a:sym typeface="Arial"/>
            </a:endParaRPr>
          </a:p>
          <a:p>
            <a:pPr marL="0" marR="0" lvl="0" indent="0" algn="l" rtl="0">
              <a:spcBef>
                <a:spcPts val="0"/>
              </a:spcBef>
              <a:spcAft>
                <a:spcPts val="0"/>
              </a:spcAft>
              <a:buNone/>
            </a:pPr>
            <a:r>
              <a:rPr lang="ja-JP" sz="1800">
                <a:solidFill>
                  <a:srgbClr val="000000"/>
                </a:solidFill>
                <a:latin typeface="Arial"/>
                <a:ea typeface="Arial"/>
                <a:cs typeface="Arial"/>
                <a:sym typeface="Arial"/>
              </a:rPr>
              <a:t>クラスタ化されていたり、互いに相関していたりする場合、有効なサンプル・サイズは小さいことがありえる</a:t>
            </a:r>
            <a:endParaRPr sz="1800">
              <a:solidFill>
                <a:schemeClr val="dk1"/>
              </a:solidFill>
              <a:latin typeface="Arial"/>
              <a:ea typeface="Arial"/>
              <a:cs typeface="Arial"/>
              <a:sym typeface="Arial"/>
            </a:endParaRPr>
          </a:p>
        </p:txBody>
      </p:sp>
      <p:sp>
        <p:nvSpPr>
          <p:cNvPr id="202" name="Google Shape;202;p10"/>
          <p:cNvSpPr/>
          <p:nvPr/>
        </p:nvSpPr>
        <p:spPr>
          <a:xfrm>
            <a:off x="7023844" y="4603660"/>
            <a:ext cx="5120828" cy="95410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ja-JP" sz="2000" b="1">
                <a:solidFill>
                  <a:srgbClr val="000000"/>
                </a:solidFill>
                <a:latin typeface="Arial"/>
                <a:ea typeface="Arial"/>
                <a:cs typeface="Arial"/>
                <a:sym typeface="Arial"/>
              </a:rPr>
              <a:t>デジタルの波は避けられない</a:t>
            </a:r>
            <a:endParaRPr sz="2000" b="1">
              <a:solidFill>
                <a:srgbClr val="000000"/>
              </a:solidFill>
              <a:latin typeface="Arial"/>
              <a:ea typeface="Arial"/>
              <a:cs typeface="Arial"/>
              <a:sym typeface="Arial"/>
            </a:endParaRPr>
          </a:p>
          <a:p>
            <a:pPr marL="0" marR="0" lvl="0" indent="0" algn="l" rtl="0">
              <a:spcBef>
                <a:spcPts val="0"/>
              </a:spcBef>
              <a:spcAft>
                <a:spcPts val="0"/>
              </a:spcAft>
              <a:buNone/>
            </a:pPr>
            <a:r>
              <a:rPr lang="ja-JP" sz="1800">
                <a:solidFill>
                  <a:srgbClr val="000000"/>
                </a:solidFill>
                <a:latin typeface="Arial"/>
                <a:ea typeface="Arial"/>
                <a:cs typeface="Arial"/>
                <a:sym typeface="Arial"/>
              </a:rPr>
              <a:t>デジタルに根ざしていない企業が、デジタル競争にさらされている。例えばWEBページなどをもつようになった。</a:t>
            </a:r>
            <a:endParaRPr sz="1800">
              <a:solidFill>
                <a:schemeClr val="dk1"/>
              </a:solidFill>
              <a:latin typeface="Arial"/>
              <a:ea typeface="Arial"/>
              <a:cs typeface="Arial"/>
              <a:sym typeface="Arial"/>
            </a:endParaRPr>
          </a:p>
        </p:txBody>
      </p:sp>
      <p:pic>
        <p:nvPicPr>
          <p:cNvPr id="203" name="Google Shape;203;p10"/>
          <p:cNvPicPr preferRelativeResize="0"/>
          <p:nvPr/>
        </p:nvPicPr>
        <p:blipFill rotWithShape="1">
          <a:blip r:embed="rId3">
            <a:alphaModFix/>
          </a:blip>
          <a:srcRect/>
          <a:stretch/>
        </p:blipFill>
        <p:spPr>
          <a:xfrm>
            <a:off x="6312025" y="2396786"/>
            <a:ext cx="406400" cy="406400"/>
          </a:xfrm>
          <a:prstGeom prst="rect">
            <a:avLst/>
          </a:prstGeom>
          <a:noFill/>
          <a:ln>
            <a:noFill/>
          </a:ln>
        </p:spPr>
      </p:pic>
      <p:pic>
        <p:nvPicPr>
          <p:cNvPr id="204" name="Google Shape;204;p10"/>
          <p:cNvPicPr preferRelativeResize="0"/>
          <p:nvPr/>
        </p:nvPicPr>
        <p:blipFill rotWithShape="1">
          <a:blip r:embed="rId4">
            <a:alphaModFix/>
          </a:blip>
          <a:srcRect/>
          <a:stretch/>
        </p:blipFill>
        <p:spPr>
          <a:xfrm>
            <a:off x="239440" y="3602804"/>
            <a:ext cx="454623" cy="454623"/>
          </a:xfrm>
          <a:prstGeom prst="rect">
            <a:avLst/>
          </a:prstGeom>
          <a:noFill/>
          <a:ln>
            <a:noFill/>
          </a:ln>
        </p:spPr>
      </p:pic>
      <p:sp>
        <p:nvSpPr>
          <p:cNvPr id="205" name="Google Shape;205;p10"/>
          <p:cNvSpPr/>
          <p:nvPr/>
        </p:nvSpPr>
        <p:spPr>
          <a:xfrm>
            <a:off x="222066" y="4705980"/>
            <a:ext cx="545342"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2800" b="1">
                <a:solidFill>
                  <a:srgbClr val="7F7F7F"/>
                </a:solidFill>
                <a:latin typeface="Arial"/>
                <a:ea typeface="Arial"/>
                <a:cs typeface="Arial"/>
                <a:sym typeface="Arial"/>
              </a:rPr>
              <a:t>☓</a:t>
            </a:r>
            <a:endParaRPr sz="2800" b="1">
              <a:solidFill>
                <a:srgbClr val="7F7F7F"/>
              </a:solidFill>
              <a:latin typeface="Arial"/>
              <a:ea typeface="Arial"/>
              <a:cs typeface="Arial"/>
              <a:sym typeface="Arial"/>
            </a:endParaRPr>
          </a:p>
        </p:txBody>
      </p:sp>
      <p:pic>
        <p:nvPicPr>
          <p:cNvPr id="206" name="Google Shape;206;p10"/>
          <p:cNvPicPr preferRelativeResize="0"/>
          <p:nvPr/>
        </p:nvPicPr>
        <p:blipFill rotWithShape="1">
          <a:blip r:embed="rId5">
            <a:alphaModFix/>
          </a:blip>
          <a:srcRect/>
          <a:stretch/>
        </p:blipFill>
        <p:spPr>
          <a:xfrm>
            <a:off x="364947" y="2440478"/>
            <a:ext cx="406400" cy="406400"/>
          </a:xfrm>
          <a:prstGeom prst="rect">
            <a:avLst/>
          </a:prstGeom>
          <a:noFill/>
          <a:ln>
            <a:noFill/>
          </a:ln>
        </p:spPr>
      </p:pic>
      <p:pic>
        <p:nvPicPr>
          <p:cNvPr id="207" name="Google Shape;207;p10"/>
          <p:cNvPicPr preferRelativeResize="0"/>
          <p:nvPr/>
        </p:nvPicPr>
        <p:blipFill rotWithShape="1">
          <a:blip r:embed="rId6">
            <a:alphaModFix/>
          </a:blip>
          <a:srcRect/>
          <a:stretch/>
        </p:blipFill>
        <p:spPr>
          <a:xfrm>
            <a:off x="6312025" y="4916401"/>
            <a:ext cx="406400" cy="406400"/>
          </a:xfrm>
          <a:prstGeom prst="rect">
            <a:avLst/>
          </a:prstGeom>
          <a:noFill/>
          <a:ln>
            <a:noFill/>
          </a:ln>
        </p:spPr>
      </p:pic>
      <p:pic>
        <p:nvPicPr>
          <p:cNvPr id="208" name="Google Shape;208;p10"/>
          <p:cNvPicPr preferRelativeResize="0"/>
          <p:nvPr/>
        </p:nvPicPr>
        <p:blipFill rotWithShape="1">
          <a:blip r:embed="rId7">
            <a:alphaModFix/>
          </a:blip>
          <a:srcRect/>
          <a:stretch/>
        </p:blipFill>
        <p:spPr>
          <a:xfrm>
            <a:off x="6273362" y="3602804"/>
            <a:ext cx="406400" cy="4064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p11"/>
          <p:cNvSpPr txBox="1">
            <a:spLocks noGrp="1"/>
          </p:cNvSpPr>
          <p:nvPr>
            <p:ph type="title"/>
          </p:nvPr>
        </p:nvSpPr>
        <p:spPr>
          <a:xfrm>
            <a:off x="263352" y="365126"/>
            <a:ext cx="11928648" cy="71447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2800"/>
              <a:buFont typeface="Quattrocento Sans"/>
              <a:buNone/>
            </a:pPr>
            <a:r>
              <a:rPr lang="ja-JP" sz="2800"/>
              <a:t>神話5: A/Bテストを試してみたが、業績への影響はそこそこ</a:t>
            </a:r>
            <a:endParaRPr sz="2800"/>
          </a:p>
        </p:txBody>
      </p:sp>
      <p:sp>
        <p:nvSpPr>
          <p:cNvPr id="214" name="Google Shape;214;p11"/>
          <p:cNvSpPr txBox="1">
            <a:spLocks noGrp="1"/>
          </p:cNvSpPr>
          <p:nvPr>
            <p:ph type="sldNum" idx="12"/>
          </p:nvPr>
        </p:nvSpPr>
        <p:spPr>
          <a:xfrm>
            <a:off x="11353800" y="6356350"/>
            <a:ext cx="718864" cy="429916"/>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ltLang="ja-JP"/>
              <a:t>9</a:t>
            </a:fld>
            <a:endParaRPr/>
          </a:p>
        </p:txBody>
      </p:sp>
      <p:sp>
        <p:nvSpPr>
          <p:cNvPr id="215" name="Google Shape;215;p11"/>
          <p:cNvSpPr/>
          <p:nvPr/>
        </p:nvSpPr>
        <p:spPr>
          <a:xfrm>
            <a:off x="980589" y="5589240"/>
            <a:ext cx="10070812" cy="646331"/>
          </a:xfrm>
          <a:prstGeom prst="rect">
            <a:avLst/>
          </a:prstGeom>
          <a:solidFill>
            <a:schemeClr val="lt1"/>
          </a:solidFill>
          <a:ln w="12700" cap="flat" cmpd="sng">
            <a:solidFill>
              <a:schemeClr val="accent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ja-JP" sz="1800">
                <a:solidFill>
                  <a:schemeClr val="dk1"/>
                </a:solidFill>
                <a:latin typeface="Arial"/>
                <a:ea typeface="Arial"/>
                <a:cs typeface="Arial"/>
                <a:sym typeface="Arial"/>
              </a:rPr>
              <a:t>A/Bテストの成果は単純な合算にはならず、相互作用が発生する</a:t>
            </a:r>
            <a:endParaRPr sz="1800">
              <a:solidFill>
                <a:schemeClr val="dk1"/>
              </a:solidFill>
              <a:latin typeface="Arial"/>
              <a:ea typeface="Arial"/>
              <a:cs typeface="Arial"/>
              <a:sym typeface="Arial"/>
            </a:endParaRPr>
          </a:p>
          <a:p>
            <a:pPr marL="0" marR="0" lvl="0" indent="0" algn="ctr" rtl="0">
              <a:spcBef>
                <a:spcPts val="0"/>
              </a:spcBef>
              <a:spcAft>
                <a:spcPts val="0"/>
              </a:spcAft>
              <a:buNone/>
            </a:pPr>
            <a:r>
              <a:rPr lang="ja-JP" sz="1800">
                <a:solidFill>
                  <a:schemeClr val="dk1"/>
                </a:solidFill>
                <a:latin typeface="Arial"/>
                <a:ea typeface="Arial"/>
                <a:cs typeface="Arial"/>
                <a:sym typeface="Arial"/>
              </a:rPr>
              <a:t>実験をROIで示すことは難しいが必要不可欠。</a:t>
            </a:r>
            <a:endParaRPr/>
          </a:p>
        </p:txBody>
      </p:sp>
      <p:sp>
        <p:nvSpPr>
          <p:cNvPr id="216" name="Google Shape;216;p11"/>
          <p:cNvSpPr/>
          <p:nvPr/>
        </p:nvSpPr>
        <p:spPr>
          <a:xfrm>
            <a:off x="1523493" y="1124744"/>
            <a:ext cx="2808312" cy="369332"/>
          </a:xfrm>
          <a:prstGeom prst="rect">
            <a:avLst/>
          </a:prstGeom>
          <a:gradFill>
            <a:gsLst>
              <a:gs pos="0">
                <a:srgbClr val="D1D1D1"/>
              </a:gs>
              <a:gs pos="50000">
                <a:srgbClr val="C7C7C7"/>
              </a:gs>
              <a:gs pos="100000">
                <a:srgbClr val="C0C0C0"/>
              </a:gs>
            </a:gsLst>
            <a:lin ang="5400000" scaled="0"/>
          </a:gradFill>
          <a:ln w="9525" cap="flat" cmpd="sng">
            <a:solidFill>
              <a:schemeClr val="accent3"/>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Clr>
                <a:schemeClr val="dk1"/>
              </a:buClr>
              <a:buSzPts val="1800"/>
              <a:buFont typeface="Arial"/>
              <a:buNone/>
            </a:pPr>
            <a:r>
              <a:rPr lang="ja-JP" sz="1800">
                <a:solidFill>
                  <a:schemeClr val="dk1"/>
                </a:solidFill>
                <a:latin typeface="Arial"/>
                <a:ea typeface="Arial"/>
                <a:cs typeface="Arial"/>
                <a:sym typeface="Arial"/>
              </a:rPr>
              <a:t>反対派</a:t>
            </a:r>
            <a:endParaRPr sz="1800">
              <a:solidFill>
                <a:schemeClr val="dk1"/>
              </a:solidFill>
              <a:latin typeface="Arial"/>
              <a:ea typeface="Arial"/>
              <a:cs typeface="Arial"/>
              <a:sym typeface="Arial"/>
            </a:endParaRPr>
          </a:p>
        </p:txBody>
      </p:sp>
      <p:sp>
        <p:nvSpPr>
          <p:cNvPr id="217" name="Google Shape;217;p11"/>
          <p:cNvSpPr/>
          <p:nvPr/>
        </p:nvSpPr>
        <p:spPr>
          <a:xfrm>
            <a:off x="7680176" y="1124744"/>
            <a:ext cx="2808312" cy="369332"/>
          </a:xfrm>
          <a:prstGeom prst="rect">
            <a:avLst/>
          </a:prstGeom>
          <a:gradFill>
            <a:gsLst>
              <a:gs pos="0">
                <a:srgbClr val="D1D1D1"/>
              </a:gs>
              <a:gs pos="50000">
                <a:srgbClr val="C7C7C7"/>
              </a:gs>
              <a:gs pos="100000">
                <a:srgbClr val="C0C0C0"/>
              </a:gs>
            </a:gsLst>
            <a:lin ang="5400000" scaled="0"/>
          </a:gradFill>
          <a:ln w="9525" cap="flat" cmpd="sng">
            <a:solidFill>
              <a:schemeClr val="accent3"/>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Clr>
                <a:schemeClr val="dk1"/>
              </a:buClr>
              <a:buSzPts val="1800"/>
              <a:buFont typeface="Arial"/>
              <a:buNone/>
            </a:pPr>
            <a:r>
              <a:rPr lang="ja-JP" sz="1800">
                <a:solidFill>
                  <a:schemeClr val="dk1"/>
                </a:solidFill>
                <a:latin typeface="Arial"/>
                <a:ea typeface="Arial"/>
                <a:cs typeface="Arial"/>
                <a:sym typeface="Arial"/>
              </a:rPr>
              <a:t>筆者の主張</a:t>
            </a:r>
            <a:endParaRPr sz="1800">
              <a:solidFill>
                <a:schemeClr val="dk1"/>
              </a:solidFill>
              <a:latin typeface="Arial"/>
              <a:ea typeface="Arial"/>
              <a:cs typeface="Arial"/>
              <a:sym typeface="Arial"/>
            </a:endParaRPr>
          </a:p>
        </p:txBody>
      </p:sp>
      <p:cxnSp>
        <p:nvCxnSpPr>
          <p:cNvPr id="218" name="Google Shape;218;p11"/>
          <p:cNvCxnSpPr/>
          <p:nvPr/>
        </p:nvCxnSpPr>
        <p:spPr>
          <a:xfrm>
            <a:off x="6096000" y="1335533"/>
            <a:ext cx="0" cy="4032448"/>
          </a:xfrm>
          <a:prstGeom prst="straightConnector1">
            <a:avLst/>
          </a:prstGeom>
          <a:noFill/>
          <a:ln w="9525" cap="flat" cmpd="sng">
            <a:solidFill>
              <a:schemeClr val="dk1"/>
            </a:solidFill>
            <a:prstDash val="dash"/>
            <a:miter lim="800000"/>
            <a:headEnd type="none" w="sm" len="sm"/>
            <a:tailEnd type="none" w="sm" len="sm"/>
          </a:ln>
        </p:spPr>
      </p:cxnSp>
      <p:sp>
        <p:nvSpPr>
          <p:cNvPr id="219" name="Google Shape;219;p11"/>
          <p:cNvSpPr/>
          <p:nvPr/>
        </p:nvSpPr>
        <p:spPr>
          <a:xfrm>
            <a:off x="696647" y="3328912"/>
            <a:ext cx="5111321" cy="369332"/>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ja-JP" sz="1800">
                <a:solidFill>
                  <a:srgbClr val="000000"/>
                </a:solidFill>
                <a:latin typeface="Arial"/>
                <a:ea typeface="Arial"/>
                <a:cs typeface="Arial"/>
                <a:sym typeface="Arial"/>
              </a:rPr>
              <a:t>累積的な結果の期待値の合計よりも低い</a:t>
            </a:r>
            <a:endParaRPr sz="1800">
              <a:solidFill>
                <a:schemeClr val="dk1"/>
              </a:solidFill>
              <a:latin typeface="Arial"/>
              <a:ea typeface="Arial"/>
              <a:cs typeface="Arial"/>
              <a:sym typeface="Arial"/>
            </a:endParaRPr>
          </a:p>
        </p:txBody>
      </p:sp>
      <p:sp>
        <p:nvSpPr>
          <p:cNvPr id="220" name="Google Shape;220;p11"/>
          <p:cNvSpPr/>
          <p:nvPr/>
        </p:nvSpPr>
        <p:spPr>
          <a:xfrm>
            <a:off x="6547924" y="1655391"/>
            <a:ext cx="4805876" cy="40011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ja-JP" sz="2000" b="1">
                <a:solidFill>
                  <a:srgbClr val="000000"/>
                </a:solidFill>
                <a:latin typeface="Arial"/>
                <a:ea typeface="Arial"/>
                <a:cs typeface="Arial"/>
                <a:sym typeface="Arial"/>
              </a:rPr>
              <a:t>負の相互作用</a:t>
            </a:r>
            <a:endParaRPr sz="2000">
              <a:solidFill>
                <a:srgbClr val="000000"/>
              </a:solidFill>
              <a:latin typeface="Arial"/>
              <a:ea typeface="Arial"/>
              <a:cs typeface="Arial"/>
              <a:sym typeface="Arial"/>
            </a:endParaRPr>
          </a:p>
        </p:txBody>
      </p:sp>
      <p:sp>
        <p:nvSpPr>
          <p:cNvPr id="221" name="Google Shape;221;p11"/>
          <p:cNvSpPr/>
          <p:nvPr/>
        </p:nvSpPr>
        <p:spPr>
          <a:xfrm>
            <a:off x="1467340" y="4726885"/>
            <a:ext cx="4005269" cy="6463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1800">
                <a:solidFill>
                  <a:srgbClr val="000000"/>
                </a:solidFill>
                <a:latin typeface="Arial"/>
                <a:ea typeface="Arial"/>
                <a:cs typeface="Arial"/>
                <a:sym typeface="Arial"/>
              </a:rPr>
              <a:t>実験の投資収益率（ROI）がはかりにくくないか？</a:t>
            </a:r>
            <a:endParaRPr sz="1800">
              <a:solidFill>
                <a:schemeClr val="dk1"/>
              </a:solidFill>
              <a:latin typeface="Arial"/>
              <a:ea typeface="Arial"/>
              <a:cs typeface="Arial"/>
              <a:sym typeface="Arial"/>
            </a:endParaRPr>
          </a:p>
        </p:txBody>
      </p:sp>
      <p:sp>
        <p:nvSpPr>
          <p:cNvPr id="222" name="Google Shape;222;p11"/>
          <p:cNvSpPr/>
          <p:nvPr/>
        </p:nvSpPr>
        <p:spPr>
          <a:xfrm>
            <a:off x="6490719" y="4860821"/>
            <a:ext cx="5450575" cy="6463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1500">
                <a:solidFill>
                  <a:srgbClr val="000000"/>
                </a:solidFill>
                <a:latin typeface="Arial"/>
                <a:ea typeface="Arial"/>
                <a:cs typeface="Arial"/>
                <a:sym typeface="Arial"/>
              </a:rPr>
              <a:t>"呼吸のROIは？” 必要不可欠なものであり、コストは目に見えるが、リターンは機会のみであり明確に測ることは難しい</a:t>
            </a:r>
            <a:endParaRPr sz="1500">
              <a:solidFill>
                <a:srgbClr val="000000"/>
              </a:solidFill>
              <a:latin typeface="Arial"/>
              <a:ea typeface="Arial"/>
              <a:cs typeface="Arial"/>
              <a:sym typeface="Arial"/>
            </a:endParaRPr>
          </a:p>
        </p:txBody>
      </p:sp>
      <p:sp>
        <p:nvSpPr>
          <p:cNvPr id="223" name="Google Shape;223;p11"/>
          <p:cNvSpPr/>
          <p:nvPr/>
        </p:nvSpPr>
        <p:spPr>
          <a:xfrm>
            <a:off x="407377" y="2773150"/>
            <a:ext cx="1199400" cy="3693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1800">
                <a:solidFill>
                  <a:srgbClr val="000000"/>
                </a:solidFill>
                <a:latin typeface="Arial"/>
                <a:ea typeface="Arial"/>
                <a:cs typeface="Arial"/>
                <a:sym typeface="Arial"/>
              </a:rPr>
              <a:t>テスト①</a:t>
            </a:r>
            <a:endParaRPr sz="1800">
              <a:solidFill>
                <a:schemeClr val="dk1"/>
              </a:solidFill>
              <a:latin typeface="Arial"/>
              <a:ea typeface="Arial"/>
              <a:cs typeface="Arial"/>
              <a:sym typeface="Arial"/>
            </a:endParaRPr>
          </a:p>
        </p:txBody>
      </p:sp>
      <p:sp>
        <p:nvSpPr>
          <p:cNvPr id="224" name="Google Shape;224;p11"/>
          <p:cNvSpPr/>
          <p:nvPr/>
        </p:nvSpPr>
        <p:spPr>
          <a:xfrm>
            <a:off x="1675800" y="2784725"/>
            <a:ext cx="1297200" cy="3693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1800">
                <a:solidFill>
                  <a:srgbClr val="000000"/>
                </a:solidFill>
                <a:latin typeface="Arial"/>
                <a:ea typeface="Arial"/>
                <a:cs typeface="Arial"/>
                <a:sym typeface="Arial"/>
              </a:rPr>
              <a:t>テスト②</a:t>
            </a:r>
            <a:endParaRPr sz="1800">
              <a:solidFill>
                <a:schemeClr val="dk1"/>
              </a:solidFill>
              <a:latin typeface="Arial"/>
              <a:ea typeface="Arial"/>
              <a:cs typeface="Arial"/>
              <a:sym typeface="Arial"/>
            </a:endParaRPr>
          </a:p>
        </p:txBody>
      </p:sp>
      <p:sp>
        <p:nvSpPr>
          <p:cNvPr id="225" name="Google Shape;225;p11"/>
          <p:cNvSpPr/>
          <p:nvPr/>
        </p:nvSpPr>
        <p:spPr>
          <a:xfrm>
            <a:off x="2929878" y="2802375"/>
            <a:ext cx="1297200" cy="3693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1800">
                <a:solidFill>
                  <a:srgbClr val="000000"/>
                </a:solidFill>
                <a:latin typeface="Arial"/>
                <a:ea typeface="Arial"/>
                <a:cs typeface="Arial"/>
                <a:sym typeface="Arial"/>
              </a:rPr>
              <a:t>テスト③</a:t>
            </a:r>
            <a:endParaRPr sz="1800">
              <a:solidFill>
                <a:schemeClr val="dk1"/>
              </a:solidFill>
              <a:latin typeface="Arial"/>
              <a:ea typeface="Arial"/>
              <a:cs typeface="Arial"/>
              <a:sym typeface="Arial"/>
            </a:endParaRPr>
          </a:p>
        </p:txBody>
      </p:sp>
      <p:sp>
        <p:nvSpPr>
          <p:cNvPr id="226" name="Google Shape;226;p11"/>
          <p:cNvSpPr/>
          <p:nvPr/>
        </p:nvSpPr>
        <p:spPr>
          <a:xfrm>
            <a:off x="4464990" y="2802363"/>
            <a:ext cx="646331"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1800">
                <a:solidFill>
                  <a:srgbClr val="000000"/>
                </a:solidFill>
                <a:latin typeface="Arial"/>
                <a:ea typeface="Arial"/>
                <a:cs typeface="Arial"/>
                <a:sym typeface="Arial"/>
              </a:rPr>
              <a:t>期待</a:t>
            </a:r>
            <a:endParaRPr sz="1800">
              <a:solidFill>
                <a:schemeClr val="dk1"/>
              </a:solidFill>
              <a:latin typeface="Arial"/>
              <a:ea typeface="Arial"/>
              <a:cs typeface="Arial"/>
              <a:sym typeface="Arial"/>
            </a:endParaRPr>
          </a:p>
        </p:txBody>
      </p:sp>
      <p:sp>
        <p:nvSpPr>
          <p:cNvPr id="227" name="Google Shape;227;p11"/>
          <p:cNvSpPr/>
          <p:nvPr/>
        </p:nvSpPr>
        <p:spPr>
          <a:xfrm>
            <a:off x="623392" y="2211941"/>
            <a:ext cx="368316" cy="520039"/>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28" name="Google Shape;228;p11"/>
          <p:cNvSpPr/>
          <p:nvPr/>
        </p:nvSpPr>
        <p:spPr>
          <a:xfrm>
            <a:off x="3120668" y="2406788"/>
            <a:ext cx="368316" cy="354028"/>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29" name="Google Shape;229;p11"/>
          <p:cNvSpPr/>
          <p:nvPr/>
        </p:nvSpPr>
        <p:spPr>
          <a:xfrm>
            <a:off x="1892355" y="2500009"/>
            <a:ext cx="368316" cy="209252"/>
          </a:xfrm>
          <a:prstGeom prst="rect">
            <a:avLst/>
          </a:prstGeom>
          <a:solidFill>
            <a:srgbClr val="FEE59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30" name="Google Shape;230;p11"/>
          <p:cNvSpPr/>
          <p:nvPr/>
        </p:nvSpPr>
        <p:spPr>
          <a:xfrm>
            <a:off x="4569641" y="1695573"/>
            <a:ext cx="368316" cy="354028"/>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31" name="Google Shape;231;p11"/>
          <p:cNvSpPr/>
          <p:nvPr/>
        </p:nvSpPr>
        <p:spPr>
          <a:xfrm>
            <a:off x="4569641" y="2038257"/>
            <a:ext cx="368316" cy="209252"/>
          </a:xfrm>
          <a:prstGeom prst="rect">
            <a:avLst/>
          </a:prstGeom>
          <a:solidFill>
            <a:srgbClr val="FEE59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32" name="Google Shape;232;p11"/>
          <p:cNvSpPr/>
          <p:nvPr/>
        </p:nvSpPr>
        <p:spPr>
          <a:xfrm>
            <a:off x="4569641" y="2240777"/>
            <a:ext cx="368316" cy="520039"/>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33" name="Google Shape;233;p11"/>
          <p:cNvSpPr/>
          <p:nvPr/>
        </p:nvSpPr>
        <p:spPr>
          <a:xfrm>
            <a:off x="5241812" y="2817452"/>
            <a:ext cx="646331"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1800">
                <a:solidFill>
                  <a:srgbClr val="000000"/>
                </a:solidFill>
                <a:latin typeface="Arial"/>
                <a:ea typeface="Arial"/>
                <a:cs typeface="Arial"/>
                <a:sym typeface="Arial"/>
              </a:rPr>
              <a:t>結果</a:t>
            </a:r>
            <a:endParaRPr sz="1800">
              <a:solidFill>
                <a:schemeClr val="dk1"/>
              </a:solidFill>
              <a:latin typeface="Arial"/>
              <a:ea typeface="Arial"/>
              <a:cs typeface="Arial"/>
              <a:sym typeface="Arial"/>
            </a:endParaRPr>
          </a:p>
        </p:txBody>
      </p:sp>
      <p:sp>
        <p:nvSpPr>
          <p:cNvPr id="234" name="Google Shape;234;p11"/>
          <p:cNvSpPr/>
          <p:nvPr/>
        </p:nvSpPr>
        <p:spPr>
          <a:xfrm>
            <a:off x="5346463" y="2093765"/>
            <a:ext cx="368316" cy="354028"/>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35" name="Google Shape;235;p11"/>
          <p:cNvSpPr/>
          <p:nvPr/>
        </p:nvSpPr>
        <p:spPr>
          <a:xfrm>
            <a:off x="5346463" y="2218854"/>
            <a:ext cx="368316" cy="209252"/>
          </a:xfrm>
          <a:prstGeom prst="rect">
            <a:avLst/>
          </a:prstGeom>
          <a:solidFill>
            <a:srgbClr val="FEE59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36" name="Google Shape;236;p11"/>
          <p:cNvSpPr/>
          <p:nvPr/>
        </p:nvSpPr>
        <p:spPr>
          <a:xfrm>
            <a:off x="5346463" y="2428106"/>
            <a:ext cx="368316" cy="347799"/>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cxnSp>
        <p:nvCxnSpPr>
          <p:cNvPr id="237" name="Google Shape;237;p11"/>
          <p:cNvCxnSpPr/>
          <p:nvPr/>
        </p:nvCxnSpPr>
        <p:spPr>
          <a:xfrm>
            <a:off x="4937957" y="1695573"/>
            <a:ext cx="423881" cy="439567"/>
          </a:xfrm>
          <a:prstGeom prst="straightConnector1">
            <a:avLst/>
          </a:prstGeom>
          <a:noFill/>
          <a:ln w="9525" cap="flat" cmpd="sng">
            <a:solidFill>
              <a:schemeClr val="dk1"/>
            </a:solidFill>
            <a:prstDash val="solid"/>
            <a:miter lim="800000"/>
            <a:headEnd type="none" w="sm" len="sm"/>
            <a:tailEnd type="none" w="sm" len="sm"/>
          </a:ln>
        </p:spPr>
      </p:cxnSp>
      <p:sp>
        <p:nvSpPr>
          <p:cNvPr id="238" name="Google Shape;238;p11"/>
          <p:cNvSpPr/>
          <p:nvPr/>
        </p:nvSpPr>
        <p:spPr>
          <a:xfrm rot="10800000" flipH="1">
            <a:off x="1339033" y="3774285"/>
            <a:ext cx="3810864" cy="247524"/>
          </a:xfrm>
          <a:prstGeom prst="triangle">
            <a:avLst>
              <a:gd name="adj" fmla="val 50000"/>
            </a:avLst>
          </a:prstGeom>
          <a:solidFill>
            <a:schemeClr val="dk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39" name="Google Shape;239;p11"/>
          <p:cNvSpPr/>
          <p:nvPr/>
        </p:nvSpPr>
        <p:spPr>
          <a:xfrm>
            <a:off x="2567599" y="4071825"/>
            <a:ext cx="1512300" cy="3693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1800">
                <a:solidFill>
                  <a:srgbClr val="000000"/>
                </a:solidFill>
                <a:latin typeface="Arial"/>
                <a:ea typeface="Arial"/>
                <a:cs typeface="Arial"/>
                <a:sym typeface="Arial"/>
              </a:rPr>
              <a:t>失望の発生</a:t>
            </a:r>
            <a:endParaRPr sz="1800">
              <a:solidFill>
                <a:schemeClr val="dk1"/>
              </a:solidFill>
              <a:latin typeface="Arial"/>
              <a:ea typeface="Arial"/>
              <a:cs typeface="Arial"/>
              <a:sym typeface="Arial"/>
            </a:endParaRPr>
          </a:p>
        </p:txBody>
      </p:sp>
      <p:cxnSp>
        <p:nvCxnSpPr>
          <p:cNvPr id="240" name="Google Shape;240;p11"/>
          <p:cNvCxnSpPr/>
          <p:nvPr/>
        </p:nvCxnSpPr>
        <p:spPr>
          <a:xfrm>
            <a:off x="4151784" y="1915356"/>
            <a:ext cx="0" cy="1227129"/>
          </a:xfrm>
          <a:prstGeom prst="straightConnector1">
            <a:avLst/>
          </a:prstGeom>
          <a:noFill/>
          <a:ln w="9525" cap="flat" cmpd="sng">
            <a:solidFill>
              <a:srgbClr val="D0CECE"/>
            </a:solidFill>
            <a:prstDash val="dash"/>
            <a:miter lim="800000"/>
            <a:headEnd type="none" w="sm" len="sm"/>
            <a:tailEnd type="none" w="sm" len="sm"/>
          </a:ln>
        </p:spPr>
      </p:cxnSp>
      <p:pic>
        <p:nvPicPr>
          <p:cNvPr id="241" name="Google Shape;241;p11"/>
          <p:cNvPicPr preferRelativeResize="0"/>
          <p:nvPr/>
        </p:nvPicPr>
        <p:blipFill rotWithShape="1">
          <a:blip r:embed="rId3">
            <a:alphaModFix/>
          </a:blip>
          <a:srcRect/>
          <a:stretch/>
        </p:blipFill>
        <p:spPr>
          <a:xfrm>
            <a:off x="658354" y="4701049"/>
            <a:ext cx="591441" cy="591441"/>
          </a:xfrm>
          <a:prstGeom prst="rect">
            <a:avLst/>
          </a:prstGeom>
          <a:noFill/>
          <a:ln>
            <a:noFill/>
          </a:ln>
        </p:spPr>
      </p:pic>
      <p:sp>
        <p:nvSpPr>
          <p:cNvPr id="242" name="Google Shape;242;p11"/>
          <p:cNvSpPr/>
          <p:nvPr/>
        </p:nvSpPr>
        <p:spPr>
          <a:xfrm>
            <a:off x="6600056" y="2127509"/>
            <a:ext cx="1311578"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a:solidFill>
                  <a:srgbClr val="3333FF"/>
                </a:solidFill>
                <a:latin typeface="Arial"/>
                <a:ea typeface="Arial"/>
                <a:cs typeface="Arial"/>
                <a:sym typeface="Arial"/>
              </a:rPr>
              <a:t> フォントの色</a:t>
            </a:r>
            <a:endParaRPr>
              <a:solidFill>
                <a:srgbClr val="3333FF"/>
              </a:solidFill>
              <a:latin typeface="Arial"/>
              <a:ea typeface="Arial"/>
              <a:cs typeface="Arial"/>
              <a:sym typeface="Arial"/>
            </a:endParaRPr>
          </a:p>
        </p:txBody>
      </p:sp>
      <p:sp>
        <p:nvSpPr>
          <p:cNvPr id="243" name="Google Shape;243;p11"/>
          <p:cNvSpPr/>
          <p:nvPr/>
        </p:nvSpPr>
        <p:spPr>
          <a:xfrm>
            <a:off x="6729525" y="2548350"/>
            <a:ext cx="1199400" cy="3693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1800">
                <a:solidFill>
                  <a:srgbClr val="000000"/>
                </a:solidFill>
                <a:latin typeface="Arial"/>
                <a:ea typeface="Arial"/>
                <a:cs typeface="Arial"/>
                <a:sym typeface="Arial"/>
              </a:rPr>
              <a:t>テスト①</a:t>
            </a:r>
            <a:endParaRPr sz="1800">
              <a:solidFill>
                <a:schemeClr val="dk1"/>
              </a:solidFill>
              <a:latin typeface="Arial"/>
              <a:ea typeface="Arial"/>
              <a:cs typeface="Arial"/>
              <a:sym typeface="Arial"/>
            </a:endParaRPr>
          </a:p>
        </p:txBody>
      </p:sp>
      <p:sp>
        <p:nvSpPr>
          <p:cNvPr id="244" name="Google Shape;244;p11"/>
          <p:cNvSpPr/>
          <p:nvPr/>
        </p:nvSpPr>
        <p:spPr>
          <a:xfrm>
            <a:off x="10308801" y="2550250"/>
            <a:ext cx="1512300" cy="3693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1800">
                <a:solidFill>
                  <a:srgbClr val="000000"/>
                </a:solidFill>
                <a:latin typeface="Arial"/>
                <a:ea typeface="Arial"/>
                <a:cs typeface="Arial"/>
                <a:sym typeface="Arial"/>
              </a:rPr>
              <a:t>テスト②</a:t>
            </a:r>
            <a:endParaRPr sz="1800">
              <a:solidFill>
                <a:schemeClr val="dk1"/>
              </a:solidFill>
              <a:latin typeface="Arial"/>
              <a:ea typeface="Arial"/>
              <a:cs typeface="Arial"/>
              <a:sym typeface="Arial"/>
            </a:endParaRPr>
          </a:p>
        </p:txBody>
      </p:sp>
      <p:sp>
        <p:nvSpPr>
          <p:cNvPr id="245" name="Google Shape;245;p11"/>
          <p:cNvSpPr/>
          <p:nvPr/>
        </p:nvSpPr>
        <p:spPr>
          <a:xfrm>
            <a:off x="9984433" y="2142526"/>
            <a:ext cx="1512167" cy="369332"/>
          </a:xfrm>
          <a:prstGeom prst="rect">
            <a:avLst/>
          </a:prstGeom>
          <a:solidFill>
            <a:srgbClr val="3333FF"/>
          </a:solid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ja-JP" sz="1800">
                <a:solidFill>
                  <a:schemeClr val="lt1"/>
                </a:solidFill>
                <a:latin typeface="Arial"/>
                <a:ea typeface="Arial"/>
                <a:cs typeface="Arial"/>
                <a:sym typeface="Arial"/>
              </a:rPr>
              <a:t>背景色</a:t>
            </a:r>
            <a:endParaRPr sz="1800">
              <a:solidFill>
                <a:schemeClr val="lt1"/>
              </a:solidFill>
              <a:latin typeface="Arial"/>
              <a:ea typeface="Arial"/>
              <a:cs typeface="Arial"/>
              <a:sym typeface="Arial"/>
            </a:endParaRPr>
          </a:p>
        </p:txBody>
      </p:sp>
      <p:sp>
        <p:nvSpPr>
          <p:cNvPr id="246" name="Google Shape;246;p11"/>
          <p:cNvSpPr/>
          <p:nvPr/>
        </p:nvSpPr>
        <p:spPr>
          <a:xfrm>
            <a:off x="8412875" y="2523347"/>
            <a:ext cx="1199367"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b="1">
                <a:solidFill>
                  <a:schemeClr val="dk1"/>
                </a:solidFill>
                <a:latin typeface="Arial"/>
                <a:ea typeface="Arial"/>
                <a:cs typeface="Arial"/>
                <a:sym typeface="Arial"/>
              </a:rPr>
              <a:t>両立しない</a:t>
            </a:r>
            <a:endParaRPr sz="1000"/>
          </a:p>
        </p:txBody>
      </p:sp>
      <p:sp>
        <p:nvSpPr>
          <p:cNvPr id="247" name="Google Shape;247;p11"/>
          <p:cNvSpPr/>
          <p:nvPr/>
        </p:nvSpPr>
        <p:spPr>
          <a:xfrm>
            <a:off x="6668311" y="3140968"/>
            <a:ext cx="4805876" cy="40011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ja-JP" sz="2000" b="1">
                <a:solidFill>
                  <a:srgbClr val="000000"/>
                </a:solidFill>
                <a:latin typeface="Arial"/>
                <a:ea typeface="Arial"/>
                <a:cs typeface="Arial"/>
                <a:sym typeface="Arial"/>
              </a:rPr>
              <a:t>肯定的な相互作用</a:t>
            </a:r>
            <a:endParaRPr sz="2000">
              <a:solidFill>
                <a:srgbClr val="000000"/>
              </a:solidFill>
              <a:latin typeface="Arial"/>
              <a:ea typeface="Arial"/>
              <a:cs typeface="Arial"/>
              <a:sym typeface="Arial"/>
            </a:endParaRPr>
          </a:p>
        </p:txBody>
      </p:sp>
      <p:sp>
        <p:nvSpPr>
          <p:cNvPr id="248" name="Google Shape;248;p11"/>
          <p:cNvSpPr/>
          <p:nvPr/>
        </p:nvSpPr>
        <p:spPr>
          <a:xfrm>
            <a:off x="6786327" y="3668225"/>
            <a:ext cx="1425300" cy="3693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1800">
                <a:solidFill>
                  <a:schemeClr val="dk1"/>
                </a:solidFill>
                <a:latin typeface="Arial"/>
                <a:ea typeface="Arial"/>
                <a:cs typeface="Arial"/>
                <a:sym typeface="Arial"/>
              </a:rPr>
              <a:t> 言い回し</a:t>
            </a:r>
            <a:endParaRPr sz="1800">
              <a:solidFill>
                <a:schemeClr val="dk1"/>
              </a:solidFill>
              <a:latin typeface="Arial"/>
              <a:ea typeface="Arial"/>
              <a:cs typeface="Arial"/>
              <a:sym typeface="Arial"/>
            </a:endParaRPr>
          </a:p>
        </p:txBody>
      </p:sp>
      <p:sp>
        <p:nvSpPr>
          <p:cNvPr id="249" name="Google Shape;249;p11"/>
          <p:cNvSpPr/>
          <p:nvPr/>
        </p:nvSpPr>
        <p:spPr>
          <a:xfrm>
            <a:off x="10105116" y="3656383"/>
            <a:ext cx="1512167" cy="369332"/>
          </a:xfrm>
          <a:prstGeom prst="rect">
            <a:avLst/>
          </a:prstGeom>
          <a:solidFill>
            <a:srgbClr val="3333FF"/>
          </a:solid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ja-JP" sz="1800">
                <a:solidFill>
                  <a:schemeClr val="lt1"/>
                </a:solidFill>
                <a:latin typeface="Arial"/>
                <a:ea typeface="Arial"/>
                <a:cs typeface="Arial"/>
                <a:sym typeface="Arial"/>
              </a:rPr>
              <a:t>背景色</a:t>
            </a:r>
            <a:endParaRPr sz="1800">
              <a:solidFill>
                <a:schemeClr val="lt1"/>
              </a:solidFill>
              <a:latin typeface="Arial"/>
              <a:ea typeface="Arial"/>
              <a:cs typeface="Arial"/>
              <a:sym typeface="Arial"/>
            </a:endParaRPr>
          </a:p>
        </p:txBody>
      </p:sp>
      <p:sp>
        <p:nvSpPr>
          <p:cNvPr id="250" name="Google Shape;250;p11"/>
          <p:cNvSpPr/>
          <p:nvPr/>
        </p:nvSpPr>
        <p:spPr>
          <a:xfrm>
            <a:off x="8117718" y="3956916"/>
            <a:ext cx="1710726" cy="64633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ja-JP" sz="1800">
                <a:solidFill>
                  <a:schemeClr val="dk1"/>
                </a:solidFill>
                <a:latin typeface="Arial"/>
                <a:ea typeface="Arial"/>
                <a:cs typeface="Arial"/>
                <a:sym typeface="Arial"/>
              </a:rPr>
              <a:t>両立する</a:t>
            </a:r>
            <a:endParaRPr sz="1800">
              <a:solidFill>
                <a:schemeClr val="dk1"/>
              </a:solidFill>
              <a:latin typeface="Arial"/>
              <a:ea typeface="Arial"/>
              <a:cs typeface="Arial"/>
              <a:sym typeface="Arial"/>
            </a:endParaRPr>
          </a:p>
          <a:p>
            <a:pPr marL="0" marR="0" lvl="0" indent="0" algn="ctr" rtl="0">
              <a:spcBef>
                <a:spcPts val="0"/>
              </a:spcBef>
              <a:spcAft>
                <a:spcPts val="0"/>
              </a:spcAft>
              <a:buNone/>
            </a:pPr>
            <a:r>
              <a:rPr lang="ja-JP" sz="1800">
                <a:solidFill>
                  <a:schemeClr val="dk1"/>
                </a:solidFill>
                <a:latin typeface="Arial"/>
                <a:ea typeface="Arial"/>
                <a:cs typeface="Arial"/>
                <a:sym typeface="Arial"/>
              </a:rPr>
              <a:t>1%, 1% =&gt;3% </a:t>
            </a:r>
            <a:endParaRPr sz="1800">
              <a:solidFill>
                <a:schemeClr val="dk1"/>
              </a:solidFill>
              <a:latin typeface="Arial"/>
              <a:ea typeface="Arial"/>
              <a:cs typeface="Arial"/>
              <a:sym typeface="Arial"/>
            </a:endParaRPr>
          </a:p>
        </p:txBody>
      </p:sp>
      <p:cxnSp>
        <p:nvCxnSpPr>
          <p:cNvPr id="251" name="Google Shape;251;p11"/>
          <p:cNvCxnSpPr>
            <a:stCxn id="242" idx="3"/>
            <a:endCxn id="245" idx="1"/>
          </p:cNvCxnSpPr>
          <p:nvPr/>
        </p:nvCxnSpPr>
        <p:spPr>
          <a:xfrm>
            <a:off x="7911634" y="2312175"/>
            <a:ext cx="2072700" cy="15000"/>
          </a:xfrm>
          <a:prstGeom prst="straightConnector1">
            <a:avLst/>
          </a:prstGeom>
          <a:noFill/>
          <a:ln w="9525" cap="flat" cmpd="sng">
            <a:solidFill>
              <a:schemeClr val="dk1"/>
            </a:solidFill>
            <a:prstDash val="solid"/>
            <a:miter lim="800000"/>
            <a:headEnd type="none" w="sm" len="sm"/>
            <a:tailEnd type="none" w="sm" len="sm"/>
          </a:ln>
        </p:spPr>
      </p:cxnSp>
      <p:cxnSp>
        <p:nvCxnSpPr>
          <p:cNvPr id="252" name="Google Shape;252;p11"/>
          <p:cNvCxnSpPr>
            <a:stCxn id="248" idx="3"/>
            <a:endCxn id="249" idx="1"/>
          </p:cNvCxnSpPr>
          <p:nvPr/>
        </p:nvCxnSpPr>
        <p:spPr>
          <a:xfrm rot="10800000" flipH="1">
            <a:off x="8211627" y="3841175"/>
            <a:ext cx="1893600" cy="11700"/>
          </a:xfrm>
          <a:prstGeom prst="straightConnector1">
            <a:avLst/>
          </a:prstGeom>
          <a:noFill/>
          <a:ln w="9525" cap="flat" cmpd="sng">
            <a:solidFill>
              <a:schemeClr val="dk1"/>
            </a:solidFill>
            <a:prstDash val="solid"/>
            <a:miter lim="800000"/>
            <a:headEnd type="none" w="sm" len="sm"/>
            <a:tailEnd type="none" w="sm" len="sm"/>
          </a:ln>
        </p:spPr>
      </p:cxnSp>
      <p:sp>
        <p:nvSpPr>
          <p:cNvPr id="253" name="Google Shape;253;p11"/>
          <p:cNvSpPr/>
          <p:nvPr/>
        </p:nvSpPr>
        <p:spPr>
          <a:xfrm>
            <a:off x="6723900" y="4034225"/>
            <a:ext cx="1311600" cy="3693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1800">
                <a:solidFill>
                  <a:srgbClr val="000000"/>
                </a:solidFill>
                <a:latin typeface="Arial"/>
                <a:ea typeface="Arial"/>
                <a:cs typeface="Arial"/>
                <a:sym typeface="Arial"/>
              </a:rPr>
              <a:t>テスト①</a:t>
            </a:r>
            <a:endParaRPr sz="1800">
              <a:solidFill>
                <a:schemeClr val="dk1"/>
              </a:solidFill>
              <a:latin typeface="Arial"/>
              <a:ea typeface="Arial"/>
              <a:cs typeface="Arial"/>
              <a:sym typeface="Arial"/>
            </a:endParaRPr>
          </a:p>
        </p:txBody>
      </p:sp>
      <p:sp>
        <p:nvSpPr>
          <p:cNvPr id="254" name="Google Shape;254;p11"/>
          <p:cNvSpPr/>
          <p:nvPr/>
        </p:nvSpPr>
        <p:spPr>
          <a:xfrm>
            <a:off x="10435501" y="4036125"/>
            <a:ext cx="1297200" cy="3693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1800">
                <a:solidFill>
                  <a:srgbClr val="000000"/>
                </a:solidFill>
                <a:latin typeface="Arial"/>
                <a:ea typeface="Arial"/>
                <a:cs typeface="Arial"/>
                <a:sym typeface="Arial"/>
              </a:rPr>
              <a:t>テスト②</a:t>
            </a:r>
            <a:endParaRPr sz="1800">
              <a:solidFill>
                <a:schemeClr val="dk1"/>
              </a:solidFill>
              <a:latin typeface="Arial"/>
              <a:ea typeface="Arial"/>
              <a:cs typeface="Arial"/>
              <a:sym typeface="Arial"/>
            </a:endParaRPr>
          </a:p>
        </p:txBody>
      </p:sp>
      <p:sp>
        <p:nvSpPr>
          <p:cNvPr id="255" name="Google Shape;255;p11"/>
          <p:cNvSpPr/>
          <p:nvPr/>
        </p:nvSpPr>
        <p:spPr>
          <a:xfrm>
            <a:off x="6477220" y="1827429"/>
            <a:ext cx="5437800" cy="954900"/>
          </a:xfrm>
          <a:prstGeom prst="roundRect">
            <a:avLst>
              <a:gd name="adj" fmla="val 9520"/>
            </a:avLst>
          </a:prstGeom>
          <a:noFill/>
          <a:ln w="12700" cap="flat" cmpd="sng">
            <a:solidFill>
              <a:srgbClr val="3F3F3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500">
              <a:solidFill>
                <a:schemeClr val="lt1"/>
              </a:solidFill>
              <a:latin typeface="Arial"/>
              <a:ea typeface="Arial"/>
              <a:cs typeface="Arial"/>
              <a:sym typeface="Arial"/>
            </a:endParaRPr>
          </a:p>
        </p:txBody>
      </p:sp>
      <p:sp>
        <p:nvSpPr>
          <p:cNvPr id="256" name="Google Shape;256;p11"/>
          <p:cNvSpPr/>
          <p:nvPr/>
        </p:nvSpPr>
        <p:spPr>
          <a:xfrm>
            <a:off x="6497105" y="3476343"/>
            <a:ext cx="5437800" cy="1148400"/>
          </a:xfrm>
          <a:prstGeom prst="roundRect">
            <a:avLst>
              <a:gd name="adj" fmla="val 9520"/>
            </a:avLst>
          </a:prstGeom>
          <a:noFill/>
          <a:ln w="12700" cap="flat" cmpd="sng">
            <a:solidFill>
              <a:srgbClr val="3F3F3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500">
              <a:solidFill>
                <a:schemeClr val="lt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ホワイト">
  <a:themeElements>
    <a:clrScheme name="ホワイト">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1423</Words>
  <Application>Microsoft Macintosh PowerPoint</Application>
  <PresentationFormat>ワイド画面</PresentationFormat>
  <Paragraphs>186</Paragraphs>
  <Slides>12</Slides>
  <Notes>12</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12</vt:i4>
      </vt:variant>
    </vt:vector>
  </HeadingPairs>
  <TitlesOfParts>
    <vt:vector size="15" baseType="lpstr">
      <vt:lpstr>Quattrocento Sans</vt:lpstr>
      <vt:lpstr>Arial</vt:lpstr>
      <vt:lpstr>ホワイト</vt:lpstr>
      <vt:lpstr> Experimentation Works 7章</vt:lpstr>
      <vt:lpstr>本章の概要</vt:lpstr>
      <vt:lpstr>PowerPoint プレゼンテーション</vt:lpstr>
      <vt:lpstr>７つの神話</vt:lpstr>
      <vt:lpstr>神話1: 実験主導のイノベーションは直感と判断力を殺す</vt:lpstr>
      <vt:lpstr>神話2:オンライン実験は漸進的イノベーションにはつながるが、             革新的な変化にはつながらない</vt:lpstr>
      <vt:lpstr>神話3:大規模実験に必要な仮説が足りない</vt:lpstr>
      <vt:lpstr>神話4:ブリック＆モルタル(レンガやセメント) 企業は実験をするほどの 　　   取引がない</vt:lpstr>
      <vt:lpstr>神話5: A/Bテストを試してみたが、業績への影響はそこそこ</vt:lpstr>
      <vt:lpstr>神話6:ビッグデータやビジネスアナリティクスの時代に因果関係を              理解することはもはや必要ない。なぜ実験に時間を費やすのか？</vt:lpstr>
      <vt:lpstr>神話7:事前の同意なしに顧客を対象に実験を行うことは倫理に欠ける</vt:lpstr>
      <vt:lpstr>今後の未来</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Experimentation Works 7章</dc:title>
  <dc:creator>kanetaka</dc:creator>
  <cp:lastModifiedBy>Tanaike Yuki</cp:lastModifiedBy>
  <cp:revision>2</cp:revision>
  <dcterms:created xsi:type="dcterms:W3CDTF">2013-12-06T01:22:12Z</dcterms:created>
  <dcterms:modified xsi:type="dcterms:W3CDTF">2021-05-02T13:11:56Z</dcterms:modified>
</cp:coreProperties>
</file>